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35" r:id="rId2"/>
    <p:sldMasterId id="2147483739" r:id="rId3"/>
    <p:sldMasterId id="2147483743" r:id="rId4"/>
    <p:sldMasterId id="2147483747" r:id="rId5"/>
    <p:sldMasterId id="2147483761" r:id="rId6"/>
    <p:sldMasterId id="2147483763" r:id="rId7"/>
  </p:sldMasterIdLst>
  <p:notesMasterIdLst>
    <p:notesMasterId r:id="rId25"/>
  </p:notesMasterIdLst>
  <p:handoutMasterIdLst>
    <p:handoutMasterId r:id="rId26"/>
  </p:handoutMasterIdLst>
  <p:sldIdLst>
    <p:sldId id="2785" r:id="rId8"/>
    <p:sldId id="2796" r:id="rId9"/>
    <p:sldId id="2815" r:id="rId10"/>
    <p:sldId id="2786" r:id="rId11"/>
    <p:sldId id="2805" r:id="rId12"/>
    <p:sldId id="2804" r:id="rId13"/>
    <p:sldId id="2806" r:id="rId14"/>
    <p:sldId id="2807" r:id="rId15"/>
    <p:sldId id="2808" r:id="rId16"/>
    <p:sldId id="2809" r:id="rId17"/>
    <p:sldId id="2810" r:id="rId18"/>
    <p:sldId id="2803" r:id="rId19"/>
    <p:sldId id="2787" r:id="rId20"/>
    <p:sldId id="2811" r:id="rId21"/>
    <p:sldId id="2789" r:id="rId22"/>
    <p:sldId id="2790" r:id="rId23"/>
    <p:sldId id="2812" r:id="rId24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902"/>
    <a:srgbClr val="CA91D2"/>
    <a:srgbClr val="BB62C7"/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8202" autoAdjust="0"/>
    <p:restoredTop sz="86460" autoAdjust="0"/>
  </p:normalViewPr>
  <p:slideViewPr>
    <p:cSldViewPr>
      <p:cViewPr varScale="1">
        <p:scale>
          <a:sx n="101" d="100"/>
          <a:sy n="101" d="100"/>
        </p:scale>
        <p:origin x="200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4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156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9050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381000" y="19050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19050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74213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0114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4360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7470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3012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4826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2867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03858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8259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4803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96497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0695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229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3055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305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4046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12/28/18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0408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12/28/18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2978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D6452-F8A7-E441-B373-6D5E7951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INTRODUCTION</a:t>
            </a:r>
          </a:p>
          <a:p>
            <a:r>
              <a:rPr lang="en-US" dirty="0"/>
              <a:t>1. The word, “Trinity”</a:t>
            </a:r>
          </a:p>
          <a:p>
            <a:r>
              <a:rPr lang="en-US" dirty="0"/>
              <a:t>2. The Priority of the doctrine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29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three distinct persons who are coeternal, coessential, and </a:t>
            </a:r>
            <a:r>
              <a:rPr lang="en-US" u="sng" dirty="0"/>
              <a:t>coequal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26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three distinct persons who are coeternal, coessential,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26148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D6452-F8A7-E441-B373-6D5E7951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INTRODUCTION</a:t>
            </a:r>
          </a:p>
          <a:p>
            <a:r>
              <a:rPr lang="en-US" dirty="0"/>
              <a:t>1. The word, </a:t>
            </a:r>
            <a:r>
              <a:rPr lang="en-US" i="1" dirty="0"/>
              <a:t>Trinity</a:t>
            </a:r>
          </a:p>
          <a:p>
            <a:r>
              <a:rPr lang="en-US" dirty="0"/>
              <a:t>2. The priority of the doctrine</a:t>
            </a:r>
          </a:p>
          <a:p>
            <a:r>
              <a:rPr lang="en-US" dirty="0"/>
              <a:t>3. Obstacles to understanding</a:t>
            </a:r>
          </a:p>
          <a:p>
            <a:r>
              <a:rPr lang="en-US" dirty="0"/>
              <a:t>4. Basic definition</a:t>
            </a:r>
          </a:p>
          <a:p>
            <a:r>
              <a:rPr lang="en-US" dirty="0"/>
              <a:t>5. Orthodoxy vs heresy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2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8063D-E7A2-5A43-8620-EE957A38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u="sng" dirty="0"/>
          </a:p>
          <a:p>
            <a:pPr algn="ctr"/>
            <a:r>
              <a:rPr lang="en-US" dirty="0"/>
              <a:t>Truth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Heresy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9479EF-2BC4-4E49-AFC2-D258228CA0B9}"/>
              </a:ext>
            </a:extLst>
          </p:cNvPr>
          <p:cNvCxnSpPr/>
          <p:nvPr/>
        </p:nvCxnSpPr>
        <p:spPr>
          <a:xfrm>
            <a:off x="1143000" y="1981200"/>
            <a:ext cx="7086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8063D-E7A2-5A43-8620-EE957A38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/>
              <a:t>Truth</a:t>
            </a:r>
          </a:p>
          <a:p>
            <a:pPr algn="ctr"/>
            <a:r>
              <a:rPr lang="en-US" dirty="0"/>
              <a:t>There is one God</a:t>
            </a:r>
          </a:p>
          <a:p>
            <a:pPr algn="ctr"/>
            <a:endParaRPr lang="en-US" dirty="0"/>
          </a:p>
          <a:p>
            <a:pPr algn="ctr"/>
            <a:r>
              <a:rPr lang="en-US" u="sng" dirty="0"/>
              <a:t>Heresy</a:t>
            </a:r>
            <a:endParaRPr lang="en-US" dirty="0"/>
          </a:p>
          <a:p>
            <a:pPr algn="ctr"/>
            <a:r>
              <a:rPr lang="en-US" dirty="0"/>
              <a:t>There are three Gods</a:t>
            </a:r>
          </a:p>
          <a:p>
            <a:pPr algn="ctr"/>
            <a:r>
              <a:rPr lang="en-US" i="1" dirty="0"/>
              <a:t>(Polytheism)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9479EF-2BC4-4E49-AFC2-D258228CA0B9}"/>
              </a:ext>
            </a:extLst>
          </p:cNvPr>
          <p:cNvCxnSpPr/>
          <p:nvPr/>
        </p:nvCxnSpPr>
        <p:spPr>
          <a:xfrm>
            <a:off x="1143000" y="1981200"/>
            <a:ext cx="7086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8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8063D-E7A2-5A43-8620-EE957A38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/>
              <a:t>Truth</a:t>
            </a:r>
          </a:p>
          <a:p>
            <a:pPr algn="ctr"/>
            <a:r>
              <a:rPr lang="en-US" dirty="0"/>
              <a:t>There are three who are fully divine</a:t>
            </a:r>
          </a:p>
          <a:p>
            <a:pPr algn="ctr"/>
            <a:endParaRPr lang="en-US" dirty="0"/>
          </a:p>
          <a:p>
            <a:pPr algn="ctr"/>
            <a:r>
              <a:rPr lang="en-US" u="sng" dirty="0"/>
              <a:t>Heresy</a:t>
            </a:r>
            <a:endParaRPr lang="en-US" dirty="0"/>
          </a:p>
          <a:p>
            <a:pPr algn="ctr"/>
            <a:r>
              <a:rPr lang="en-US" dirty="0"/>
              <a:t>Some are less divine than others</a:t>
            </a:r>
          </a:p>
          <a:p>
            <a:pPr algn="ctr"/>
            <a:r>
              <a:rPr lang="en-US" i="1" dirty="0"/>
              <a:t>(Arianism)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9479EF-2BC4-4E49-AFC2-D258228CA0B9}"/>
              </a:ext>
            </a:extLst>
          </p:cNvPr>
          <p:cNvCxnSpPr/>
          <p:nvPr/>
        </p:nvCxnSpPr>
        <p:spPr>
          <a:xfrm>
            <a:off x="1143000" y="1981200"/>
            <a:ext cx="7086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06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8063D-E7A2-5A43-8620-EE957A38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/>
              <a:t>Truth</a:t>
            </a:r>
          </a:p>
          <a:p>
            <a:pPr algn="ctr"/>
            <a:r>
              <a:rPr lang="en-US" dirty="0"/>
              <a:t>The three are distinct persons</a:t>
            </a:r>
          </a:p>
          <a:p>
            <a:pPr algn="ctr"/>
            <a:endParaRPr lang="en-US" dirty="0"/>
          </a:p>
          <a:p>
            <a:pPr algn="ctr"/>
            <a:r>
              <a:rPr lang="en-US" u="sng" dirty="0"/>
              <a:t>Heresy</a:t>
            </a:r>
            <a:endParaRPr lang="en-US" dirty="0"/>
          </a:p>
          <a:p>
            <a:pPr algn="ctr"/>
            <a:r>
              <a:rPr lang="en-US" dirty="0"/>
              <a:t>There is only one person who manifests himself in 3 different modes</a:t>
            </a:r>
          </a:p>
          <a:p>
            <a:pPr algn="ctr"/>
            <a:r>
              <a:rPr lang="en-US" i="1" dirty="0"/>
              <a:t>(Modalism)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9479EF-2BC4-4E49-AFC2-D258228CA0B9}"/>
              </a:ext>
            </a:extLst>
          </p:cNvPr>
          <p:cNvCxnSpPr/>
          <p:nvPr/>
        </p:nvCxnSpPr>
        <p:spPr>
          <a:xfrm>
            <a:off x="1143000" y="1981200"/>
            <a:ext cx="7086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68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48063D-E7A2-5A43-8620-EE957A382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u="sng" dirty="0"/>
          </a:p>
          <a:p>
            <a:pPr algn="ctr"/>
            <a:r>
              <a:rPr lang="en-US" dirty="0"/>
              <a:t>Truth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Heresy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9479EF-2BC4-4E49-AFC2-D258228CA0B9}"/>
              </a:ext>
            </a:extLst>
          </p:cNvPr>
          <p:cNvCxnSpPr/>
          <p:nvPr/>
        </p:nvCxnSpPr>
        <p:spPr>
          <a:xfrm>
            <a:off x="1143000" y="1981200"/>
            <a:ext cx="70866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6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BB27B-1B08-694B-B6E1-31AAFE36EB10}"/>
              </a:ext>
            </a:extLst>
          </p:cNvPr>
          <p:cNvSpPr/>
          <p:nvPr/>
        </p:nvSpPr>
        <p:spPr>
          <a:xfrm>
            <a:off x="1819275" y="676275"/>
            <a:ext cx="5505450" cy="5505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14D93C-010C-114A-891A-3367C349A2E6}"/>
              </a:ext>
            </a:extLst>
          </p:cNvPr>
          <p:cNvSpPr/>
          <p:nvPr/>
        </p:nvSpPr>
        <p:spPr>
          <a:xfrm>
            <a:off x="2514600" y="1485900"/>
            <a:ext cx="4114800" cy="388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A638EF-7A58-8E4E-A02E-F6BA0B758CD3}"/>
              </a:ext>
            </a:extLst>
          </p:cNvPr>
          <p:cNvSpPr/>
          <p:nvPr/>
        </p:nvSpPr>
        <p:spPr>
          <a:xfrm>
            <a:off x="3363726" y="2287852"/>
            <a:ext cx="2416548" cy="22822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0D447D-175F-F443-BF89-A2DC152AE29A}"/>
              </a:ext>
            </a:extLst>
          </p:cNvPr>
          <p:cNvCxnSpPr>
            <a:cxnSpLocks/>
          </p:cNvCxnSpPr>
          <p:nvPr/>
        </p:nvCxnSpPr>
        <p:spPr>
          <a:xfrm>
            <a:off x="1819275" y="501650"/>
            <a:ext cx="2828925" cy="2320676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76425D2-DF6E-054B-8CB6-76DBA356C571}"/>
              </a:ext>
            </a:extLst>
          </p:cNvPr>
          <p:cNvCxnSpPr>
            <a:cxnSpLocks/>
          </p:cNvCxnSpPr>
          <p:nvPr/>
        </p:nvCxnSpPr>
        <p:spPr>
          <a:xfrm>
            <a:off x="1994087" y="1238095"/>
            <a:ext cx="1304365" cy="1018552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93DE15E-56CB-264B-A9B8-0E22F2D98D7B}"/>
              </a:ext>
            </a:extLst>
          </p:cNvPr>
          <p:cNvCxnSpPr>
            <a:cxnSpLocks/>
          </p:cNvCxnSpPr>
          <p:nvPr/>
        </p:nvCxnSpPr>
        <p:spPr>
          <a:xfrm>
            <a:off x="2037229" y="1799915"/>
            <a:ext cx="477371" cy="352269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62A910C-1417-A94E-8ED4-BF8CF5C2859A}"/>
              </a:ext>
            </a:extLst>
          </p:cNvPr>
          <p:cNvSpPr txBox="1"/>
          <p:nvPr/>
        </p:nvSpPr>
        <p:spPr>
          <a:xfrm>
            <a:off x="244495" y="224651"/>
            <a:ext cx="16685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Essential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059F0F-A5FC-9247-92BC-62070565DCEC}"/>
              </a:ext>
            </a:extLst>
          </p:cNvPr>
          <p:cNvSpPr txBox="1"/>
          <p:nvPr/>
        </p:nvSpPr>
        <p:spPr>
          <a:xfrm>
            <a:off x="218029" y="873784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Secondary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669F01-9DC8-A740-AC64-66505EEC6911}"/>
              </a:ext>
            </a:extLst>
          </p:cNvPr>
          <p:cNvSpPr txBox="1"/>
          <p:nvPr/>
        </p:nvSpPr>
        <p:spPr>
          <a:xfrm>
            <a:off x="178263" y="1512963"/>
            <a:ext cx="19731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Disputable</a:t>
            </a:r>
          </a:p>
        </p:txBody>
      </p:sp>
    </p:spTree>
    <p:extLst>
      <p:ext uri="{BB962C8B-B14F-4D97-AF65-F5344CB8AC3E}">
        <p14:creationId xmlns:p14="http://schemas.microsoft.com/office/powerpoint/2010/main" val="34169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F9BB27B-1B08-694B-B6E1-31AAFE36EB10}"/>
              </a:ext>
            </a:extLst>
          </p:cNvPr>
          <p:cNvSpPr/>
          <p:nvPr/>
        </p:nvSpPr>
        <p:spPr>
          <a:xfrm>
            <a:off x="1819275" y="676275"/>
            <a:ext cx="5505450" cy="5505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14D93C-010C-114A-891A-3367C349A2E6}"/>
              </a:ext>
            </a:extLst>
          </p:cNvPr>
          <p:cNvSpPr/>
          <p:nvPr/>
        </p:nvSpPr>
        <p:spPr>
          <a:xfrm>
            <a:off x="2514600" y="1485900"/>
            <a:ext cx="4114800" cy="388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A638EF-7A58-8E4E-A02E-F6BA0B758CD3}"/>
              </a:ext>
            </a:extLst>
          </p:cNvPr>
          <p:cNvSpPr/>
          <p:nvPr/>
        </p:nvSpPr>
        <p:spPr>
          <a:xfrm>
            <a:off x="3363726" y="2287852"/>
            <a:ext cx="2416548" cy="22822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0D447D-175F-F443-BF89-A2DC152AE29A}"/>
              </a:ext>
            </a:extLst>
          </p:cNvPr>
          <p:cNvCxnSpPr>
            <a:cxnSpLocks/>
          </p:cNvCxnSpPr>
          <p:nvPr/>
        </p:nvCxnSpPr>
        <p:spPr>
          <a:xfrm>
            <a:off x="1819275" y="501650"/>
            <a:ext cx="2828925" cy="2320676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76425D2-DF6E-054B-8CB6-76DBA356C571}"/>
              </a:ext>
            </a:extLst>
          </p:cNvPr>
          <p:cNvCxnSpPr>
            <a:cxnSpLocks/>
          </p:cNvCxnSpPr>
          <p:nvPr/>
        </p:nvCxnSpPr>
        <p:spPr>
          <a:xfrm>
            <a:off x="1994087" y="1238095"/>
            <a:ext cx="1304365" cy="1018552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93DE15E-56CB-264B-A9B8-0E22F2D98D7B}"/>
              </a:ext>
            </a:extLst>
          </p:cNvPr>
          <p:cNvCxnSpPr>
            <a:cxnSpLocks/>
          </p:cNvCxnSpPr>
          <p:nvPr/>
        </p:nvCxnSpPr>
        <p:spPr>
          <a:xfrm>
            <a:off x="2037229" y="1799915"/>
            <a:ext cx="477371" cy="352269"/>
          </a:xfrm>
          <a:prstGeom prst="straightConnector1">
            <a:avLst/>
          </a:prstGeom>
          <a:ln w="38100">
            <a:solidFill>
              <a:schemeClr val="bg1">
                <a:lumMod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62A910C-1417-A94E-8ED4-BF8CF5C2859A}"/>
              </a:ext>
            </a:extLst>
          </p:cNvPr>
          <p:cNvSpPr txBox="1"/>
          <p:nvPr/>
        </p:nvSpPr>
        <p:spPr>
          <a:xfrm>
            <a:off x="244495" y="224651"/>
            <a:ext cx="16685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Essential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059F0F-A5FC-9247-92BC-62070565DCEC}"/>
              </a:ext>
            </a:extLst>
          </p:cNvPr>
          <p:cNvSpPr txBox="1"/>
          <p:nvPr/>
        </p:nvSpPr>
        <p:spPr>
          <a:xfrm>
            <a:off x="218029" y="873784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Secondary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669F01-9DC8-A740-AC64-66505EEC6911}"/>
              </a:ext>
            </a:extLst>
          </p:cNvPr>
          <p:cNvSpPr txBox="1"/>
          <p:nvPr/>
        </p:nvSpPr>
        <p:spPr>
          <a:xfrm>
            <a:off x="178263" y="1512963"/>
            <a:ext cx="19731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Disputable</a:t>
            </a:r>
          </a:p>
        </p:txBody>
      </p:sp>
    </p:spTree>
    <p:extLst>
      <p:ext uri="{BB962C8B-B14F-4D97-AF65-F5344CB8AC3E}">
        <p14:creationId xmlns:p14="http://schemas.microsoft.com/office/powerpoint/2010/main" val="88369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D6452-F8A7-E441-B373-6D5E79515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INTRODUCTION</a:t>
            </a:r>
          </a:p>
          <a:p>
            <a:r>
              <a:rPr lang="en-US" dirty="0"/>
              <a:t>1. The word, “Trinity”</a:t>
            </a:r>
          </a:p>
          <a:p>
            <a:r>
              <a:rPr lang="en-US" dirty="0"/>
              <a:t>2. The priority of the doctrine</a:t>
            </a:r>
          </a:p>
          <a:p>
            <a:r>
              <a:rPr lang="en-US" dirty="0"/>
              <a:t>3. Obstacles to understanding</a:t>
            </a:r>
          </a:p>
          <a:p>
            <a:r>
              <a:rPr lang="en-US" dirty="0"/>
              <a:t>4. Basic definition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6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three distinct persons who are coeternal, coessential,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216129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</a:t>
            </a:r>
            <a:r>
              <a:rPr lang="en-US" u="sng" dirty="0"/>
              <a:t>one being that is God</a:t>
            </a:r>
            <a:r>
              <a:rPr lang="en-US" dirty="0"/>
              <a:t>, there exists three distinct persons who are coeternal, coessential,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272518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</a:t>
            </a:r>
            <a:r>
              <a:rPr lang="en-US" u="sng" dirty="0"/>
              <a:t>three distinct persons</a:t>
            </a:r>
            <a:r>
              <a:rPr lang="en-US" dirty="0"/>
              <a:t> who are coeternal, coessential,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104371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three distinct persons who are </a:t>
            </a:r>
            <a:r>
              <a:rPr lang="en-US" u="sng" dirty="0"/>
              <a:t>coeternal</a:t>
            </a:r>
            <a:r>
              <a:rPr lang="en-US" dirty="0"/>
              <a:t>, coessential,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161922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3C48AB-2CCA-A542-BCAA-54386C5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one being that is God, there exists three distinct persons who are coeternal, </a:t>
            </a:r>
            <a:r>
              <a:rPr lang="en-US" u="sng" dirty="0"/>
              <a:t>coessential</a:t>
            </a:r>
            <a:r>
              <a:rPr lang="en-US" dirty="0"/>
              <a:t>, and coequal. </a:t>
            </a:r>
          </a:p>
        </p:txBody>
      </p:sp>
    </p:spTree>
    <p:extLst>
      <p:ext uri="{BB962C8B-B14F-4D97-AF65-F5344CB8AC3E}">
        <p14:creationId xmlns:p14="http://schemas.microsoft.com/office/powerpoint/2010/main" val="36452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2789</TotalTime>
  <Words>288</Words>
  <Application>Microsoft Macintosh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Arial</vt:lpstr>
      <vt:lpstr>Calibri</vt:lpstr>
      <vt:lpstr>WJB1</vt:lpstr>
      <vt:lpstr>1_WJB1</vt:lpstr>
      <vt:lpstr>2_WJB1</vt:lpstr>
      <vt:lpstr>3_WJB1</vt:lpstr>
      <vt:lpstr>4_WJB1</vt:lpstr>
      <vt:lpstr>5_WJB1</vt:lpstr>
      <vt:lpstr>6_WJB1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Wendell Brane</cp:lastModifiedBy>
  <cp:revision>1259</cp:revision>
  <cp:lastPrinted>2018-11-18T13:25:09Z</cp:lastPrinted>
  <dcterms:created xsi:type="dcterms:W3CDTF">2010-05-12T18:41:43Z</dcterms:created>
  <dcterms:modified xsi:type="dcterms:W3CDTF">2018-12-28T19:25:59Z</dcterms:modified>
</cp:coreProperties>
</file>