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35" r:id="rId2"/>
    <p:sldMasterId id="2147483739" r:id="rId3"/>
    <p:sldMasterId id="2147483743" r:id="rId4"/>
    <p:sldMasterId id="2147483747" r:id="rId5"/>
    <p:sldMasterId id="2147483761" r:id="rId6"/>
    <p:sldMasterId id="2147483763" r:id="rId7"/>
    <p:sldMasterId id="2147483765" r:id="rId8"/>
  </p:sldMasterIdLst>
  <p:notesMasterIdLst>
    <p:notesMasterId r:id="rId30"/>
  </p:notesMasterIdLst>
  <p:handoutMasterIdLst>
    <p:handoutMasterId r:id="rId31"/>
  </p:handoutMasterIdLst>
  <p:sldIdLst>
    <p:sldId id="2881" r:id="rId9"/>
    <p:sldId id="2811" r:id="rId10"/>
    <p:sldId id="2789" r:id="rId11"/>
    <p:sldId id="2790" r:id="rId12"/>
    <p:sldId id="2865" r:id="rId13"/>
    <p:sldId id="2869" r:id="rId14"/>
    <p:sldId id="2873" r:id="rId15"/>
    <p:sldId id="2872" r:id="rId16"/>
    <p:sldId id="2883" r:id="rId17"/>
    <p:sldId id="2866" r:id="rId18"/>
    <p:sldId id="2867" r:id="rId19"/>
    <p:sldId id="2868" r:id="rId20"/>
    <p:sldId id="2792" r:id="rId21"/>
    <p:sldId id="2794" r:id="rId22"/>
    <p:sldId id="2850" r:id="rId23"/>
    <p:sldId id="2875" r:id="rId24"/>
    <p:sldId id="2876" r:id="rId25"/>
    <p:sldId id="2877" r:id="rId26"/>
    <p:sldId id="2878" r:id="rId27"/>
    <p:sldId id="2885" r:id="rId28"/>
    <p:sldId id="2884" r:id="rId29"/>
  </p:sldIdLst>
  <p:sldSz cx="9144000" cy="6858000" type="screen4x3"/>
  <p:notesSz cx="6950075" cy="9236075"/>
  <p:custShowLst>
    <p:custShow name="TEC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0902"/>
    <a:srgbClr val="CA91D2"/>
    <a:srgbClr val="BB62C7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343" autoAdjust="0"/>
    <p:restoredTop sz="86418" autoAdjust="0"/>
  </p:normalViewPr>
  <p:slideViewPr>
    <p:cSldViewPr>
      <p:cViewPr varScale="1">
        <p:scale>
          <a:sx n="112" d="100"/>
          <a:sy n="112" d="100"/>
        </p:scale>
        <p:origin x="19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14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74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/>
            </a:lvl1pPr>
          </a:lstStyle>
          <a:p>
            <a:fld id="{BA261189-8F52-444B-890B-269A83425068}" type="datetimeFigureOut">
              <a:rPr lang="en-US" smtClean="0"/>
              <a:pPr/>
              <a:t>12/28/18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/>
            </a:lvl1pPr>
          </a:lstStyle>
          <a:p>
            <a:fld id="{186FB555-BB8E-49AE-B117-4AF281875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/>
            </a:lvl1pPr>
          </a:lstStyle>
          <a:p>
            <a:fld id="{57277A89-0140-4E3B-8429-21E784784C77}" type="datetimeFigureOut">
              <a:rPr lang="en-US" smtClean="0"/>
              <a:pPr/>
              <a:t>12/28/18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2" tIns="46241" rIns="92482" bIns="462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/>
            </a:lvl1pPr>
          </a:lstStyle>
          <a:p>
            <a:fld id="{ED4FF1BE-2FA6-48B7-A734-A21F96AC4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01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924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1905000"/>
            <a:ext cx="84582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81000" y="1905000"/>
            <a:ext cx="84582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8" y="949325"/>
            <a:ext cx="8661400" cy="939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01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924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1905000"/>
            <a:ext cx="84582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74213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0114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4360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7470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3012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4826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2867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0385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8259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B912-3C1D-4056-A8C3-D1C28246EBAF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4803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9649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0695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2290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01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924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1905000"/>
            <a:ext cx="84582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30292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830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4113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297032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6468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56154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16580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90766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80089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B912-3C1D-4056-A8C3-D1C28246EBAF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8624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8963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589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62121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1000" y="381000"/>
            <a:ext cx="8458200" cy="5791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2000"/>
              </a:spcAft>
              <a:defRPr sz="3600"/>
            </a:lvl1pPr>
            <a:lvl2pPr>
              <a:spcBef>
                <a:spcPts val="0"/>
              </a:spcBef>
              <a:spcAft>
                <a:spcPts val="2000"/>
              </a:spcAft>
              <a:defRPr sz="3600"/>
            </a:lvl2pPr>
            <a:lvl3pPr>
              <a:spcBef>
                <a:spcPts val="0"/>
              </a:spcBef>
              <a:defRPr sz="3400"/>
            </a:lvl3pPr>
            <a:lvl4pPr>
              <a:spcBef>
                <a:spcPts val="0"/>
              </a:spcBef>
              <a:defRPr sz="3400"/>
            </a:lvl4pPr>
            <a:lvl5pPr>
              <a:spcBef>
                <a:spcPts val="0"/>
              </a:spcBef>
              <a:defRPr sz="3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3364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D3C8A-C51C-465B-9EAC-54AF508F6415}" type="datetimeFigureOut">
              <a:rPr lang="en-US" smtClean="0"/>
              <a:pPr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73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30553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733058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40464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5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04087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29782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12/28/18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0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F338A-26F4-1A44-8A8C-B89238FFC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60"/>
          <a:stretch/>
        </p:blipFill>
        <p:spPr>
          <a:xfrm>
            <a:off x="571500" y="136525"/>
            <a:ext cx="8001000" cy="59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1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48063D-E7A2-5A43-8620-EE957A382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u="sng" dirty="0"/>
              <a:t>Truth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There is one God</a:t>
            </a:r>
          </a:p>
          <a:p>
            <a:pPr algn="ctr"/>
            <a:endParaRPr lang="en-US" dirty="0"/>
          </a:p>
          <a:p>
            <a:pPr algn="ctr"/>
            <a:r>
              <a:rPr lang="en-US" u="sng" dirty="0"/>
              <a:t>Heresy</a:t>
            </a:r>
            <a:endParaRPr lang="en-US" dirty="0"/>
          </a:p>
          <a:p>
            <a:pPr algn="ctr"/>
            <a:r>
              <a:rPr lang="en-US" dirty="0"/>
              <a:t>There are three Gods</a:t>
            </a:r>
          </a:p>
          <a:p>
            <a:pPr algn="ctr"/>
            <a:r>
              <a:rPr lang="en-US" i="1" dirty="0"/>
              <a:t>(Tritheism)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9479EF-2BC4-4E49-AFC2-D258228CA0B9}"/>
              </a:ext>
            </a:extLst>
          </p:cNvPr>
          <p:cNvCxnSpPr/>
          <p:nvPr/>
        </p:nvCxnSpPr>
        <p:spPr>
          <a:xfrm>
            <a:off x="1143000" y="1981200"/>
            <a:ext cx="7086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8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48063D-E7A2-5A43-8620-EE957A382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u="sng" dirty="0"/>
              <a:t>Truth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There are three who are divine</a:t>
            </a:r>
          </a:p>
          <a:p>
            <a:pPr algn="ctr"/>
            <a:endParaRPr lang="en-US" dirty="0"/>
          </a:p>
          <a:p>
            <a:pPr algn="ctr"/>
            <a:r>
              <a:rPr lang="en-US" u="sng" dirty="0"/>
              <a:t>Heresy</a:t>
            </a:r>
            <a:endParaRPr lang="en-US" dirty="0"/>
          </a:p>
          <a:p>
            <a:pPr algn="ctr"/>
            <a:r>
              <a:rPr lang="en-US" dirty="0"/>
              <a:t>Some are less divine than others</a:t>
            </a:r>
          </a:p>
          <a:p>
            <a:pPr algn="ctr"/>
            <a:r>
              <a:rPr lang="en-US" i="1" dirty="0"/>
              <a:t>(Arianism)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9479EF-2BC4-4E49-AFC2-D258228CA0B9}"/>
              </a:ext>
            </a:extLst>
          </p:cNvPr>
          <p:cNvCxnSpPr/>
          <p:nvPr/>
        </p:nvCxnSpPr>
        <p:spPr>
          <a:xfrm>
            <a:off x="1143000" y="1981200"/>
            <a:ext cx="7086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7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48063D-E7A2-5A43-8620-EE957A382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u="sng" dirty="0"/>
              <a:t>Truth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The three are distinct persons</a:t>
            </a:r>
          </a:p>
          <a:p>
            <a:pPr algn="ctr"/>
            <a:endParaRPr lang="en-US" dirty="0"/>
          </a:p>
          <a:p>
            <a:pPr algn="ctr"/>
            <a:r>
              <a:rPr lang="en-US" u="sng" dirty="0"/>
              <a:t>Heresy</a:t>
            </a:r>
            <a:endParaRPr lang="en-US" dirty="0"/>
          </a:p>
          <a:p>
            <a:pPr algn="ctr"/>
            <a:r>
              <a:rPr lang="en-US" dirty="0"/>
              <a:t>There is only one person who manifests himself in 3 different modes</a:t>
            </a:r>
          </a:p>
          <a:p>
            <a:pPr algn="ctr"/>
            <a:r>
              <a:rPr lang="en-US" i="1" dirty="0"/>
              <a:t>(Modalism)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9479EF-2BC4-4E49-AFC2-D258228CA0B9}"/>
              </a:ext>
            </a:extLst>
          </p:cNvPr>
          <p:cNvCxnSpPr/>
          <p:nvPr/>
        </p:nvCxnSpPr>
        <p:spPr>
          <a:xfrm>
            <a:off x="1143000" y="1981200"/>
            <a:ext cx="7086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34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F42B71EA-AF4E-4945-9B65-A8ADB84F3124}"/>
              </a:ext>
            </a:extLst>
          </p:cNvPr>
          <p:cNvSpPr/>
          <p:nvPr/>
        </p:nvSpPr>
        <p:spPr>
          <a:xfrm>
            <a:off x="1787652" y="381000"/>
            <a:ext cx="5568696" cy="4800600"/>
          </a:xfrm>
          <a:prstGeom prst="triangl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0D3BD-4B5C-A84A-A9D4-22C788CE064B}"/>
              </a:ext>
            </a:extLst>
          </p:cNvPr>
          <p:cNvSpPr txBox="1"/>
          <p:nvPr/>
        </p:nvSpPr>
        <p:spPr>
          <a:xfrm rot="18032466">
            <a:off x="1604826" y="2220271"/>
            <a:ext cx="230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Tritheism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263E9-8BBB-0548-BA95-D20E9B0C2D00}"/>
              </a:ext>
            </a:extLst>
          </p:cNvPr>
          <p:cNvSpPr txBox="1"/>
          <p:nvPr/>
        </p:nvSpPr>
        <p:spPr>
          <a:xfrm rot="3646350">
            <a:off x="5351857" y="228728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Arianism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923A3-1725-3B4F-BDBA-6500098CC8DA}"/>
              </a:ext>
            </a:extLst>
          </p:cNvPr>
          <p:cNvSpPr txBox="1"/>
          <p:nvPr/>
        </p:nvSpPr>
        <p:spPr>
          <a:xfrm>
            <a:off x="3524250" y="5338008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Modalism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D522F9-C122-5A4D-B913-6C2EB79059DE}"/>
              </a:ext>
            </a:extLst>
          </p:cNvPr>
          <p:cNvSpPr txBox="1"/>
          <p:nvPr/>
        </p:nvSpPr>
        <p:spPr>
          <a:xfrm>
            <a:off x="3968523" y="3059668"/>
            <a:ext cx="120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Truth</a:t>
            </a:r>
          </a:p>
        </p:txBody>
      </p:sp>
    </p:spTree>
    <p:extLst>
      <p:ext uri="{BB962C8B-B14F-4D97-AF65-F5344CB8AC3E}">
        <p14:creationId xmlns:p14="http://schemas.microsoft.com/office/powerpoint/2010/main" val="28024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F42B71EA-AF4E-4945-9B65-A8ADB84F3124}"/>
              </a:ext>
            </a:extLst>
          </p:cNvPr>
          <p:cNvSpPr/>
          <p:nvPr/>
        </p:nvSpPr>
        <p:spPr>
          <a:xfrm>
            <a:off x="1787652" y="381000"/>
            <a:ext cx="5568696" cy="4800600"/>
          </a:xfrm>
          <a:prstGeom prst="triangl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0D3BD-4B5C-A84A-A9D4-22C788CE064B}"/>
              </a:ext>
            </a:extLst>
          </p:cNvPr>
          <p:cNvSpPr txBox="1"/>
          <p:nvPr/>
        </p:nvSpPr>
        <p:spPr>
          <a:xfrm rot="18032466">
            <a:off x="1604826" y="2220271"/>
            <a:ext cx="230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Tritheism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263E9-8BBB-0548-BA95-D20E9B0C2D00}"/>
              </a:ext>
            </a:extLst>
          </p:cNvPr>
          <p:cNvSpPr txBox="1"/>
          <p:nvPr/>
        </p:nvSpPr>
        <p:spPr>
          <a:xfrm rot="3646350">
            <a:off x="5351857" y="228728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Arianism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923A3-1725-3B4F-BDBA-6500098CC8DA}"/>
              </a:ext>
            </a:extLst>
          </p:cNvPr>
          <p:cNvSpPr txBox="1"/>
          <p:nvPr/>
        </p:nvSpPr>
        <p:spPr>
          <a:xfrm>
            <a:off x="3524250" y="5338008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Modalism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D522F9-C122-5A4D-B913-6C2EB79059DE}"/>
              </a:ext>
            </a:extLst>
          </p:cNvPr>
          <p:cNvSpPr txBox="1"/>
          <p:nvPr/>
        </p:nvSpPr>
        <p:spPr>
          <a:xfrm>
            <a:off x="3968522" y="2781300"/>
            <a:ext cx="120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Truth</a:t>
            </a:r>
          </a:p>
        </p:txBody>
      </p:sp>
      <p:sp>
        <p:nvSpPr>
          <p:cNvPr id="2" name="Left Arrow 1">
            <a:extLst>
              <a:ext uri="{FF2B5EF4-FFF2-40B4-BE49-F238E27FC236}">
                <a16:creationId xmlns:a16="http://schemas.microsoft.com/office/drawing/2014/main" id="{7CDBAD6D-7F72-8B44-A2A5-18910D5CC763}"/>
              </a:ext>
            </a:extLst>
          </p:cNvPr>
          <p:cNvSpPr/>
          <p:nvPr/>
        </p:nvSpPr>
        <p:spPr>
          <a:xfrm rot="9586438">
            <a:off x="5501828" y="3284678"/>
            <a:ext cx="685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92BC2EB5-23F1-C645-A858-EF4D5CD18383}"/>
              </a:ext>
            </a:extLst>
          </p:cNvPr>
          <p:cNvSpPr/>
          <p:nvPr/>
        </p:nvSpPr>
        <p:spPr>
          <a:xfrm rot="16200000">
            <a:off x="4229099" y="4572000"/>
            <a:ext cx="685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FA36F7E4-4126-AE49-8659-E2A9B30D3D69}"/>
              </a:ext>
            </a:extLst>
          </p:cNvPr>
          <p:cNvSpPr/>
          <p:nvPr/>
        </p:nvSpPr>
        <p:spPr>
          <a:xfrm rot="1247041">
            <a:off x="2955803" y="3287156"/>
            <a:ext cx="685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360EAA-EB08-F045-99DC-035731942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Matthew 3:17  (Baptism)</a:t>
            </a:r>
            <a:br>
              <a:rPr lang="en-US" dirty="0"/>
            </a:br>
            <a:r>
              <a:rPr lang="en-US" dirty="0"/>
              <a:t>This is my Son, </a:t>
            </a:r>
            <a:r>
              <a:rPr lang="en-US" u="sng" dirty="0"/>
              <a:t>whom I love</a:t>
            </a:r>
            <a:r>
              <a:rPr lang="en-US" dirty="0"/>
              <a:t>; with him I am well pleased.</a:t>
            </a:r>
          </a:p>
          <a:p>
            <a:r>
              <a:rPr lang="en-US" dirty="0">
                <a:solidFill>
                  <a:srgbClr val="FFC000"/>
                </a:solidFill>
              </a:rPr>
              <a:t>Matthew 17:5  (Transfiguration) </a:t>
            </a:r>
            <a:br>
              <a:rPr lang="en-US" dirty="0"/>
            </a:br>
            <a:r>
              <a:rPr lang="en-US" dirty="0"/>
              <a:t>This is my Son, </a:t>
            </a:r>
            <a:r>
              <a:rPr lang="en-US" u="sng" dirty="0"/>
              <a:t>whom I love</a:t>
            </a:r>
            <a:r>
              <a:rPr lang="en-US" dirty="0"/>
              <a:t>; with him I am well pleased. Listen to him!</a:t>
            </a:r>
          </a:p>
          <a:p>
            <a:r>
              <a:rPr lang="en-US" dirty="0">
                <a:solidFill>
                  <a:srgbClr val="FFC000"/>
                </a:solidFill>
              </a:rPr>
              <a:t>Matthew 12:18  (Quoting Isaiah)</a:t>
            </a:r>
            <a:br>
              <a:rPr lang="en-US" u="sng" dirty="0"/>
            </a:br>
            <a:r>
              <a:rPr lang="en-US" dirty="0"/>
              <a:t>Here is my servant whom I have chosen, </a:t>
            </a:r>
            <a:r>
              <a:rPr lang="en-US" u="sng" dirty="0"/>
              <a:t>the one I love, in whom I delight</a:t>
            </a:r>
            <a:r>
              <a:rPr lang="en-US" dirty="0"/>
              <a:t> . . 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882B14-B14F-A642-A606-E4A17B7B2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Ephesians 1:6-7</a:t>
            </a:r>
            <a:br>
              <a:rPr lang="en-US" dirty="0"/>
            </a:br>
            <a:r>
              <a:rPr lang="en-US" dirty="0"/>
              <a:t>. . . to the praise of his glorious grace, which he has freely given us in the </a:t>
            </a:r>
            <a:r>
              <a:rPr lang="en-US" u="sng" dirty="0"/>
              <a:t>One he loves</a:t>
            </a:r>
            <a:r>
              <a:rPr lang="en-US" dirty="0"/>
              <a:t>. In him we have redemption through his blood, the forgiveness of sins.</a:t>
            </a:r>
          </a:p>
          <a:p>
            <a:r>
              <a:rPr lang="en-US" dirty="0">
                <a:solidFill>
                  <a:srgbClr val="FFC000"/>
                </a:solidFill>
              </a:rPr>
              <a:t>Colossians 1:13-14</a:t>
            </a:r>
            <a:br>
              <a:rPr lang="en-US" dirty="0"/>
            </a:br>
            <a:r>
              <a:rPr lang="en-US" dirty="0"/>
              <a:t>For he has rescued us from the dominion of darkness and brought us into the kingdom of </a:t>
            </a:r>
            <a:r>
              <a:rPr lang="en-US" u="sng" dirty="0"/>
              <a:t>the Son he loves</a:t>
            </a:r>
            <a:r>
              <a:rPr lang="en-US" dirty="0"/>
              <a:t>, in him we have redemption, the forgiveness of sins.</a:t>
            </a:r>
          </a:p>
        </p:txBody>
      </p:sp>
    </p:spTree>
    <p:extLst>
      <p:ext uri="{BB962C8B-B14F-4D97-AF65-F5344CB8AC3E}">
        <p14:creationId xmlns:p14="http://schemas.microsoft.com/office/powerpoint/2010/main" val="307355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882B14-B14F-A642-A606-E4A17B7B2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John 3:35 </a:t>
            </a:r>
            <a:br>
              <a:rPr lang="en-US" dirty="0"/>
            </a:br>
            <a:r>
              <a:rPr lang="en-US" u="sng" dirty="0"/>
              <a:t>The Father loves the Son</a:t>
            </a:r>
            <a:r>
              <a:rPr lang="en-US" dirty="0"/>
              <a:t> and has placed everything in his hands.   </a:t>
            </a:r>
          </a:p>
          <a:p>
            <a:r>
              <a:rPr lang="en-US" dirty="0">
                <a:solidFill>
                  <a:srgbClr val="FFC000"/>
                </a:solidFill>
              </a:rPr>
              <a:t>John 15:9 </a:t>
            </a:r>
            <a:br>
              <a:rPr lang="en-US" dirty="0"/>
            </a:br>
            <a:r>
              <a:rPr lang="en-US" u="sng" dirty="0"/>
              <a:t>As the Father has loved me</a:t>
            </a:r>
            <a:r>
              <a:rPr lang="en-US" dirty="0"/>
              <a:t>, so have I loved you.  </a:t>
            </a:r>
          </a:p>
          <a:p>
            <a:r>
              <a:rPr lang="en-US" dirty="0">
                <a:solidFill>
                  <a:srgbClr val="FFC000"/>
                </a:solidFill>
              </a:rPr>
              <a:t>John 5:20 </a:t>
            </a:r>
            <a:br>
              <a:rPr lang="en-US" dirty="0"/>
            </a:br>
            <a:r>
              <a:rPr lang="en-US" u="sng" dirty="0"/>
              <a:t>For the Father loves the Son</a:t>
            </a:r>
            <a:r>
              <a:rPr lang="en-US" dirty="0"/>
              <a:t> and shows him all he does.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FFCD6B-1D88-5D40-B386-1A271AE0A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JESUS PRAYING TO HIS FATHER</a:t>
            </a:r>
          </a:p>
          <a:p>
            <a:r>
              <a:rPr lang="en-US" dirty="0">
                <a:solidFill>
                  <a:srgbClr val="FFC000"/>
                </a:solidFill>
              </a:rPr>
              <a:t>John 17: 23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/>
              <a:t>May they be brought to complete unity to let the world know that you sent me and have loved them even </a:t>
            </a:r>
            <a:r>
              <a:rPr lang="en-US" u="sng" dirty="0"/>
              <a:t>as you have loved me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  <a:r>
              <a:rPr lang="en-US" dirty="0">
                <a:solidFill>
                  <a:srgbClr val="FFC000"/>
                </a:solidFill>
              </a:rPr>
              <a:t>John 17:26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/>
              <a:t>I have made you known to them, and will continue to make you known in order that </a:t>
            </a:r>
            <a:r>
              <a:rPr lang="en-US" u="sng" dirty="0"/>
              <a:t>the love you have for me</a:t>
            </a:r>
            <a:r>
              <a:rPr lang="en-US" dirty="0"/>
              <a:t> may be in them and that I myself may be in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48063D-E7A2-5A43-8620-EE957A382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u="sng" dirty="0"/>
              <a:t>Truth</a:t>
            </a:r>
          </a:p>
          <a:p>
            <a:pPr algn="ctr"/>
            <a:r>
              <a:rPr lang="en-US" dirty="0"/>
              <a:t>There is one God</a:t>
            </a:r>
          </a:p>
          <a:p>
            <a:pPr algn="ctr"/>
            <a:endParaRPr lang="en-US" dirty="0"/>
          </a:p>
          <a:p>
            <a:pPr algn="ctr"/>
            <a:r>
              <a:rPr lang="en-US" u="sng" dirty="0"/>
              <a:t>Heresy</a:t>
            </a:r>
            <a:endParaRPr lang="en-US" dirty="0"/>
          </a:p>
          <a:p>
            <a:pPr algn="ctr"/>
            <a:r>
              <a:rPr lang="en-US" dirty="0"/>
              <a:t>There are three Gods</a:t>
            </a:r>
          </a:p>
          <a:p>
            <a:pPr algn="ctr"/>
            <a:r>
              <a:rPr lang="en-US" i="1" dirty="0"/>
              <a:t>(Tritheism)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9479EF-2BC4-4E49-AFC2-D258228CA0B9}"/>
              </a:ext>
            </a:extLst>
          </p:cNvPr>
          <p:cNvCxnSpPr/>
          <p:nvPr/>
        </p:nvCxnSpPr>
        <p:spPr>
          <a:xfrm>
            <a:off x="1143000" y="1981200"/>
            <a:ext cx="7086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3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65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C7555D-5EC0-E141-84B4-0C1E1FA04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God so loved the world, that He gave His only begotten Son . . . </a:t>
            </a:r>
            <a:r>
              <a:rPr lang="en-US" sz="3000" dirty="0">
                <a:solidFill>
                  <a:srgbClr val="FFC000"/>
                </a:solidFill>
              </a:rPr>
              <a:t>(John 3:16)</a:t>
            </a:r>
          </a:p>
          <a:p>
            <a:r>
              <a:rPr lang="en-US" dirty="0"/>
              <a:t>He who did not spare his own Son, but gave him up for us all . . . </a:t>
            </a:r>
            <a:r>
              <a:rPr lang="en-US" sz="3000" dirty="0">
                <a:solidFill>
                  <a:srgbClr val="FFC000"/>
                </a:solidFill>
              </a:rPr>
              <a:t>(Rom 8:32)</a:t>
            </a:r>
          </a:p>
          <a:p>
            <a:r>
              <a:rPr lang="en-US" dirty="0"/>
              <a:t>This is how God showed his love among us: He sent his one and only Son into the world that we might live through him. </a:t>
            </a:r>
            <a:r>
              <a:rPr lang="en-US" sz="3000" dirty="0">
                <a:solidFill>
                  <a:srgbClr val="FFC000"/>
                </a:solidFill>
              </a:rPr>
              <a:t>(1John 4:9)  </a:t>
            </a:r>
          </a:p>
          <a:p>
            <a:r>
              <a:rPr lang="en-US" dirty="0"/>
              <a:t> This is love: not that we loved God, but that he loved us and sent his Son as an atoning sacrifice for our sins. </a:t>
            </a:r>
            <a:r>
              <a:rPr lang="en-US" sz="3000" dirty="0">
                <a:solidFill>
                  <a:srgbClr val="FFC000"/>
                </a:solidFill>
              </a:rPr>
              <a:t>(1John 4:10)</a:t>
            </a:r>
          </a:p>
        </p:txBody>
      </p:sp>
    </p:spTree>
    <p:extLst>
      <p:ext uri="{BB962C8B-B14F-4D97-AF65-F5344CB8AC3E}">
        <p14:creationId xmlns:p14="http://schemas.microsoft.com/office/powerpoint/2010/main" val="406420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48063D-E7A2-5A43-8620-EE957A382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u="sng" dirty="0"/>
              <a:t>Truth</a:t>
            </a:r>
          </a:p>
          <a:p>
            <a:pPr algn="ctr"/>
            <a:r>
              <a:rPr lang="en-US" dirty="0"/>
              <a:t>There are three who are divine</a:t>
            </a:r>
          </a:p>
          <a:p>
            <a:pPr algn="ctr"/>
            <a:endParaRPr lang="en-US" dirty="0"/>
          </a:p>
          <a:p>
            <a:pPr algn="ctr"/>
            <a:r>
              <a:rPr lang="en-US" u="sng" dirty="0"/>
              <a:t>Heresy</a:t>
            </a:r>
            <a:endParaRPr lang="en-US" dirty="0"/>
          </a:p>
          <a:p>
            <a:pPr algn="ctr"/>
            <a:r>
              <a:rPr lang="en-US" dirty="0"/>
              <a:t>Some are less divine than others</a:t>
            </a:r>
          </a:p>
          <a:p>
            <a:pPr algn="ctr"/>
            <a:r>
              <a:rPr lang="en-US" i="1" dirty="0"/>
              <a:t>(Arianism)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9479EF-2BC4-4E49-AFC2-D258228CA0B9}"/>
              </a:ext>
            </a:extLst>
          </p:cNvPr>
          <p:cNvCxnSpPr/>
          <p:nvPr/>
        </p:nvCxnSpPr>
        <p:spPr>
          <a:xfrm>
            <a:off x="1143000" y="1981200"/>
            <a:ext cx="7086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32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48063D-E7A2-5A43-8620-EE957A382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u="sng" dirty="0"/>
              <a:t>Truth</a:t>
            </a:r>
          </a:p>
          <a:p>
            <a:pPr algn="ctr"/>
            <a:r>
              <a:rPr lang="en-US" dirty="0"/>
              <a:t>The three are distinct persons</a:t>
            </a:r>
          </a:p>
          <a:p>
            <a:pPr algn="ctr"/>
            <a:endParaRPr lang="en-US" dirty="0"/>
          </a:p>
          <a:p>
            <a:pPr algn="ctr"/>
            <a:r>
              <a:rPr lang="en-US" u="sng" dirty="0"/>
              <a:t>Heresy</a:t>
            </a:r>
            <a:endParaRPr lang="en-US" dirty="0"/>
          </a:p>
          <a:p>
            <a:pPr algn="ctr"/>
            <a:r>
              <a:rPr lang="en-US" dirty="0"/>
              <a:t>There is only one person who manifests himself in 3 different modes</a:t>
            </a:r>
          </a:p>
          <a:p>
            <a:pPr algn="ctr"/>
            <a:r>
              <a:rPr lang="en-US" i="1" dirty="0"/>
              <a:t>(Modalism)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9479EF-2BC4-4E49-AFC2-D258228CA0B9}"/>
              </a:ext>
            </a:extLst>
          </p:cNvPr>
          <p:cNvCxnSpPr/>
          <p:nvPr/>
        </p:nvCxnSpPr>
        <p:spPr>
          <a:xfrm>
            <a:off x="1143000" y="1981200"/>
            <a:ext cx="7086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63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D0897D-C6FC-4F48-A93C-3848CF491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IF MODALISM WERE TRUE</a:t>
            </a:r>
          </a:p>
          <a:p>
            <a:r>
              <a:rPr lang="en-US" dirty="0"/>
              <a:t>1. Many of Christ’s words would be ridiculous and absurd, if not contradictory.</a:t>
            </a:r>
          </a:p>
          <a:p>
            <a:r>
              <a:rPr lang="en-US" dirty="0"/>
              <a:t>2. There would be no satisfying way to explain all the interaction between the F, S, and HS.</a:t>
            </a:r>
          </a:p>
          <a:p>
            <a:r>
              <a:rPr lang="en-US" dirty="0"/>
              <a:t>3. We would not have a true revelation of who God really is.</a:t>
            </a:r>
          </a:p>
          <a:p>
            <a:r>
              <a:rPr lang="en-US" dirty="0"/>
              <a:t>4. The atonement would be symbolic, not real.</a:t>
            </a:r>
          </a:p>
          <a:p>
            <a:r>
              <a:rPr lang="en-US" dirty="0"/>
              <a:t>5. John’s words, “God is love” could not be true.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3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2A83CA-FCAD-5049-9CDA-0F6625CD7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For God to be love, love would have to be part of his fundamental nature.</a:t>
            </a:r>
          </a:p>
          <a:p>
            <a:r>
              <a:rPr lang="en-US" dirty="0"/>
              <a:t>2. Love requires both a subject and an object.</a:t>
            </a:r>
          </a:p>
          <a:p>
            <a:r>
              <a:rPr lang="en-US" dirty="0"/>
              <a:t>3. God has always loved (and been loved), even before there was anything else. </a:t>
            </a:r>
          </a:p>
          <a:p>
            <a:r>
              <a:rPr lang="en-US" dirty="0"/>
              <a:t>4. This is only possible because of the Trinity.</a:t>
            </a:r>
          </a:p>
        </p:txBody>
      </p:sp>
    </p:spTree>
    <p:extLst>
      <p:ext uri="{BB962C8B-B14F-4D97-AF65-F5344CB8AC3E}">
        <p14:creationId xmlns:p14="http://schemas.microsoft.com/office/powerpoint/2010/main" val="129315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85AFE7-C7B1-9A4B-9FE4-73EA23EAC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9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669E4E-2ACA-F640-BBB6-5E48A8761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3400" b="1" dirty="0">
                <a:solidFill>
                  <a:srgbClr val="FFC000"/>
                </a:solidFill>
              </a:rPr>
              <a:t>Summary of Richard of St. Victor’s Logic</a:t>
            </a:r>
          </a:p>
          <a:p>
            <a:r>
              <a:rPr lang="en-US" sz="3400" dirty="0"/>
              <a:t>• Fullness of divinity cannot exist without the fullness of goodness. </a:t>
            </a:r>
          </a:p>
          <a:p>
            <a:r>
              <a:rPr lang="en-US" sz="3400" dirty="0"/>
              <a:t>• The fullness of goodness cannot exist without the fullness of love. </a:t>
            </a:r>
          </a:p>
          <a:p>
            <a:r>
              <a:rPr lang="en-US" sz="3400" dirty="0"/>
              <a:t> • There cannot be any fullness of love unless there is a plurality of persons. </a:t>
            </a:r>
          </a:p>
          <a:p>
            <a:r>
              <a:rPr lang="en-US" sz="3400" dirty="0"/>
              <a:t> • Each divine person must be related to an equally divine person, who can both give love perfectly and receive love perfectly.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972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48063D-E7A2-5A43-8620-EE957A382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u="sng" dirty="0"/>
              <a:t>Truth</a:t>
            </a:r>
          </a:p>
          <a:p>
            <a:pPr algn="ctr"/>
            <a:r>
              <a:rPr lang="en-US" dirty="0"/>
              <a:t>The three are distinct persons</a:t>
            </a:r>
          </a:p>
          <a:p>
            <a:pPr algn="ctr"/>
            <a:endParaRPr lang="en-US" dirty="0"/>
          </a:p>
          <a:p>
            <a:pPr algn="ctr"/>
            <a:r>
              <a:rPr lang="en-US" u="sng" dirty="0"/>
              <a:t>Heresy</a:t>
            </a:r>
            <a:endParaRPr lang="en-US" dirty="0"/>
          </a:p>
          <a:p>
            <a:pPr algn="ctr"/>
            <a:r>
              <a:rPr lang="en-US" dirty="0"/>
              <a:t>There is only one person who manifests himself in 3 different modes</a:t>
            </a:r>
          </a:p>
          <a:p>
            <a:pPr algn="ctr"/>
            <a:r>
              <a:rPr lang="en-US" i="1" dirty="0"/>
              <a:t>(Modalism)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9479EF-2BC4-4E49-AFC2-D258228CA0B9}"/>
              </a:ext>
            </a:extLst>
          </p:cNvPr>
          <p:cNvCxnSpPr/>
          <p:nvPr/>
        </p:nvCxnSpPr>
        <p:spPr>
          <a:xfrm>
            <a:off x="1143000" y="1981200"/>
            <a:ext cx="7086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6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JB1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601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5264</TotalTime>
  <Words>404</Words>
  <Application>Microsoft Macintosh PowerPoint</Application>
  <PresentationFormat>On-screen Show (4:3)</PresentationFormat>
  <Paragraphs>88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  <vt:variant>
        <vt:lpstr>Custom Shows</vt:lpstr>
      </vt:variant>
      <vt:variant>
        <vt:i4>1</vt:i4>
      </vt:variant>
    </vt:vector>
  </HeadingPairs>
  <TitlesOfParts>
    <vt:vector size="32" baseType="lpstr">
      <vt:lpstr>Arial</vt:lpstr>
      <vt:lpstr>Calibri</vt:lpstr>
      <vt:lpstr>WJB1</vt:lpstr>
      <vt:lpstr>1_WJB1</vt:lpstr>
      <vt:lpstr>2_WJB1</vt:lpstr>
      <vt:lpstr>3_WJB1</vt:lpstr>
      <vt:lpstr>4_WJB1</vt:lpstr>
      <vt:lpstr>5_WJB1</vt:lpstr>
      <vt:lpstr>6_WJB1</vt:lpstr>
      <vt:lpstr>7_WJB1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Wendell Brane</dc:creator>
  <cp:lastModifiedBy>Wendell Brane</cp:lastModifiedBy>
  <cp:revision>1394</cp:revision>
  <cp:lastPrinted>2018-11-18T13:25:09Z</cp:lastPrinted>
  <dcterms:created xsi:type="dcterms:W3CDTF">2010-05-12T18:41:43Z</dcterms:created>
  <dcterms:modified xsi:type="dcterms:W3CDTF">2018-12-28T19:22:11Z</dcterms:modified>
</cp:coreProperties>
</file>