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2" r:id="rId2"/>
    <p:sldMasterId id="2147483748" r:id="rId3"/>
  </p:sldMasterIdLst>
  <p:notesMasterIdLst>
    <p:notesMasterId r:id="rId23"/>
  </p:notesMasterIdLst>
  <p:handoutMasterIdLst>
    <p:handoutMasterId r:id="rId24"/>
  </p:handoutMasterIdLst>
  <p:sldIdLst>
    <p:sldId id="2988" r:id="rId4"/>
    <p:sldId id="2989" r:id="rId5"/>
    <p:sldId id="2970" r:id="rId6"/>
    <p:sldId id="2969" r:id="rId7"/>
    <p:sldId id="2971" r:id="rId8"/>
    <p:sldId id="2972" r:id="rId9"/>
    <p:sldId id="2973" r:id="rId10"/>
    <p:sldId id="988" r:id="rId11"/>
    <p:sldId id="798" r:id="rId12"/>
    <p:sldId id="2990" r:id="rId13"/>
    <p:sldId id="2974" r:id="rId14"/>
    <p:sldId id="2991" r:id="rId15"/>
    <p:sldId id="2980" r:id="rId16"/>
    <p:sldId id="991" r:id="rId17"/>
    <p:sldId id="2992" r:id="rId18"/>
    <p:sldId id="2983" r:id="rId19"/>
    <p:sldId id="2996" r:id="rId20"/>
    <p:sldId id="2979" r:id="rId21"/>
    <p:sldId id="2993" r:id="rId22"/>
  </p:sldIdLst>
  <p:sldSz cx="9144000" cy="6858000" type="screen4x3"/>
  <p:notesSz cx="6950075" cy="9236075"/>
  <p:custShowLst>
    <p:custShow name="TEC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A91D2"/>
    <a:srgbClr val="BB62C7"/>
    <a:srgbClr val="6B0902"/>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460" autoAdjust="0"/>
    <p:restoredTop sz="86608" autoAdjust="0"/>
  </p:normalViewPr>
  <p:slideViewPr>
    <p:cSldViewPr>
      <p:cViewPr varScale="1">
        <p:scale>
          <a:sx n="101" d="100"/>
          <a:sy n="101" d="100"/>
        </p:scale>
        <p:origin x="1456" y="200"/>
      </p:cViewPr>
      <p:guideLst>
        <p:guide orient="horz" pos="2160"/>
        <p:guide pos="288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2" tIns="46241" rIns="92482" bIns="46241" rtlCol="0"/>
          <a:lstStyle>
            <a:lvl1pPr algn="r">
              <a:defRPr sz="1200"/>
            </a:lvl1pPr>
          </a:lstStyle>
          <a:p>
            <a:fld id="{BA261189-8F52-444B-890B-269A83425068}" type="datetimeFigureOut">
              <a:rPr lang="en-US" smtClean="0"/>
              <a:pPr/>
              <a:t>3/17/19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2" tIns="46241" rIns="92482" bIns="46241"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2" tIns="46241" rIns="92482" bIns="46241"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2" tIns="46241" rIns="92482" bIns="46241" rtlCol="0"/>
          <a:lstStyle>
            <a:lvl1pPr algn="r">
              <a:defRPr sz="1200"/>
            </a:lvl1pPr>
          </a:lstStyle>
          <a:p>
            <a:fld id="{57277A89-0140-4E3B-8429-21E784784C77}" type="datetimeFigureOut">
              <a:rPr lang="en-US" smtClean="0"/>
              <a:pPr/>
              <a:t>3/17/19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1" rIns="92482" bIns="46241"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2" tIns="46241" rIns="92482" bIns="46241"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01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85800" y="2133600"/>
            <a:ext cx="7924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381000" y="1905000"/>
            <a:ext cx="84582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000" y="1905000"/>
            <a:ext cx="84582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D3C8A-C51C-465B-9EAC-54AF508F6415}" type="datetimeFigureOut">
              <a:rPr lang="en-US" smtClean="0"/>
              <a:pPr/>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D3C8A-C51C-465B-9EAC-54AF508F6415}" type="datetimeFigureOut">
              <a:rPr lang="en-US" smtClean="0"/>
              <a:pPr/>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D3C8A-C51C-465B-9EAC-54AF508F6415}" type="datetimeFigureOut">
              <a:rPr lang="en-US" smtClean="0"/>
              <a:pPr/>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D3C8A-C51C-465B-9EAC-54AF508F6415}" type="datetimeFigureOut">
              <a:rPr lang="en-US" smtClean="0"/>
              <a:pPr/>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0988" y="949325"/>
            <a:ext cx="8661400" cy="939800"/>
          </a:xfrm>
        </p:spPr>
        <p:txBody>
          <a:bodyPr/>
          <a:lstStyle/>
          <a:p>
            <a:r>
              <a:rPr lang="en-US"/>
              <a:t>Click to edit Master title style</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D3C8A-C51C-465B-9EAC-54AF508F6415}" type="datetimeFigureOut">
              <a:rPr lang="en-US" smtClean="0"/>
              <a:pPr/>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D3C8A-C51C-465B-9EAC-54AF508F6415}" type="datetimeFigureOut">
              <a:rPr lang="en-US" smtClean="0"/>
              <a:pPr/>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D3C8A-C51C-465B-9EAC-54AF508F6415}" type="datetimeFigureOut">
              <a:rPr lang="en-US" smtClean="0"/>
              <a:pPr/>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6D3C8A-C51C-465B-9EAC-54AF508F6415}" type="datetimeFigureOut">
              <a:rPr lang="en-US" smtClean="0"/>
              <a:pPr/>
              <a:t>3/17/19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D3C8A-C51C-465B-9EAC-54AF508F6415}" type="datetimeFigureOut">
              <a:rPr lang="en-US" smtClean="0"/>
              <a:pPr/>
              <a:t>3/17/19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3/17/19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D3C8A-C51C-465B-9EAC-54AF508F6415}" type="datetimeFigureOut">
              <a:rPr lang="en-US" smtClean="0"/>
              <a:pPr/>
              <a:t>3/17/19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ED6C-8A48-421A-ADF2-3AFB31B038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3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57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3/17/19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57027079"/>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3/17/19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66247390"/>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DBD600-4D19-FF4C-8E4C-E0DAAA6FFE56}"/>
              </a:ext>
            </a:extLst>
          </p:cNvPr>
          <p:cNvSpPr>
            <a:spLocks noGrp="1"/>
          </p:cNvSpPr>
          <p:nvPr>
            <p:ph idx="1"/>
          </p:nvPr>
        </p:nvSpPr>
        <p:spPr/>
        <p:txBody>
          <a:bodyPr/>
          <a:lstStyle/>
          <a:p>
            <a:r>
              <a:rPr lang="en-US" dirty="0"/>
              <a:t>Over 5800 Greek manuscripts have been discovered, containing either all of the NT or part of it.</a:t>
            </a:r>
          </a:p>
          <a:p>
            <a:r>
              <a:rPr lang="en-US" dirty="0"/>
              <a:t>These are dated from the early 2</a:t>
            </a:r>
            <a:r>
              <a:rPr lang="en-US" baseline="30000" dirty="0"/>
              <a:t>nd</a:t>
            </a:r>
            <a:r>
              <a:rPr lang="en-US" dirty="0"/>
              <a:t> century to late 14</a:t>
            </a:r>
            <a:r>
              <a:rPr lang="en-US" baseline="30000" dirty="0"/>
              <a:t>th</a:t>
            </a:r>
            <a:r>
              <a:rPr lang="en-US" dirty="0"/>
              <a:t> century.</a:t>
            </a:r>
          </a:p>
          <a:p>
            <a:r>
              <a:rPr lang="en-US" dirty="0"/>
              <a:t>The number continues to grow, as new discoveries are made.</a:t>
            </a:r>
          </a:p>
          <a:p>
            <a:endParaRPr lang="en-US" dirty="0"/>
          </a:p>
          <a:p>
            <a:endParaRPr lang="en-US" dirty="0"/>
          </a:p>
          <a:p>
            <a:endParaRPr lang="en-US" dirty="0"/>
          </a:p>
        </p:txBody>
      </p:sp>
    </p:spTree>
    <p:extLst>
      <p:ext uri="{BB962C8B-B14F-4D97-AF65-F5344CB8AC3E}">
        <p14:creationId xmlns:p14="http://schemas.microsoft.com/office/powerpoint/2010/main" val="364208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E984-BE66-5245-A3D4-853D644857CD}"/>
              </a:ext>
            </a:extLst>
          </p:cNvPr>
          <p:cNvSpPr>
            <a:spLocks noGrp="1"/>
          </p:cNvSpPr>
          <p:nvPr>
            <p:ph idx="1"/>
          </p:nvPr>
        </p:nvSpPr>
        <p:spPr/>
        <p:txBody>
          <a:bodyPr>
            <a:normAutofit/>
          </a:bodyPr>
          <a:lstStyle/>
          <a:p>
            <a:r>
              <a:rPr lang="en-US" sz="3900" dirty="0"/>
              <a:t>Textual Criticism</a:t>
            </a:r>
          </a:p>
          <a:p>
            <a:r>
              <a:rPr lang="en-US" sz="3900" dirty="0"/>
              <a:t>Manuscript</a:t>
            </a:r>
          </a:p>
          <a:p>
            <a:r>
              <a:rPr lang="en-US" sz="3900" dirty="0"/>
              <a:t>Autograph</a:t>
            </a:r>
          </a:p>
          <a:p>
            <a:r>
              <a:rPr lang="en-US" sz="3900" dirty="0"/>
              <a:t>Extant</a:t>
            </a:r>
          </a:p>
          <a:p>
            <a:r>
              <a:rPr lang="en-US" sz="3900" dirty="0"/>
              <a:t>Papyrus</a:t>
            </a:r>
          </a:p>
          <a:p>
            <a:r>
              <a:rPr lang="en-US" sz="3900" dirty="0"/>
              <a:t>Codex</a:t>
            </a:r>
          </a:p>
          <a:p>
            <a:endParaRPr lang="en-US" dirty="0"/>
          </a:p>
        </p:txBody>
      </p:sp>
    </p:spTree>
    <p:extLst>
      <p:ext uri="{BB962C8B-B14F-4D97-AF65-F5344CB8AC3E}">
        <p14:creationId xmlns:p14="http://schemas.microsoft.com/office/powerpoint/2010/main" val="269877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D40EC-BBF3-DA43-A23D-E6EB61602CEA}"/>
              </a:ext>
            </a:extLst>
          </p:cNvPr>
          <p:cNvPicPr>
            <a:picLocks noChangeAspect="1"/>
          </p:cNvPicPr>
          <p:nvPr/>
        </p:nvPicPr>
        <p:blipFill>
          <a:blip r:embed="rId2"/>
          <a:stretch>
            <a:fillRect/>
          </a:stretch>
        </p:blipFill>
        <p:spPr>
          <a:xfrm>
            <a:off x="457200" y="152400"/>
            <a:ext cx="7949045" cy="4663440"/>
          </a:xfrm>
          <a:prstGeom prst="rect">
            <a:avLst/>
          </a:prstGeom>
        </p:spPr>
      </p:pic>
      <p:sp>
        <p:nvSpPr>
          <p:cNvPr id="4" name="Rectangle 3">
            <a:extLst>
              <a:ext uri="{FF2B5EF4-FFF2-40B4-BE49-F238E27FC236}">
                <a16:creationId xmlns:a16="http://schemas.microsoft.com/office/drawing/2014/main" id="{F13C5A56-1B51-9F48-8F7A-E13F5B756C8E}"/>
              </a:ext>
            </a:extLst>
          </p:cNvPr>
          <p:cNvSpPr/>
          <p:nvPr/>
        </p:nvSpPr>
        <p:spPr>
          <a:xfrm>
            <a:off x="3048000" y="4842344"/>
            <a:ext cx="3048000" cy="584775"/>
          </a:xfrm>
          <a:prstGeom prst="rect">
            <a:avLst/>
          </a:prstGeom>
        </p:spPr>
        <p:txBody>
          <a:bodyPr wrap="square">
            <a:spAutoFit/>
          </a:bodyPr>
          <a:lstStyle/>
          <a:p>
            <a:pPr algn="ct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Codex Sinaiticus</a:t>
            </a:r>
            <a:r>
              <a:rPr lang="en-US" sz="3200" dirty="0">
                <a:solidFill>
                  <a:schemeClr val="bg1"/>
                </a:solidFill>
              </a:rPr>
              <a:t> </a:t>
            </a:r>
          </a:p>
        </p:txBody>
      </p:sp>
    </p:spTree>
    <p:extLst>
      <p:ext uri="{BB962C8B-B14F-4D97-AF65-F5344CB8AC3E}">
        <p14:creationId xmlns:p14="http://schemas.microsoft.com/office/powerpoint/2010/main" val="104040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E984-BE66-5245-A3D4-853D644857CD}"/>
              </a:ext>
            </a:extLst>
          </p:cNvPr>
          <p:cNvSpPr>
            <a:spLocks noGrp="1"/>
          </p:cNvSpPr>
          <p:nvPr>
            <p:ph idx="1"/>
          </p:nvPr>
        </p:nvSpPr>
        <p:spPr/>
        <p:txBody>
          <a:bodyPr>
            <a:normAutofit/>
          </a:bodyPr>
          <a:lstStyle/>
          <a:p>
            <a:r>
              <a:rPr lang="en-US" sz="3900" dirty="0"/>
              <a:t>Textual Criticism</a:t>
            </a:r>
          </a:p>
          <a:p>
            <a:r>
              <a:rPr lang="en-US" sz="3900" dirty="0"/>
              <a:t>Manuscript</a:t>
            </a:r>
          </a:p>
          <a:p>
            <a:r>
              <a:rPr lang="en-US" sz="3900" dirty="0"/>
              <a:t>Autograph</a:t>
            </a:r>
          </a:p>
          <a:p>
            <a:r>
              <a:rPr lang="en-US" sz="3900" dirty="0"/>
              <a:t>Extant</a:t>
            </a:r>
          </a:p>
          <a:p>
            <a:r>
              <a:rPr lang="en-US" sz="3900" dirty="0"/>
              <a:t>Papyrus</a:t>
            </a:r>
          </a:p>
          <a:p>
            <a:r>
              <a:rPr lang="en-US" sz="3900" dirty="0"/>
              <a:t>Codex</a:t>
            </a:r>
          </a:p>
          <a:p>
            <a:r>
              <a:rPr lang="en-US" sz="3900" dirty="0"/>
              <a:t>Uncials </a:t>
            </a:r>
          </a:p>
          <a:p>
            <a:r>
              <a:rPr lang="en-US" sz="3900" dirty="0"/>
              <a:t>Minuscules</a:t>
            </a:r>
            <a:endParaRPr lang="en-US" dirty="0"/>
          </a:p>
          <a:p>
            <a:endParaRPr lang="en-US" dirty="0"/>
          </a:p>
        </p:txBody>
      </p:sp>
    </p:spTree>
    <p:extLst>
      <p:ext uri="{BB962C8B-B14F-4D97-AF65-F5344CB8AC3E}">
        <p14:creationId xmlns:p14="http://schemas.microsoft.com/office/powerpoint/2010/main" val="406823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4A1C3D-EDEE-7041-8ACE-3953ED5D83F6}"/>
              </a:ext>
            </a:extLst>
          </p:cNvPr>
          <p:cNvSpPr>
            <a:spLocks noGrp="1"/>
          </p:cNvSpPr>
          <p:nvPr>
            <p:ph type="sldNum" sz="quarter" idx="12"/>
          </p:nvPr>
        </p:nvSpPr>
        <p:spPr/>
        <p:txBody>
          <a:bodyPr/>
          <a:lstStyle/>
          <a:p>
            <a:fld id="{0AA4ED6C-8A48-421A-ADF2-3AFB31B0387B}" type="slidenum">
              <a:rPr lang="en-US" smtClean="0"/>
              <a:pPr/>
              <a:t>13</a:t>
            </a:fld>
            <a:endParaRPr lang="en-US"/>
          </a:p>
        </p:txBody>
      </p:sp>
      <p:pic>
        <p:nvPicPr>
          <p:cNvPr id="3" name="Picture 2">
            <a:extLst>
              <a:ext uri="{FF2B5EF4-FFF2-40B4-BE49-F238E27FC236}">
                <a16:creationId xmlns:a16="http://schemas.microsoft.com/office/drawing/2014/main" id="{BB1BC21E-5423-D54D-8494-63C731538D7F}"/>
              </a:ext>
            </a:extLst>
          </p:cNvPr>
          <p:cNvPicPr>
            <a:picLocks noChangeAspect="1"/>
          </p:cNvPicPr>
          <p:nvPr/>
        </p:nvPicPr>
        <p:blipFill>
          <a:blip r:embed="rId2"/>
          <a:stretch>
            <a:fillRect/>
          </a:stretch>
        </p:blipFill>
        <p:spPr>
          <a:xfrm>
            <a:off x="381000" y="267581"/>
            <a:ext cx="8153400" cy="4986724"/>
          </a:xfrm>
          <a:prstGeom prst="rect">
            <a:avLst/>
          </a:prstGeom>
        </p:spPr>
      </p:pic>
    </p:spTree>
    <p:extLst>
      <p:ext uri="{BB962C8B-B14F-4D97-AF65-F5344CB8AC3E}">
        <p14:creationId xmlns:p14="http://schemas.microsoft.com/office/powerpoint/2010/main" val="118824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2119D-AE1A-6449-928A-6900B01344C6}"/>
              </a:ext>
            </a:extLst>
          </p:cNvPr>
          <p:cNvSpPr>
            <a:spLocks noGrp="1"/>
          </p:cNvSpPr>
          <p:nvPr>
            <p:ph type="sldNum" sz="quarter" idx="12"/>
          </p:nvPr>
        </p:nvSpPr>
        <p:spPr/>
        <p:txBody>
          <a:bodyPr/>
          <a:lstStyle/>
          <a:p>
            <a:fld id="{0AA4ED6C-8A48-421A-ADF2-3AFB31B0387B}" type="slidenum">
              <a:rPr lang="en-US" smtClean="0"/>
              <a:pPr/>
              <a:t>14</a:t>
            </a:fld>
            <a:endParaRPr lang="en-US"/>
          </a:p>
        </p:txBody>
      </p:sp>
      <p:pic>
        <p:nvPicPr>
          <p:cNvPr id="4" name="Picture 3">
            <a:extLst>
              <a:ext uri="{FF2B5EF4-FFF2-40B4-BE49-F238E27FC236}">
                <a16:creationId xmlns:a16="http://schemas.microsoft.com/office/drawing/2014/main" id="{E90152E2-E859-684D-858B-CF3835AB64DD}"/>
              </a:ext>
            </a:extLst>
          </p:cNvPr>
          <p:cNvPicPr>
            <a:picLocks noChangeAspect="1"/>
          </p:cNvPicPr>
          <p:nvPr/>
        </p:nvPicPr>
        <p:blipFill>
          <a:blip r:embed="rId2"/>
          <a:stretch>
            <a:fillRect/>
          </a:stretch>
        </p:blipFill>
        <p:spPr>
          <a:xfrm>
            <a:off x="1341891" y="209008"/>
            <a:ext cx="5744710" cy="3862342"/>
          </a:xfrm>
          <a:prstGeom prst="rect">
            <a:avLst/>
          </a:prstGeom>
        </p:spPr>
      </p:pic>
      <p:pic>
        <p:nvPicPr>
          <p:cNvPr id="5" name="Picture 4">
            <a:extLst>
              <a:ext uri="{FF2B5EF4-FFF2-40B4-BE49-F238E27FC236}">
                <a16:creationId xmlns:a16="http://schemas.microsoft.com/office/drawing/2014/main" id="{90931944-36F0-2A4D-BD8A-91FD6F7DB83F}"/>
              </a:ext>
            </a:extLst>
          </p:cNvPr>
          <p:cNvPicPr>
            <a:picLocks noChangeAspect="1"/>
          </p:cNvPicPr>
          <p:nvPr/>
        </p:nvPicPr>
        <p:blipFill>
          <a:blip r:embed="rId3"/>
          <a:stretch>
            <a:fillRect/>
          </a:stretch>
        </p:blipFill>
        <p:spPr>
          <a:xfrm>
            <a:off x="1353042" y="4191000"/>
            <a:ext cx="5718594" cy="2457992"/>
          </a:xfrm>
          <a:prstGeom prst="rect">
            <a:avLst/>
          </a:prstGeom>
        </p:spPr>
      </p:pic>
    </p:spTree>
    <p:extLst>
      <p:ext uri="{BB962C8B-B14F-4D97-AF65-F5344CB8AC3E}">
        <p14:creationId xmlns:p14="http://schemas.microsoft.com/office/powerpoint/2010/main" val="574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E984-BE66-5245-A3D4-853D644857CD}"/>
              </a:ext>
            </a:extLst>
          </p:cNvPr>
          <p:cNvSpPr>
            <a:spLocks noGrp="1"/>
          </p:cNvSpPr>
          <p:nvPr>
            <p:ph idx="1"/>
          </p:nvPr>
        </p:nvSpPr>
        <p:spPr/>
        <p:txBody>
          <a:bodyPr>
            <a:normAutofit/>
          </a:bodyPr>
          <a:lstStyle/>
          <a:p>
            <a:r>
              <a:rPr lang="en-US" sz="3900" dirty="0"/>
              <a:t>Textual Criticism</a:t>
            </a:r>
          </a:p>
          <a:p>
            <a:r>
              <a:rPr lang="en-US" sz="3900" dirty="0"/>
              <a:t>Manuscript</a:t>
            </a:r>
          </a:p>
          <a:p>
            <a:r>
              <a:rPr lang="en-US" sz="3900" dirty="0"/>
              <a:t>Autograph</a:t>
            </a:r>
          </a:p>
          <a:p>
            <a:r>
              <a:rPr lang="en-US" sz="3900" dirty="0"/>
              <a:t>Extant</a:t>
            </a:r>
          </a:p>
          <a:p>
            <a:r>
              <a:rPr lang="en-US" sz="3900" dirty="0"/>
              <a:t>Papyrus</a:t>
            </a:r>
          </a:p>
          <a:p>
            <a:r>
              <a:rPr lang="en-US" sz="3900" dirty="0"/>
              <a:t>Codex</a:t>
            </a:r>
          </a:p>
          <a:p>
            <a:r>
              <a:rPr lang="en-US" sz="3900" dirty="0"/>
              <a:t>Uncials </a:t>
            </a:r>
          </a:p>
          <a:p>
            <a:r>
              <a:rPr lang="en-US" sz="3900" dirty="0"/>
              <a:t>Minuscules</a:t>
            </a:r>
            <a:endParaRPr lang="en-US" dirty="0"/>
          </a:p>
          <a:p>
            <a:endParaRPr lang="en-US" dirty="0"/>
          </a:p>
        </p:txBody>
      </p:sp>
    </p:spTree>
    <p:extLst>
      <p:ext uri="{BB962C8B-B14F-4D97-AF65-F5344CB8AC3E}">
        <p14:creationId xmlns:p14="http://schemas.microsoft.com/office/powerpoint/2010/main" val="33473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E54C7-DA72-E244-B2C5-5B722276E30E}"/>
              </a:ext>
            </a:extLst>
          </p:cNvPr>
          <p:cNvSpPr>
            <a:spLocks noGrp="1"/>
          </p:cNvSpPr>
          <p:nvPr>
            <p:ph idx="1"/>
          </p:nvPr>
        </p:nvSpPr>
        <p:spPr/>
        <p:txBody>
          <a:bodyPr/>
          <a:lstStyle/>
          <a:p>
            <a:r>
              <a:rPr lang="en-US" b="1" dirty="0"/>
              <a:t>Surviving Manuscripts</a:t>
            </a:r>
          </a:p>
          <a:p>
            <a:r>
              <a:rPr lang="en-US" dirty="0"/>
              <a:t>Greek: 5800+</a:t>
            </a:r>
          </a:p>
          <a:p>
            <a:r>
              <a:rPr lang="en-US" dirty="0"/>
              <a:t>Latin: 10,000+ </a:t>
            </a:r>
          </a:p>
          <a:p>
            <a:r>
              <a:rPr lang="en-US" dirty="0"/>
              <a:t>Other: 9000+</a:t>
            </a:r>
          </a:p>
        </p:txBody>
      </p:sp>
    </p:spTree>
    <p:extLst>
      <p:ext uri="{BB962C8B-B14F-4D97-AF65-F5344CB8AC3E}">
        <p14:creationId xmlns:p14="http://schemas.microsoft.com/office/powerpoint/2010/main" val="3746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186F0E3B-7C7D-7041-8209-83B6DDB16AC7}"/>
              </a:ext>
            </a:extLst>
          </p:cNvPr>
          <p:cNvGraphicFramePr>
            <a:graphicFrameLocks noGrp="1"/>
          </p:cNvGraphicFramePr>
          <p:nvPr>
            <p:ph idx="1"/>
            <p:extLst>
              <p:ext uri="{D42A27DB-BD31-4B8C-83A1-F6EECF244321}">
                <p14:modId xmlns:p14="http://schemas.microsoft.com/office/powerpoint/2010/main" val="2275239286"/>
              </p:ext>
            </p:extLst>
          </p:nvPr>
        </p:nvGraphicFramePr>
        <p:xfrm>
          <a:off x="152400" y="228600"/>
          <a:ext cx="8839200" cy="5943600"/>
        </p:xfrm>
        <a:graphic>
          <a:graphicData uri="http://schemas.openxmlformats.org/drawingml/2006/table">
            <a:tbl>
              <a:tblPr firstRow="1" bandRow="1">
                <a:tableStyleId>{7DF18680-E054-41AD-8BC1-D1AEF772440D}</a:tableStyleId>
              </a:tblPr>
              <a:tblGrid>
                <a:gridCol w="2946400">
                  <a:extLst>
                    <a:ext uri="{9D8B030D-6E8A-4147-A177-3AD203B41FA5}">
                      <a16:colId xmlns:a16="http://schemas.microsoft.com/office/drawing/2014/main" val="1476598445"/>
                    </a:ext>
                  </a:extLst>
                </a:gridCol>
                <a:gridCol w="2946400">
                  <a:extLst>
                    <a:ext uri="{9D8B030D-6E8A-4147-A177-3AD203B41FA5}">
                      <a16:colId xmlns:a16="http://schemas.microsoft.com/office/drawing/2014/main" val="912829269"/>
                    </a:ext>
                  </a:extLst>
                </a:gridCol>
                <a:gridCol w="2946400">
                  <a:extLst>
                    <a:ext uri="{9D8B030D-6E8A-4147-A177-3AD203B41FA5}">
                      <a16:colId xmlns:a16="http://schemas.microsoft.com/office/drawing/2014/main" val="266235252"/>
                    </a:ext>
                  </a:extLst>
                </a:gridCol>
              </a:tblGrid>
              <a:tr h="370840">
                <a:tc>
                  <a:txBody>
                    <a:bodyPr/>
                    <a:lstStyle/>
                    <a:p>
                      <a:pPr algn="ctr"/>
                      <a:r>
                        <a:rPr lang="en-US" sz="3000" dirty="0"/>
                        <a:t>Document or Author</a:t>
                      </a:r>
                    </a:p>
                  </a:txBody>
                  <a:tcPr/>
                </a:tc>
                <a:tc>
                  <a:txBody>
                    <a:bodyPr/>
                    <a:lstStyle/>
                    <a:p>
                      <a:pPr algn="ctr"/>
                      <a:r>
                        <a:rPr lang="en-US" sz="3000" dirty="0"/>
                        <a:t>Surviving</a:t>
                      </a:r>
                    </a:p>
                    <a:p>
                      <a:pPr algn="ctr"/>
                      <a:r>
                        <a:rPr lang="en-US" sz="3000" dirty="0"/>
                        <a:t>Manuscripts</a:t>
                      </a:r>
                    </a:p>
                  </a:txBody>
                  <a:tcPr/>
                </a:tc>
                <a:tc>
                  <a:txBody>
                    <a:bodyPr/>
                    <a:lstStyle/>
                    <a:p>
                      <a:pPr algn="ctr"/>
                      <a:r>
                        <a:rPr lang="en-US" sz="3000" dirty="0"/>
                        <a:t>Time Gap </a:t>
                      </a:r>
                    </a:p>
                    <a:p>
                      <a:pPr algn="ctr"/>
                      <a:r>
                        <a:rPr lang="en-US" sz="3000" dirty="0"/>
                        <a:t>(Earliest)</a:t>
                      </a:r>
                    </a:p>
                  </a:txBody>
                  <a:tcPr/>
                </a:tc>
                <a:extLst>
                  <a:ext uri="{0D108BD9-81ED-4DB2-BD59-A6C34878D82A}">
                    <a16:rowId xmlns:a16="http://schemas.microsoft.com/office/drawing/2014/main" val="1605022812"/>
                  </a:ext>
                </a:extLst>
              </a:tr>
              <a:tr h="0">
                <a:tc>
                  <a:txBody>
                    <a:bodyPr/>
                    <a:lstStyle/>
                    <a:p>
                      <a:r>
                        <a:rPr lang="en-US" sz="3000" dirty="0"/>
                        <a:t>New Testament</a:t>
                      </a:r>
                    </a:p>
                  </a:txBody>
                  <a:tcPr/>
                </a:tc>
                <a:tc>
                  <a:txBody>
                    <a:bodyPr/>
                    <a:lstStyle/>
                    <a:p>
                      <a:pPr algn="ctr"/>
                      <a:r>
                        <a:rPr lang="en-US" sz="3000" dirty="0"/>
                        <a:t>5800 </a:t>
                      </a:r>
                    </a:p>
                  </a:txBody>
                  <a:tcPr/>
                </a:tc>
                <a:tc>
                  <a:txBody>
                    <a:bodyPr/>
                    <a:lstStyle/>
                    <a:p>
                      <a:pPr algn="ctr"/>
                      <a:r>
                        <a:rPr lang="en-US" sz="3000" dirty="0"/>
                        <a:t>40</a:t>
                      </a:r>
                    </a:p>
                  </a:txBody>
                  <a:tcPr/>
                </a:tc>
                <a:extLst>
                  <a:ext uri="{0D108BD9-81ED-4DB2-BD59-A6C34878D82A}">
                    <a16:rowId xmlns:a16="http://schemas.microsoft.com/office/drawing/2014/main" val="2711165425"/>
                  </a:ext>
                </a:extLst>
              </a:tr>
              <a:tr h="0">
                <a:tc>
                  <a:txBody>
                    <a:bodyPr/>
                    <a:lstStyle/>
                    <a:p>
                      <a:r>
                        <a:rPr lang="en-US" sz="3000" dirty="0"/>
                        <a:t>Josephus</a:t>
                      </a:r>
                    </a:p>
                  </a:txBody>
                  <a:tcPr/>
                </a:tc>
                <a:tc>
                  <a:txBody>
                    <a:bodyPr/>
                    <a:lstStyle/>
                    <a:p>
                      <a:pPr algn="ctr"/>
                      <a:r>
                        <a:rPr lang="en-US" sz="3000" dirty="0"/>
                        <a:t>9</a:t>
                      </a:r>
                    </a:p>
                  </a:txBody>
                  <a:tcPr/>
                </a:tc>
                <a:tc>
                  <a:txBody>
                    <a:bodyPr/>
                    <a:lstStyle/>
                    <a:p>
                      <a:pPr algn="ctr"/>
                      <a:r>
                        <a:rPr lang="en-US" sz="3000" dirty="0"/>
                        <a:t>400</a:t>
                      </a:r>
                    </a:p>
                  </a:txBody>
                  <a:tcPr/>
                </a:tc>
                <a:extLst>
                  <a:ext uri="{0D108BD9-81ED-4DB2-BD59-A6C34878D82A}">
                    <a16:rowId xmlns:a16="http://schemas.microsoft.com/office/drawing/2014/main" val="3395217311"/>
                  </a:ext>
                </a:extLst>
              </a:tr>
              <a:tr h="0">
                <a:tc>
                  <a:txBody>
                    <a:bodyPr/>
                    <a:lstStyle/>
                    <a:p>
                      <a:r>
                        <a:rPr lang="en-US" sz="3000" dirty="0"/>
                        <a:t>Tacitus</a:t>
                      </a:r>
                    </a:p>
                  </a:txBody>
                  <a:tcPr/>
                </a:tc>
                <a:tc>
                  <a:txBody>
                    <a:bodyPr/>
                    <a:lstStyle/>
                    <a:p>
                      <a:pPr algn="ctr"/>
                      <a:r>
                        <a:rPr lang="en-US" sz="3000" dirty="0"/>
                        <a:t>31</a:t>
                      </a:r>
                    </a:p>
                  </a:txBody>
                  <a:tcPr/>
                </a:tc>
                <a:tc>
                  <a:txBody>
                    <a:bodyPr/>
                    <a:lstStyle/>
                    <a:p>
                      <a:pPr algn="ctr"/>
                      <a:r>
                        <a:rPr lang="en-US" sz="3000" dirty="0"/>
                        <a:t>750-950</a:t>
                      </a:r>
                    </a:p>
                  </a:txBody>
                  <a:tcPr/>
                </a:tc>
                <a:extLst>
                  <a:ext uri="{0D108BD9-81ED-4DB2-BD59-A6C34878D82A}">
                    <a16:rowId xmlns:a16="http://schemas.microsoft.com/office/drawing/2014/main" val="3204082007"/>
                  </a:ext>
                </a:extLst>
              </a:tr>
              <a:tr h="0">
                <a:tc>
                  <a:txBody>
                    <a:bodyPr/>
                    <a:lstStyle/>
                    <a:p>
                      <a:r>
                        <a:rPr lang="en-US" sz="3000" dirty="0"/>
                        <a:t>Pliny the Elder</a:t>
                      </a:r>
                    </a:p>
                  </a:txBody>
                  <a:tcPr/>
                </a:tc>
                <a:tc>
                  <a:txBody>
                    <a:bodyPr/>
                    <a:lstStyle/>
                    <a:p>
                      <a:pPr algn="ctr"/>
                      <a:r>
                        <a:rPr lang="en-US" sz="3000" dirty="0"/>
                        <a:t>200</a:t>
                      </a:r>
                    </a:p>
                  </a:txBody>
                  <a:tcPr/>
                </a:tc>
                <a:tc>
                  <a:txBody>
                    <a:bodyPr/>
                    <a:lstStyle/>
                    <a:p>
                      <a:pPr algn="ctr"/>
                      <a:r>
                        <a:rPr lang="en-US" sz="3000" dirty="0"/>
                        <a:t>400</a:t>
                      </a:r>
                    </a:p>
                  </a:txBody>
                  <a:tcPr/>
                </a:tc>
                <a:extLst>
                  <a:ext uri="{0D108BD9-81ED-4DB2-BD59-A6C34878D82A}">
                    <a16:rowId xmlns:a16="http://schemas.microsoft.com/office/drawing/2014/main" val="1923252106"/>
                  </a:ext>
                </a:extLst>
              </a:tr>
              <a:tr h="0">
                <a:tc>
                  <a:txBody>
                    <a:bodyPr/>
                    <a:lstStyle/>
                    <a:p>
                      <a:r>
                        <a:rPr lang="en-US" sz="3000" dirty="0"/>
                        <a:t>Titus </a:t>
                      </a:r>
                      <a:r>
                        <a:rPr lang="en-US" sz="3000" dirty="0" err="1"/>
                        <a:t>Livius</a:t>
                      </a:r>
                      <a:endParaRPr lang="en-US" sz="3000" dirty="0"/>
                    </a:p>
                  </a:txBody>
                  <a:tcPr/>
                </a:tc>
                <a:tc>
                  <a:txBody>
                    <a:bodyPr/>
                    <a:lstStyle/>
                    <a:p>
                      <a:pPr algn="ctr"/>
                      <a:r>
                        <a:rPr lang="en-US" sz="3000" dirty="0"/>
                        <a:t>150</a:t>
                      </a:r>
                    </a:p>
                  </a:txBody>
                  <a:tcPr/>
                </a:tc>
                <a:tc>
                  <a:txBody>
                    <a:bodyPr/>
                    <a:lstStyle/>
                    <a:p>
                      <a:pPr algn="ctr"/>
                      <a:r>
                        <a:rPr lang="en-US" sz="3000" dirty="0"/>
                        <a:t>400</a:t>
                      </a:r>
                    </a:p>
                  </a:txBody>
                  <a:tcPr/>
                </a:tc>
                <a:extLst>
                  <a:ext uri="{0D108BD9-81ED-4DB2-BD59-A6C34878D82A}">
                    <a16:rowId xmlns:a16="http://schemas.microsoft.com/office/drawing/2014/main" val="3718202391"/>
                  </a:ext>
                </a:extLst>
              </a:tr>
              <a:tr h="0">
                <a:tc>
                  <a:txBody>
                    <a:bodyPr/>
                    <a:lstStyle/>
                    <a:p>
                      <a:r>
                        <a:rPr lang="en-US" sz="3000" dirty="0"/>
                        <a:t>Herodotus</a:t>
                      </a:r>
                    </a:p>
                  </a:txBody>
                  <a:tcPr/>
                </a:tc>
                <a:tc>
                  <a:txBody>
                    <a:bodyPr/>
                    <a:lstStyle/>
                    <a:p>
                      <a:pPr algn="ctr"/>
                      <a:r>
                        <a:rPr lang="en-US" sz="3000" dirty="0"/>
                        <a:t>109</a:t>
                      </a:r>
                    </a:p>
                  </a:txBody>
                  <a:tcPr/>
                </a:tc>
                <a:tc>
                  <a:txBody>
                    <a:bodyPr/>
                    <a:lstStyle/>
                    <a:p>
                      <a:pPr algn="ctr"/>
                      <a:r>
                        <a:rPr lang="en-US" sz="3000" dirty="0"/>
                        <a:t>1350</a:t>
                      </a:r>
                    </a:p>
                  </a:txBody>
                  <a:tcPr/>
                </a:tc>
                <a:extLst>
                  <a:ext uri="{0D108BD9-81ED-4DB2-BD59-A6C34878D82A}">
                    <a16:rowId xmlns:a16="http://schemas.microsoft.com/office/drawing/2014/main" val="199317589"/>
                  </a:ext>
                </a:extLst>
              </a:tr>
              <a:tr h="0">
                <a:tc>
                  <a:txBody>
                    <a:bodyPr/>
                    <a:lstStyle/>
                    <a:p>
                      <a:r>
                        <a:rPr lang="en-US" sz="3000" dirty="0"/>
                        <a:t>Julius Caesar</a:t>
                      </a:r>
                    </a:p>
                  </a:txBody>
                  <a:tcPr/>
                </a:tc>
                <a:tc>
                  <a:txBody>
                    <a:bodyPr/>
                    <a:lstStyle/>
                    <a:p>
                      <a:pPr algn="ctr"/>
                      <a:r>
                        <a:rPr lang="en-US" sz="3000" dirty="0"/>
                        <a:t>251</a:t>
                      </a:r>
                    </a:p>
                  </a:txBody>
                  <a:tcPr/>
                </a:tc>
                <a:tc>
                  <a:txBody>
                    <a:bodyPr/>
                    <a:lstStyle/>
                    <a:p>
                      <a:pPr algn="ctr"/>
                      <a:r>
                        <a:rPr lang="en-US" sz="3000" dirty="0"/>
                        <a:t>950</a:t>
                      </a:r>
                    </a:p>
                  </a:txBody>
                  <a:tcPr/>
                </a:tc>
                <a:extLst>
                  <a:ext uri="{0D108BD9-81ED-4DB2-BD59-A6C34878D82A}">
                    <a16:rowId xmlns:a16="http://schemas.microsoft.com/office/drawing/2014/main" val="1480707010"/>
                  </a:ext>
                </a:extLst>
              </a:tr>
              <a:tr h="0">
                <a:tc>
                  <a:txBody>
                    <a:bodyPr/>
                    <a:lstStyle/>
                    <a:p>
                      <a:r>
                        <a:rPr lang="en-US" sz="3000" dirty="0"/>
                        <a:t>Plato</a:t>
                      </a:r>
                    </a:p>
                  </a:txBody>
                  <a:tcPr/>
                </a:tc>
                <a:tc>
                  <a:txBody>
                    <a:bodyPr/>
                    <a:lstStyle/>
                    <a:p>
                      <a:pPr algn="ctr"/>
                      <a:r>
                        <a:rPr lang="en-US" sz="3000" dirty="0"/>
                        <a:t>210</a:t>
                      </a:r>
                    </a:p>
                  </a:txBody>
                  <a:tcPr/>
                </a:tc>
                <a:tc>
                  <a:txBody>
                    <a:bodyPr/>
                    <a:lstStyle/>
                    <a:p>
                      <a:pPr algn="ctr"/>
                      <a:r>
                        <a:rPr lang="en-US" sz="3000" dirty="0"/>
                        <a:t>1300</a:t>
                      </a:r>
                    </a:p>
                  </a:txBody>
                  <a:tcPr/>
                </a:tc>
                <a:extLst>
                  <a:ext uri="{0D108BD9-81ED-4DB2-BD59-A6C34878D82A}">
                    <a16:rowId xmlns:a16="http://schemas.microsoft.com/office/drawing/2014/main" val="510199366"/>
                  </a:ext>
                </a:extLst>
              </a:tr>
              <a:tr h="0">
                <a:tc>
                  <a:txBody>
                    <a:bodyPr/>
                    <a:lstStyle/>
                    <a:p>
                      <a:r>
                        <a:rPr lang="en-US" sz="3000" dirty="0"/>
                        <a:t>Homer</a:t>
                      </a:r>
                    </a:p>
                  </a:txBody>
                  <a:tcPr/>
                </a:tc>
                <a:tc>
                  <a:txBody>
                    <a:bodyPr/>
                    <a:lstStyle/>
                    <a:p>
                      <a:pPr algn="ctr"/>
                      <a:r>
                        <a:rPr lang="en-US" sz="3000" dirty="0"/>
                        <a:t>1800</a:t>
                      </a:r>
                    </a:p>
                  </a:txBody>
                  <a:tcPr/>
                </a:tc>
                <a:tc>
                  <a:txBody>
                    <a:bodyPr/>
                    <a:lstStyle/>
                    <a:p>
                      <a:pPr algn="ctr"/>
                      <a:r>
                        <a:rPr lang="en-US" sz="3000" dirty="0"/>
                        <a:t>400</a:t>
                      </a:r>
                    </a:p>
                  </a:txBody>
                  <a:tcPr/>
                </a:tc>
                <a:extLst>
                  <a:ext uri="{0D108BD9-81ED-4DB2-BD59-A6C34878D82A}">
                    <a16:rowId xmlns:a16="http://schemas.microsoft.com/office/drawing/2014/main" val="2236650171"/>
                  </a:ext>
                </a:extLst>
              </a:tr>
            </a:tbl>
          </a:graphicData>
        </a:graphic>
      </p:graphicFrame>
    </p:spTree>
    <p:extLst>
      <p:ext uri="{BB962C8B-B14F-4D97-AF65-F5344CB8AC3E}">
        <p14:creationId xmlns:p14="http://schemas.microsoft.com/office/powerpoint/2010/main" val="36943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F4A44-3A5F-5547-AD5D-858F6C8A8281}"/>
              </a:ext>
            </a:extLst>
          </p:cNvPr>
          <p:cNvSpPr>
            <a:spLocks noGrp="1"/>
          </p:cNvSpPr>
          <p:nvPr>
            <p:ph idx="1"/>
          </p:nvPr>
        </p:nvSpPr>
        <p:spPr/>
        <p:txBody>
          <a:bodyPr/>
          <a:lstStyle/>
          <a:p>
            <a:pPr algn="ctr"/>
            <a:r>
              <a:rPr lang="en-US" dirty="0"/>
              <a:t>SECONDARY SOURCES</a:t>
            </a:r>
          </a:p>
          <a:p>
            <a:r>
              <a:rPr lang="en-US" u="sng" dirty="0"/>
              <a:t>Versions</a:t>
            </a:r>
            <a:br>
              <a:rPr lang="en-US" dirty="0"/>
            </a:br>
            <a:r>
              <a:rPr lang="en-US" dirty="0"/>
              <a:t>manuscripts in other translations</a:t>
            </a:r>
          </a:p>
          <a:p>
            <a:r>
              <a:rPr lang="en-US" u="sng" dirty="0" err="1"/>
              <a:t>hurch</a:t>
            </a:r>
            <a:r>
              <a:rPr lang="en-US" u="sng" dirty="0"/>
              <a:t> Fathers</a:t>
            </a:r>
            <a:br>
              <a:rPr lang="en-US" dirty="0"/>
            </a:br>
            <a:r>
              <a:rPr lang="en-US" dirty="0"/>
              <a:t>quotes from instructional books of early church leaders</a:t>
            </a:r>
          </a:p>
          <a:p>
            <a:r>
              <a:rPr lang="en-US" u="sng" dirty="0"/>
              <a:t>Lexicons</a:t>
            </a:r>
            <a:br>
              <a:rPr lang="en-US" dirty="0"/>
            </a:br>
            <a:r>
              <a:rPr lang="en-US" dirty="0"/>
              <a:t>church service books</a:t>
            </a:r>
          </a:p>
        </p:txBody>
      </p:sp>
    </p:spTree>
    <p:extLst>
      <p:ext uri="{BB962C8B-B14F-4D97-AF65-F5344CB8AC3E}">
        <p14:creationId xmlns:p14="http://schemas.microsoft.com/office/powerpoint/2010/main" val="19698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B8BDB-086A-4440-8088-9FB24A512ED7}"/>
              </a:ext>
            </a:extLst>
          </p:cNvPr>
          <p:cNvSpPr>
            <a:spLocks noGrp="1"/>
          </p:cNvSpPr>
          <p:nvPr>
            <p:ph idx="1"/>
          </p:nvPr>
        </p:nvSpPr>
        <p:spPr>
          <a:xfrm>
            <a:off x="152400" y="228600"/>
            <a:ext cx="8382000" cy="6248400"/>
          </a:xfrm>
        </p:spPr>
        <p:txBody>
          <a:bodyPr/>
          <a:lstStyle/>
          <a:p>
            <a:pPr marL="0" indent="0"/>
            <a:r>
              <a:rPr lang="en-US" dirty="0"/>
              <a:t>If we reject the authenticity of the New Testament on textual grounds, we’d also have to reject every work of antiquity prior to 1000 A.D., since there is less evidence for their authenticity than for the New Testament.</a:t>
            </a:r>
          </a:p>
          <a:p>
            <a:pPr algn="r"/>
            <a:r>
              <a:rPr lang="en-US" sz="3200" dirty="0"/>
              <a:t>– Greg </a:t>
            </a:r>
            <a:r>
              <a:rPr lang="en-US" sz="3200" dirty="0" err="1"/>
              <a:t>Koukl</a:t>
            </a:r>
            <a:endParaRPr lang="en-US" sz="3200" dirty="0"/>
          </a:p>
        </p:txBody>
      </p:sp>
    </p:spTree>
    <p:extLst>
      <p:ext uri="{BB962C8B-B14F-4D97-AF65-F5344CB8AC3E}">
        <p14:creationId xmlns:p14="http://schemas.microsoft.com/office/powerpoint/2010/main" val="6556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080D0-701E-1B42-8306-D9B901C27091}"/>
              </a:ext>
            </a:extLst>
          </p:cNvPr>
          <p:cNvSpPr>
            <a:spLocks noGrp="1"/>
          </p:cNvSpPr>
          <p:nvPr>
            <p:ph idx="1"/>
          </p:nvPr>
        </p:nvSpPr>
        <p:spPr/>
        <p:txBody>
          <a:bodyPr/>
          <a:lstStyle/>
          <a:p>
            <a:r>
              <a:rPr lang="en-US" dirty="0"/>
              <a:t>The integrity of the NT is concerned with both:</a:t>
            </a:r>
          </a:p>
          <a:p>
            <a:r>
              <a:rPr lang="en-US" dirty="0"/>
              <a:t>1. The transmission of the text</a:t>
            </a:r>
          </a:p>
          <a:p>
            <a:r>
              <a:rPr lang="en-US" dirty="0"/>
              <a:t>2. The translation of the text</a:t>
            </a:r>
          </a:p>
        </p:txBody>
      </p:sp>
    </p:spTree>
    <p:extLst>
      <p:ext uri="{BB962C8B-B14F-4D97-AF65-F5344CB8AC3E}">
        <p14:creationId xmlns:p14="http://schemas.microsoft.com/office/powerpoint/2010/main" val="356824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B8BDB-086A-4440-8088-9FB24A512ED7}"/>
              </a:ext>
            </a:extLst>
          </p:cNvPr>
          <p:cNvSpPr>
            <a:spLocks noGrp="1"/>
          </p:cNvSpPr>
          <p:nvPr>
            <p:ph idx="1"/>
          </p:nvPr>
        </p:nvSpPr>
        <p:spPr>
          <a:xfrm>
            <a:off x="152400" y="228600"/>
            <a:ext cx="8382000" cy="6248400"/>
          </a:xfrm>
        </p:spPr>
        <p:txBody>
          <a:bodyPr/>
          <a:lstStyle/>
          <a:p>
            <a:pPr marL="0" indent="0"/>
            <a:r>
              <a:rPr lang="en-US" dirty="0"/>
              <a:t>If we reject the authenticity of the New Testament on textual grounds, we’d also have to reject every work of antiquity prior to 1000 A.D., since there is less evidence for their authenticity than for the New Testament.</a:t>
            </a:r>
          </a:p>
          <a:p>
            <a:pPr algn="r"/>
            <a:r>
              <a:rPr lang="en-US" sz="3200" dirty="0"/>
              <a:t>– Greg </a:t>
            </a:r>
            <a:r>
              <a:rPr lang="en-US" sz="3200" dirty="0" err="1"/>
              <a:t>Koukl</a:t>
            </a:r>
            <a:endParaRPr lang="en-US" sz="3200" dirty="0"/>
          </a:p>
        </p:txBody>
      </p:sp>
    </p:spTree>
    <p:extLst>
      <p:ext uri="{BB962C8B-B14F-4D97-AF65-F5344CB8AC3E}">
        <p14:creationId xmlns:p14="http://schemas.microsoft.com/office/powerpoint/2010/main" val="1365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4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EBDBD-4A55-9949-BDAD-B82925A0155C}"/>
              </a:ext>
            </a:extLst>
          </p:cNvPr>
          <p:cNvSpPr>
            <a:spLocks noGrp="1"/>
          </p:cNvSpPr>
          <p:nvPr>
            <p:ph idx="1"/>
          </p:nvPr>
        </p:nvSpPr>
        <p:spPr/>
        <p:txBody>
          <a:bodyPr/>
          <a:lstStyle/>
          <a:p>
            <a:r>
              <a:rPr lang="en-US" dirty="0"/>
              <a:t>12 are identical</a:t>
            </a:r>
          </a:p>
          <a:p>
            <a:r>
              <a:rPr lang="en-US" dirty="0"/>
              <a:t>5 have misspelled words</a:t>
            </a:r>
          </a:p>
          <a:p>
            <a:r>
              <a:rPr lang="en-US" dirty="0"/>
              <a:t>1 has an inverted phrase</a:t>
            </a:r>
          </a:p>
          <a:p>
            <a:r>
              <a:rPr lang="en-US" dirty="0"/>
              <a:t>1 has an added ingredient</a:t>
            </a:r>
          </a:p>
          <a:p>
            <a:r>
              <a:rPr lang="en-US" dirty="0"/>
              <a:t>1 is incomplete, missing the bottom</a:t>
            </a:r>
          </a:p>
          <a:p>
            <a:endParaRPr lang="en-US" dirty="0"/>
          </a:p>
        </p:txBody>
      </p:sp>
    </p:spTree>
    <p:extLst>
      <p:ext uri="{BB962C8B-B14F-4D97-AF65-F5344CB8AC3E}">
        <p14:creationId xmlns:p14="http://schemas.microsoft.com/office/powerpoint/2010/main" val="309474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E984-BE66-5245-A3D4-853D644857CD}"/>
              </a:ext>
            </a:extLst>
          </p:cNvPr>
          <p:cNvSpPr>
            <a:spLocks noGrp="1"/>
          </p:cNvSpPr>
          <p:nvPr>
            <p:ph idx="1"/>
          </p:nvPr>
        </p:nvSpPr>
        <p:spPr/>
        <p:txBody>
          <a:bodyPr/>
          <a:lstStyle/>
          <a:p>
            <a:r>
              <a:rPr lang="en-US" u="sng" dirty="0"/>
              <a:t>Textual Criticism</a:t>
            </a:r>
            <a:br>
              <a:rPr lang="en-US" dirty="0"/>
            </a:br>
            <a:r>
              <a:rPr lang="en-US" dirty="0"/>
              <a:t>Comparing manuscripts in order to reconstruct the original document.</a:t>
            </a:r>
          </a:p>
          <a:p>
            <a:pPr marL="66675" indent="381000"/>
            <a:endParaRPr lang="en-US" dirty="0"/>
          </a:p>
          <a:p>
            <a:pPr marL="120650" indent="-53975"/>
            <a:r>
              <a:rPr lang="en-US" i="1" dirty="0"/>
              <a:t>Generally speaking, the more copies we have, and the earlier the copies, the more confidence there is in that reconstruction.</a:t>
            </a:r>
          </a:p>
          <a:p>
            <a:endParaRPr lang="en-US" dirty="0"/>
          </a:p>
        </p:txBody>
      </p:sp>
    </p:spTree>
    <p:extLst>
      <p:ext uri="{BB962C8B-B14F-4D97-AF65-F5344CB8AC3E}">
        <p14:creationId xmlns:p14="http://schemas.microsoft.com/office/powerpoint/2010/main" val="360811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E984-BE66-5245-A3D4-853D644857CD}"/>
              </a:ext>
            </a:extLst>
          </p:cNvPr>
          <p:cNvSpPr>
            <a:spLocks noGrp="1"/>
          </p:cNvSpPr>
          <p:nvPr>
            <p:ph idx="1"/>
          </p:nvPr>
        </p:nvSpPr>
        <p:spPr/>
        <p:txBody>
          <a:bodyPr>
            <a:normAutofit/>
          </a:bodyPr>
          <a:lstStyle/>
          <a:p>
            <a:r>
              <a:rPr lang="en-US" sz="3900" dirty="0"/>
              <a:t>Textual Criticism</a:t>
            </a:r>
          </a:p>
          <a:p>
            <a:r>
              <a:rPr lang="en-US" sz="3900" dirty="0"/>
              <a:t>Manuscript</a:t>
            </a:r>
          </a:p>
          <a:p>
            <a:r>
              <a:rPr lang="en-US" sz="3900" dirty="0"/>
              <a:t>Autograph</a:t>
            </a:r>
          </a:p>
          <a:p>
            <a:r>
              <a:rPr lang="en-US" sz="3900" dirty="0"/>
              <a:t>Extant</a:t>
            </a:r>
          </a:p>
          <a:p>
            <a:r>
              <a:rPr lang="en-US" sz="3900" dirty="0"/>
              <a:t>Papyrus</a:t>
            </a:r>
          </a:p>
          <a:p>
            <a:endParaRPr lang="en-US" dirty="0"/>
          </a:p>
        </p:txBody>
      </p:sp>
    </p:spTree>
    <p:extLst>
      <p:ext uri="{BB962C8B-B14F-4D97-AF65-F5344CB8AC3E}">
        <p14:creationId xmlns:p14="http://schemas.microsoft.com/office/powerpoint/2010/main" val="74496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A4ED6C-8A48-421A-ADF2-3AFB31B0387B}" type="slidenum">
              <a:rPr lang="en-US" smtClean="0"/>
              <a:pPr/>
              <a:t>8</a:t>
            </a:fld>
            <a:endParaRPr lang="en-US"/>
          </a:p>
        </p:txBody>
      </p:sp>
      <p:pic>
        <p:nvPicPr>
          <p:cNvPr id="4" name="Picture 3">
            <a:extLst>
              <a:ext uri="{FF2B5EF4-FFF2-40B4-BE49-F238E27FC236}">
                <a16:creationId xmlns:a16="http://schemas.microsoft.com/office/drawing/2014/main" id="{94AE4876-0976-C64E-A88E-A7FD987D353E}"/>
              </a:ext>
            </a:extLst>
          </p:cNvPr>
          <p:cNvPicPr>
            <a:picLocks noChangeAspect="1"/>
          </p:cNvPicPr>
          <p:nvPr/>
        </p:nvPicPr>
        <p:blipFill>
          <a:blip r:embed="rId2"/>
          <a:stretch>
            <a:fillRect/>
          </a:stretch>
        </p:blipFill>
        <p:spPr>
          <a:xfrm>
            <a:off x="2572215" y="147165"/>
            <a:ext cx="3962400" cy="6240780"/>
          </a:xfrm>
          <a:prstGeom prst="rect">
            <a:avLst/>
          </a:prstGeom>
        </p:spPr>
      </p:pic>
    </p:spTree>
    <p:extLst>
      <p:ext uri="{BB962C8B-B14F-4D97-AF65-F5344CB8AC3E}">
        <p14:creationId xmlns:p14="http://schemas.microsoft.com/office/powerpoint/2010/main" val="11192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A4ED6C-8A48-421A-ADF2-3AFB31B0387B}" type="slidenum">
              <a:rPr lang="en-US" smtClean="0"/>
              <a:pPr/>
              <a:t>9</a:t>
            </a:fld>
            <a:endParaRPr lang="en-US"/>
          </a:p>
        </p:txBody>
      </p:sp>
      <p:pic>
        <p:nvPicPr>
          <p:cNvPr id="4" name="Picture 3">
            <a:extLst>
              <a:ext uri="{FF2B5EF4-FFF2-40B4-BE49-F238E27FC236}">
                <a16:creationId xmlns:a16="http://schemas.microsoft.com/office/drawing/2014/main" id="{7DEC7234-3469-9A49-9674-88380267553E}"/>
              </a:ext>
            </a:extLst>
          </p:cNvPr>
          <p:cNvPicPr>
            <a:picLocks noChangeAspect="1"/>
          </p:cNvPicPr>
          <p:nvPr/>
        </p:nvPicPr>
        <p:blipFill>
          <a:blip r:embed="rId2"/>
          <a:stretch>
            <a:fillRect/>
          </a:stretch>
        </p:blipFill>
        <p:spPr>
          <a:xfrm>
            <a:off x="2133600" y="298061"/>
            <a:ext cx="4267200" cy="6032269"/>
          </a:xfrm>
          <a:prstGeom prst="rect">
            <a:avLst/>
          </a:prstGeom>
        </p:spPr>
      </p:pic>
    </p:spTree>
    <p:extLst>
      <p:ext uri="{BB962C8B-B14F-4D97-AF65-F5344CB8AC3E}">
        <p14:creationId xmlns:p14="http://schemas.microsoft.com/office/powerpoint/2010/main" val="27530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JB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01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8349</TotalTime>
  <Words>282</Words>
  <Application>Microsoft Macintosh PowerPoint</Application>
  <PresentationFormat>On-screen Show (4:3)</PresentationFormat>
  <Paragraphs>91</Paragraphs>
  <Slides>19</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Slide Titles</vt:lpstr>
      </vt:variant>
      <vt:variant>
        <vt:i4>19</vt:i4>
      </vt:variant>
      <vt:variant>
        <vt:lpstr>Custom Shows</vt:lpstr>
      </vt:variant>
      <vt:variant>
        <vt:i4>1</vt:i4>
      </vt:variant>
    </vt:vector>
  </HeadingPairs>
  <TitlesOfParts>
    <vt:vector size="25" baseType="lpstr">
      <vt:lpstr>Arial</vt:lpstr>
      <vt:lpstr>Calibri</vt:lpstr>
      <vt:lpstr>WJB1</vt:lpstr>
      <vt:lpstr>1_WJB1</vt:lpstr>
      <vt:lpstr>2_WJB1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Wendell Brane</dc:creator>
  <cp:lastModifiedBy>Wendell Brane</cp:lastModifiedBy>
  <cp:revision>1601</cp:revision>
  <cp:lastPrinted>2019-02-09T14:03:47Z</cp:lastPrinted>
  <dcterms:created xsi:type="dcterms:W3CDTF">2010-05-12T18:41:43Z</dcterms:created>
  <dcterms:modified xsi:type="dcterms:W3CDTF">2019-03-18T00:20:11Z</dcterms:modified>
</cp:coreProperties>
</file>