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3" r:id="rId6"/>
    <p:sldId id="260" r:id="rId7"/>
    <p:sldId id="261" r:id="rId8"/>
    <p:sldId id="264" r:id="rId9"/>
    <p:sldId id="262" r:id="rId10"/>
    <p:sldId id="265" r:id="rId11"/>
    <p:sldId id="266" r:id="rId12"/>
    <p:sldId id="267" r:id="rId13"/>
    <p:sldId id="268"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1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65"/>
    <p:restoredTop sz="94661"/>
  </p:normalViewPr>
  <p:slideViewPr>
    <p:cSldViewPr snapToGrid="0" snapToObjects="1">
      <p:cViewPr varScale="1">
        <p:scale>
          <a:sx n="114" d="100"/>
          <a:sy n="114" d="100"/>
        </p:scale>
        <p:origin x="6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3/11/19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3/11/19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501" y="972941"/>
            <a:ext cx="8229600" cy="4525963"/>
          </a:xfrm>
        </p:spPr>
        <p:txBody>
          <a:bodyPr>
            <a:normAutofit/>
          </a:bodyPr>
          <a:lstStyle/>
          <a:p>
            <a:pPr marL="0" indent="0" algn="ctr">
              <a:buNone/>
            </a:pPr>
            <a:r>
              <a:rPr lang="en-US" sz="3600" dirty="0"/>
              <a:t>“</a:t>
            </a:r>
            <a:r>
              <a:rPr lang="en-US" sz="3600" i="1" dirty="0"/>
              <a:t>I don't want to love my enemy - I want to leave them in a pool of their own blood</a:t>
            </a:r>
            <a:r>
              <a:rPr lang="en-US" sz="3600" dirty="0"/>
              <a:t>.” </a:t>
            </a:r>
          </a:p>
        </p:txBody>
      </p:sp>
    </p:spTree>
    <p:extLst>
      <p:ext uri="{BB962C8B-B14F-4D97-AF65-F5344CB8AC3E}">
        <p14:creationId xmlns:p14="http://schemas.microsoft.com/office/powerpoint/2010/main" val="927818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flipH="1">
            <a:off x="4310008" y="4313954"/>
            <a:ext cx="3810000" cy="3987800"/>
          </a:xfrm>
          <a:prstGeom prst="rect">
            <a:avLst/>
          </a:prstGeom>
        </p:spPr>
      </p:pic>
      <p:sp>
        <p:nvSpPr>
          <p:cNvPr id="10" name="TextBox 9"/>
          <p:cNvSpPr txBox="1"/>
          <p:nvPr/>
        </p:nvSpPr>
        <p:spPr>
          <a:xfrm>
            <a:off x="239864" y="212864"/>
            <a:ext cx="8751922" cy="4524315"/>
          </a:xfrm>
          <a:prstGeom prst="rect">
            <a:avLst/>
          </a:prstGeom>
          <a:noFill/>
        </p:spPr>
        <p:txBody>
          <a:bodyPr wrap="square" rtlCol="0">
            <a:spAutoFit/>
          </a:bodyPr>
          <a:lstStyle/>
          <a:p>
            <a:r>
              <a:rPr lang="en-US" sz="3200" dirty="0"/>
              <a:t>“Year of grace 1654, Monday 23 November, feast of St. Clement . . . from about half past ten at night to about half an hour after midnight, FIRE. God of Abraham, God of Isaac, God of Jacob, not of philosophers and scholars. Certitude, heartfelt joy, peace. God of Jesus Christ. God of Jesus Christ. My God and your God . . . Joy, Joy, Joy, tears of joy. . . Jesus Christ. Jesus Christ. May I never be separated from him.”</a:t>
            </a:r>
            <a:endParaRPr lang="en-US" sz="3200" b="1" dirty="0">
              <a:latin typeface="Cambria" panose="02040503050406030204" pitchFamily="18" charset="0"/>
              <a:cs typeface="Cambria"/>
            </a:endParaRPr>
          </a:p>
        </p:txBody>
      </p:sp>
    </p:spTree>
    <p:extLst>
      <p:ext uri="{BB962C8B-B14F-4D97-AF65-F5344CB8AC3E}">
        <p14:creationId xmlns:p14="http://schemas.microsoft.com/office/powerpoint/2010/main" val="36073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pPr algn="ctr"/>
            <a:r>
              <a:rPr lang="en-US" sz="4400" b="1" dirty="0" err="1">
                <a:solidFill>
                  <a:schemeClr val="tx2">
                    <a:lumMod val="90000"/>
                  </a:schemeClr>
                </a:solidFill>
                <a:latin typeface="Cambria" panose="02040503050406030204" pitchFamily="18" charset="0"/>
              </a:rPr>
              <a:t>Pensées</a:t>
            </a:r>
            <a:endParaRPr lang="en-US" sz="8800" b="1" dirty="0">
              <a:solidFill>
                <a:schemeClr val="tx2">
                  <a:lumMod val="90000"/>
                </a:schemeClr>
              </a:solidFill>
              <a:latin typeface="Cambria" panose="02040503050406030204" pitchFamily="18" charset="0"/>
              <a:cs typeface="Cambria"/>
            </a:endParaRPr>
          </a:p>
        </p:txBody>
      </p:sp>
      <p:pic>
        <p:nvPicPr>
          <p:cNvPr id="9" name="Picture 8"/>
          <p:cNvPicPr>
            <a:picLocks noChangeAspect="1"/>
          </p:cNvPicPr>
          <p:nvPr/>
        </p:nvPicPr>
        <p:blipFill>
          <a:blip r:embed="rId2"/>
          <a:stretch>
            <a:fillRect/>
          </a:stretch>
        </p:blipFill>
        <p:spPr>
          <a:xfrm flipH="1">
            <a:off x="4310008" y="4313954"/>
            <a:ext cx="3810000" cy="3987800"/>
          </a:xfrm>
          <a:prstGeom prst="rect">
            <a:avLst/>
          </a:prstGeom>
        </p:spPr>
      </p:pic>
      <p:sp>
        <p:nvSpPr>
          <p:cNvPr id="10" name="TextBox 9"/>
          <p:cNvSpPr txBox="1"/>
          <p:nvPr/>
        </p:nvSpPr>
        <p:spPr>
          <a:xfrm>
            <a:off x="198299" y="1930844"/>
            <a:ext cx="8751922" cy="646331"/>
          </a:xfrm>
          <a:prstGeom prst="rect">
            <a:avLst/>
          </a:prstGeom>
          <a:noFill/>
        </p:spPr>
        <p:txBody>
          <a:bodyPr wrap="square" rtlCol="0">
            <a:spAutoFit/>
          </a:bodyPr>
          <a:lstStyle/>
          <a:p>
            <a:pPr algn="ctr"/>
            <a:r>
              <a:rPr lang="en-US" sz="3600" dirty="0"/>
              <a:t> “How hollow and foul is the heart of man.“</a:t>
            </a:r>
          </a:p>
        </p:txBody>
      </p:sp>
      <p:sp>
        <p:nvSpPr>
          <p:cNvPr id="6" name="TextBox 5">
            <a:extLst>
              <a:ext uri="{FF2B5EF4-FFF2-40B4-BE49-F238E27FC236}">
                <a16:creationId xmlns:a16="http://schemas.microsoft.com/office/drawing/2014/main" id="{64439518-8C52-F646-8354-659208F14B03}"/>
              </a:ext>
            </a:extLst>
          </p:cNvPr>
          <p:cNvSpPr txBox="1"/>
          <p:nvPr/>
        </p:nvSpPr>
        <p:spPr>
          <a:xfrm>
            <a:off x="184441" y="2900670"/>
            <a:ext cx="8751922" cy="1200329"/>
          </a:xfrm>
          <a:prstGeom prst="rect">
            <a:avLst/>
          </a:prstGeom>
          <a:noFill/>
        </p:spPr>
        <p:txBody>
          <a:bodyPr wrap="square" rtlCol="0">
            <a:spAutoFit/>
          </a:bodyPr>
          <a:lstStyle/>
          <a:p>
            <a:pPr algn="ctr"/>
            <a:r>
              <a:rPr lang="en-US" sz="3600" dirty="0"/>
              <a:t> “Man’s greatness comes from knowing</a:t>
            </a:r>
          </a:p>
          <a:p>
            <a:pPr algn="ctr"/>
            <a:r>
              <a:rPr lang="en-US" sz="3600" dirty="0"/>
              <a:t>he is wretched.“</a:t>
            </a:r>
          </a:p>
        </p:txBody>
      </p:sp>
    </p:spTree>
    <p:extLst>
      <p:ext uri="{BB962C8B-B14F-4D97-AF65-F5344CB8AC3E}">
        <p14:creationId xmlns:p14="http://schemas.microsoft.com/office/powerpoint/2010/main" val="230593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pPr algn="ctr"/>
            <a:r>
              <a:rPr lang="en-US" sz="4400" b="1" dirty="0" err="1">
                <a:solidFill>
                  <a:schemeClr val="tx2">
                    <a:lumMod val="90000"/>
                  </a:schemeClr>
                </a:solidFill>
                <a:latin typeface="Cambria" panose="02040503050406030204" pitchFamily="18" charset="0"/>
              </a:rPr>
              <a:t>Pensées</a:t>
            </a:r>
            <a:endParaRPr lang="en-US" sz="8800" b="1" dirty="0">
              <a:solidFill>
                <a:schemeClr val="tx2">
                  <a:lumMod val="90000"/>
                </a:schemeClr>
              </a:solidFill>
              <a:latin typeface="Cambria" panose="02040503050406030204" pitchFamily="18" charset="0"/>
              <a:cs typeface="Cambria"/>
            </a:endParaRPr>
          </a:p>
        </p:txBody>
      </p:sp>
      <p:pic>
        <p:nvPicPr>
          <p:cNvPr id="9" name="Picture 8"/>
          <p:cNvPicPr>
            <a:picLocks noChangeAspect="1"/>
          </p:cNvPicPr>
          <p:nvPr/>
        </p:nvPicPr>
        <p:blipFill>
          <a:blip r:embed="rId2"/>
          <a:stretch>
            <a:fillRect/>
          </a:stretch>
        </p:blipFill>
        <p:spPr>
          <a:xfrm flipH="1">
            <a:off x="4310008" y="4313954"/>
            <a:ext cx="3810000" cy="3987800"/>
          </a:xfrm>
          <a:prstGeom prst="rect">
            <a:avLst/>
          </a:prstGeom>
        </p:spPr>
      </p:pic>
      <p:sp>
        <p:nvSpPr>
          <p:cNvPr id="10" name="TextBox 9"/>
          <p:cNvSpPr txBox="1"/>
          <p:nvPr/>
        </p:nvSpPr>
        <p:spPr>
          <a:xfrm>
            <a:off x="198299" y="1930844"/>
            <a:ext cx="8751922" cy="615553"/>
          </a:xfrm>
          <a:prstGeom prst="rect">
            <a:avLst/>
          </a:prstGeom>
          <a:noFill/>
        </p:spPr>
        <p:txBody>
          <a:bodyPr wrap="square" rtlCol="0">
            <a:spAutoFit/>
          </a:bodyPr>
          <a:lstStyle/>
          <a:p>
            <a:pPr algn="ctr"/>
            <a:r>
              <a:rPr lang="en-US" sz="3400" dirty="0"/>
              <a:t> “A trifle consoles us because a trifle upsets us.“</a:t>
            </a:r>
          </a:p>
        </p:txBody>
      </p:sp>
      <p:sp>
        <p:nvSpPr>
          <p:cNvPr id="6" name="TextBox 5">
            <a:extLst>
              <a:ext uri="{FF2B5EF4-FFF2-40B4-BE49-F238E27FC236}">
                <a16:creationId xmlns:a16="http://schemas.microsoft.com/office/drawing/2014/main" id="{64439518-8C52-F646-8354-659208F14B03}"/>
              </a:ext>
            </a:extLst>
          </p:cNvPr>
          <p:cNvSpPr txBox="1"/>
          <p:nvPr/>
        </p:nvSpPr>
        <p:spPr>
          <a:xfrm>
            <a:off x="184441" y="2914525"/>
            <a:ext cx="8751922" cy="1138773"/>
          </a:xfrm>
          <a:prstGeom prst="rect">
            <a:avLst/>
          </a:prstGeom>
          <a:noFill/>
        </p:spPr>
        <p:txBody>
          <a:bodyPr wrap="square" rtlCol="0">
            <a:spAutoFit/>
          </a:bodyPr>
          <a:lstStyle/>
          <a:p>
            <a:pPr algn="ctr"/>
            <a:r>
              <a:rPr lang="en-US" sz="3400" dirty="0"/>
              <a:t>“Man’s on happiness comes from his inability to stay peacefully alone in his own room.“</a:t>
            </a:r>
          </a:p>
        </p:txBody>
      </p:sp>
    </p:spTree>
    <p:extLst>
      <p:ext uri="{BB962C8B-B14F-4D97-AF65-F5344CB8AC3E}">
        <p14:creationId xmlns:p14="http://schemas.microsoft.com/office/powerpoint/2010/main" val="310366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Head &amp; </a:t>
            </a:r>
            <a:r>
              <a:rPr lang="en-US" dirty="0">
                <a:latin typeface="Savoye LET Plain:1.0"/>
                <a:cs typeface="Savoye LET Plain:1.0"/>
              </a:rPr>
              <a:t>Heart</a:t>
            </a:r>
          </a:p>
        </p:txBody>
      </p:sp>
      <p:pic>
        <p:nvPicPr>
          <p:cNvPr id="4" name="Picture 3"/>
          <p:cNvPicPr>
            <a:picLocks noChangeAspect="1"/>
          </p:cNvPicPr>
          <p:nvPr/>
        </p:nvPicPr>
        <p:blipFill>
          <a:blip r:embed="rId2">
            <a:duotone>
              <a:prstClr val="black"/>
              <a:schemeClr val="tx2">
                <a:tint val="45000"/>
                <a:satMod val="400000"/>
              </a:schemeClr>
            </a:duotone>
          </a:blip>
          <a:stretch>
            <a:fillRect/>
          </a:stretch>
        </p:blipFill>
        <p:spPr>
          <a:xfrm>
            <a:off x="-12251" y="1473200"/>
            <a:ext cx="9180157" cy="3982378"/>
          </a:xfrm>
          <a:prstGeom prst="rect">
            <a:avLst/>
          </a:prstGeom>
        </p:spPr>
      </p:pic>
      <p:sp>
        <p:nvSpPr>
          <p:cNvPr id="3" name="TextBox 2">
            <a:extLst>
              <a:ext uri="{FF2B5EF4-FFF2-40B4-BE49-F238E27FC236}">
                <a16:creationId xmlns:a16="http://schemas.microsoft.com/office/drawing/2014/main" id="{B6DCEB15-EE95-1342-82C2-C65F300D1016}"/>
              </a:ext>
            </a:extLst>
          </p:cNvPr>
          <p:cNvSpPr txBox="1"/>
          <p:nvPr/>
        </p:nvSpPr>
        <p:spPr>
          <a:xfrm rot="20194087">
            <a:off x="3723249" y="2614347"/>
            <a:ext cx="1883314" cy="1323439"/>
          </a:xfrm>
          <a:prstGeom prst="rect">
            <a:avLst/>
          </a:prstGeom>
          <a:noFill/>
        </p:spPr>
        <p:txBody>
          <a:bodyPr wrap="square" rtlCol="0">
            <a:spAutoFit/>
          </a:bodyPr>
          <a:lstStyle/>
          <a:p>
            <a:r>
              <a:rPr lang="en-US" sz="8000" dirty="0">
                <a:ln>
                  <a:solidFill>
                    <a:schemeClr val="bg1"/>
                  </a:solidFill>
                </a:ln>
                <a:solidFill>
                  <a:srgbClr val="FF0000"/>
                </a:solidFill>
              </a:rPr>
              <a:t>VS.</a:t>
            </a:r>
          </a:p>
        </p:txBody>
      </p:sp>
      <p:sp>
        <p:nvSpPr>
          <p:cNvPr id="5" name="TextBox 4"/>
          <p:cNvSpPr txBox="1"/>
          <p:nvPr/>
        </p:nvSpPr>
        <p:spPr>
          <a:xfrm>
            <a:off x="183608" y="504880"/>
            <a:ext cx="8751922" cy="677108"/>
          </a:xfrm>
          <a:prstGeom prst="rect">
            <a:avLst/>
          </a:prstGeom>
          <a:noFill/>
        </p:spPr>
        <p:txBody>
          <a:bodyPr wrap="square" rtlCol="0">
            <a:spAutoFit/>
          </a:bodyPr>
          <a:lstStyle/>
          <a:p>
            <a:pPr algn="ctr"/>
            <a:r>
              <a:rPr lang="en-US" sz="3800" b="1" dirty="0">
                <a:solidFill>
                  <a:schemeClr val="tx2"/>
                </a:solidFill>
                <a:latin typeface="Cambria"/>
                <a:cs typeface="Cambria"/>
              </a:rPr>
              <a:t>Is belief in Christianity a matter of...</a:t>
            </a:r>
            <a:endParaRPr lang="en-US" sz="3800" dirty="0">
              <a:solidFill>
                <a:schemeClr val="tx2"/>
              </a:solidFill>
              <a:latin typeface="Cambria"/>
              <a:cs typeface="Cambria"/>
            </a:endParaRPr>
          </a:p>
        </p:txBody>
      </p:sp>
      <p:sp>
        <p:nvSpPr>
          <p:cNvPr id="6" name="TextBox 5"/>
          <p:cNvSpPr txBox="1"/>
          <p:nvPr/>
        </p:nvSpPr>
        <p:spPr>
          <a:xfrm>
            <a:off x="183608" y="5706118"/>
            <a:ext cx="8751922" cy="677108"/>
          </a:xfrm>
          <a:prstGeom prst="rect">
            <a:avLst/>
          </a:prstGeom>
          <a:noFill/>
        </p:spPr>
        <p:txBody>
          <a:bodyPr wrap="square" rtlCol="0">
            <a:spAutoFit/>
          </a:bodyPr>
          <a:lstStyle/>
          <a:p>
            <a:pPr algn="ctr"/>
            <a:r>
              <a:rPr lang="en-US" sz="3800" b="1" dirty="0">
                <a:solidFill>
                  <a:schemeClr val="tx2"/>
                </a:solidFill>
                <a:latin typeface="Cambria"/>
                <a:cs typeface="Cambria"/>
              </a:rPr>
              <a:t>...or a ‘False Dilemma’?</a:t>
            </a:r>
            <a:endParaRPr lang="en-US" sz="3800" dirty="0">
              <a:solidFill>
                <a:schemeClr val="tx2"/>
              </a:solidFill>
              <a:latin typeface="Cambria"/>
              <a:cs typeface="Cambria"/>
            </a:endParaRPr>
          </a:p>
        </p:txBody>
      </p:sp>
    </p:spTree>
    <p:extLst>
      <p:ext uri="{BB962C8B-B14F-4D97-AF65-F5344CB8AC3E}">
        <p14:creationId xmlns:p14="http://schemas.microsoft.com/office/powerpoint/2010/main" val="355766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pPr algn="ctr"/>
            <a:r>
              <a:rPr lang="en-US" sz="4400" b="1">
                <a:solidFill>
                  <a:schemeClr val="tx2"/>
                </a:solidFill>
                <a:latin typeface="Cambria"/>
                <a:cs typeface="Cambria"/>
              </a:rPr>
              <a:t>Blaise Pascal</a:t>
            </a:r>
            <a:endParaRPr lang="en-US" sz="4400" dirty="0">
              <a:solidFill>
                <a:schemeClr val="tx2"/>
              </a:solidFill>
              <a:latin typeface="Cambria"/>
              <a:cs typeface="Cambria"/>
            </a:endParaRPr>
          </a:p>
        </p:txBody>
      </p:sp>
      <p:sp>
        <p:nvSpPr>
          <p:cNvPr id="10" name="TextBox 9"/>
          <p:cNvSpPr txBox="1"/>
          <p:nvPr/>
        </p:nvSpPr>
        <p:spPr>
          <a:xfrm>
            <a:off x="198299" y="1986264"/>
            <a:ext cx="8751922" cy="1200329"/>
          </a:xfrm>
          <a:prstGeom prst="rect">
            <a:avLst/>
          </a:prstGeom>
          <a:noFill/>
        </p:spPr>
        <p:txBody>
          <a:bodyPr wrap="square" rtlCol="0">
            <a:spAutoFit/>
          </a:bodyPr>
          <a:lstStyle/>
          <a:p>
            <a:r>
              <a:rPr lang="en-US" sz="3600" dirty="0"/>
              <a:t>     “The heart has its reasons which reason   </a:t>
            </a:r>
          </a:p>
          <a:p>
            <a:r>
              <a:rPr lang="en-US" sz="3600" dirty="0"/>
              <a:t>   knows nothing of...                          </a:t>
            </a:r>
            <a:endParaRPr lang="en-US" sz="3600" b="1" dirty="0">
              <a:latin typeface="Cambria" panose="02040503050406030204" pitchFamily="18" charset="0"/>
              <a:cs typeface="Cambria"/>
            </a:endParaRPr>
          </a:p>
        </p:txBody>
      </p:sp>
      <p:sp>
        <p:nvSpPr>
          <p:cNvPr id="6" name="TextBox 5">
            <a:extLst>
              <a:ext uri="{FF2B5EF4-FFF2-40B4-BE49-F238E27FC236}">
                <a16:creationId xmlns:a16="http://schemas.microsoft.com/office/drawing/2014/main" id="{08C75FA2-BFFE-A744-ADFA-1600DBFC3F3E}"/>
              </a:ext>
            </a:extLst>
          </p:cNvPr>
          <p:cNvSpPr txBox="1"/>
          <p:nvPr/>
        </p:nvSpPr>
        <p:spPr>
          <a:xfrm>
            <a:off x="-96985" y="2526586"/>
            <a:ext cx="8751922" cy="1200329"/>
          </a:xfrm>
          <a:prstGeom prst="rect">
            <a:avLst/>
          </a:prstGeom>
          <a:noFill/>
        </p:spPr>
        <p:txBody>
          <a:bodyPr wrap="square" rtlCol="0">
            <a:spAutoFit/>
          </a:bodyPr>
          <a:lstStyle/>
          <a:p>
            <a:pPr algn="ctr"/>
            <a:r>
              <a:rPr lang="en-US" sz="3600" dirty="0"/>
              <a:t>                                       we know the truth not </a:t>
            </a:r>
            <a:r>
              <a:rPr lang="en-US" sz="3600" i="1" dirty="0"/>
              <a:t>only</a:t>
            </a:r>
            <a:r>
              <a:rPr lang="en-US" sz="3600" dirty="0"/>
              <a:t> by reason, but by the heart."</a:t>
            </a:r>
            <a:endParaRPr lang="en-US" sz="3600" b="1" dirty="0">
              <a:latin typeface="Cambria" panose="02040503050406030204" pitchFamily="18" charset="0"/>
              <a:cs typeface="Cambria"/>
            </a:endParaRPr>
          </a:p>
        </p:txBody>
      </p:sp>
    </p:spTree>
    <p:extLst>
      <p:ext uri="{BB962C8B-B14F-4D97-AF65-F5344CB8AC3E}">
        <p14:creationId xmlns:p14="http://schemas.microsoft.com/office/powerpoint/2010/main" val="332771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Head &amp; </a:t>
            </a:r>
            <a:r>
              <a:rPr lang="en-US" dirty="0">
                <a:latin typeface="Savoye LET Plain:1.0"/>
                <a:cs typeface="Savoye LET Plain:1.0"/>
              </a:rPr>
              <a:t>Heart</a:t>
            </a:r>
          </a:p>
        </p:txBody>
      </p:sp>
      <p:pic>
        <p:nvPicPr>
          <p:cNvPr id="4" name="Picture 3"/>
          <p:cNvPicPr>
            <a:picLocks noChangeAspect="1"/>
          </p:cNvPicPr>
          <p:nvPr/>
        </p:nvPicPr>
        <p:blipFill>
          <a:blip r:embed="rId2">
            <a:duotone>
              <a:prstClr val="black"/>
              <a:schemeClr val="tx2">
                <a:tint val="45000"/>
                <a:satMod val="400000"/>
              </a:schemeClr>
            </a:duotone>
          </a:blip>
          <a:stretch>
            <a:fillRect/>
          </a:stretch>
        </p:blipFill>
        <p:spPr>
          <a:xfrm>
            <a:off x="-12251" y="1473200"/>
            <a:ext cx="9180157" cy="3982378"/>
          </a:xfrm>
          <a:prstGeom prst="rect">
            <a:avLst/>
          </a:prstGeom>
        </p:spPr>
      </p:pic>
      <p:sp>
        <p:nvSpPr>
          <p:cNvPr id="3" name="TextBox 2">
            <a:extLst>
              <a:ext uri="{FF2B5EF4-FFF2-40B4-BE49-F238E27FC236}">
                <a16:creationId xmlns:a16="http://schemas.microsoft.com/office/drawing/2014/main" id="{B6DCEB15-EE95-1342-82C2-C65F300D1016}"/>
              </a:ext>
            </a:extLst>
          </p:cNvPr>
          <p:cNvSpPr txBox="1"/>
          <p:nvPr/>
        </p:nvSpPr>
        <p:spPr>
          <a:xfrm rot="20194087">
            <a:off x="3723249" y="2614347"/>
            <a:ext cx="1883314" cy="1323439"/>
          </a:xfrm>
          <a:prstGeom prst="rect">
            <a:avLst/>
          </a:prstGeom>
          <a:noFill/>
        </p:spPr>
        <p:txBody>
          <a:bodyPr wrap="square" rtlCol="0">
            <a:spAutoFit/>
          </a:bodyPr>
          <a:lstStyle/>
          <a:p>
            <a:r>
              <a:rPr lang="en-US" sz="8000" dirty="0">
                <a:ln>
                  <a:solidFill>
                    <a:schemeClr val="bg1"/>
                  </a:solidFill>
                </a:ln>
                <a:solidFill>
                  <a:srgbClr val="FF0000"/>
                </a:solidFill>
              </a:rPr>
              <a:t>VS.</a:t>
            </a:r>
          </a:p>
        </p:txBody>
      </p:sp>
      <p:sp>
        <p:nvSpPr>
          <p:cNvPr id="5" name="TextBox 4"/>
          <p:cNvSpPr txBox="1"/>
          <p:nvPr/>
        </p:nvSpPr>
        <p:spPr>
          <a:xfrm>
            <a:off x="183608" y="504880"/>
            <a:ext cx="8751922" cy="677108"/>
          </a:xfrm>
          <a:prstGeom prst="rect">
            <a:avLst/>
          </a:prstGeom>
          <a:noFill/>
        </p:spPr>
        <p:txBody>
          <a:bodyPr wrap="square" rtlCol="0">
            <a:spAutoFit/>
          </a:bodyPr>
          <a:lstStyle/>
          <a:p>
            <a:pPr algn="ctr"/>
            <a:r>
              <a:rPr lang="en-US" sz="3800" b="1" dirty="0">
                <a:solidFill>
                  <a:schemeClr val="tx2"/>
                </a:solidFill>
                <a:latin typeface="Cambria"/>
                <a:cs typeface="Cambria"/>
              </a:rPr>
              <a:t>Is belief in Christianity a matter of...</a:t>
            </a:r>
            <a:endParaRPr lang="en-US" sz="3800" dirty="0">
              <a:solidFill>
                <a:schemeClr val="tx2"/>
              </a:solidFill>
              <a:latin typeface="Cambria"/>
              <a:cs typeface="Cambria"/>
            </a:endParaRPr>
          </a:p>
        </p:txBody>
      </p:sp>
      <p:sp>
        <p:nvSpPr>
          <p:cNvPr id="6" name="TextBox 5"/>
          <p:cNvSpPr txBox="1"/>
          <p:nvPr/>
        </p:nvSpPr>
        <p:spPr>
          <a:xfrm>
            <a:off x="183608" y="5706118"/>
            <a:ext cx="8751922" cy="677108"/>
          </a:xfrm>
          <a:prstGeom prst="rect">
            <a:avLst/>
          </a:prstGeom>
          <a:noFill/>
        </p:spPr>
        <p:txBody>
          <a:bodyPr wrap="square" rtlCol="0">
            <a:spAutoFit/>
          </a:bodyPr>
          <a:lstStyle/>
          <a:p>
            <a:pPr algn="ctr"/>
            <a:r>
              <a:rPr lang="en-US" sz="3800" b="1" dirty="0">
                <a:solidFill>
                  <a:schemeClr val="tx2"/>
                </a:solidFill>
                <a:latin typeface="Cambria"/>
                <a:cs typeface="Cambria"/>
              </a:rPr>
              <a:t>...or a ‘False Dilemma’?</a:t>
            </a:r>
            <a:endParaRPr lang="en-US" sz="3800" dirty="0">
              <a:solidFill>
                <a:schemeClr val="tx2"/>
              </a:solidFill>
              <a:latin typeface="Cambria"/>
              <a:cs typeface="Cambria"/>
            </a:endParaRPr>
          </a:p>
        </p:txBody>
      </p:sp>
      <p:pic>
        <p:nvPicPr>
          <p:cNvPr id="8" name="Picture 7"/>
          <p:cNvPicPr>
            <a:picLocks noChangeAspect="1"/>
          </p:cNvPicPr>
          <p:nvPr/>
        </p:nvPicPr>
        <p:blipFill>
          <a:blip r:embed="rId3"/>
          <a:stretch>
            <a:fillRect/>
          </a:stretch>
        </p:blipFill>
        <p:spPr>
          <a:xfrm>
            <a:off x="1407639" y="4257675"/>
            <a:ext cx="2999790" cy="2687984"/>
          </a:xfrm>
          <a:prstGeom prst="rect">
            <a:avLst/>
          </a:prstGeom>
        </p:spPr>
      </p:pic>
      <p:pic>
        <p:nvPicPr>
          <p:cNvPr id="9" name="Picture 8"/>
          <p:cNvPicPr>
            <a:picLocks noChangeAspect="1"/>
          </p:cNvPicPr>
          <p:nvPr/>
        </p:nvPicPr>
        <p:blipFill>
          <a:blip r:embed="rId4"/>
          <a:stretch>
            <a:fillRect/>
          </a:stretch>
        </p:blipFill>
        <p:spPr>
          <a:xfrm flipH="1">
            <a:off x="4310008" y="4313954"/>
            <a:ext cx="3810000" cy="3987800"/>
          </a:xfrm>
          <a:prstGeom prst="rect">
            <a:avLst/>
          </a:prstGeom>
        </p:spPr>
      </p:pic>
    </p:spTree>
    <p:extLst>
      <p:ext uri="{BB962C8B-B14F-4D97-AF65-F5344CB8AC3E}">
        <p14:creationId xmlns:p14="http://schemas.microsoft.com/office/powerpoint/2010/main" val="358628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pPr algn="ctr"/>
            <a:r>
              <a:rPr lang="en-US" sz="4400" b="1" dirty="0">
                <a:solidFill>
                  <a:schemeClr val="tx2"/>
                </a:solidFill>
                <a:latin typeface="Cambria"/>
                <a:cs typeface="Cambria"/>
              </a:rPr>
              <a:t>“I think, therefore I am.”</a:t>
            </a:r>
            <a:endParaRPr lang="en-US" sz="4400" dirty="0">
              <a:solidFill>
                <a:schemeClr val="tx2"/>
              </a:solidFill>
              <a:latin typeface="Cambria"/>
              <a:cs typeface="Cambria"/>
            </a:endParaRPr>
          </a:p>
        </p:txBody>
      </p:sp>
      <p:pic>
        <p:nvPicPr>
          <p:cNvPr id="8" name="Picture 7"/>
          <p:cNvPicPr>
            <a:picLocks noChangeAspect="1"/>
          </p:cNvPicPr>
          <p:nvPr/>
        </p:nvPicPr>
        <p:blipFill>
          <a:blip r:embed="rId2"/>
          <a:stretch>
            <a:fillRect/>
          </a:stretch>
        </p:blipFill>
        <p:spPr>
          <a:xfrm>
            <a:off x="1407639" y="4257675"/>
            <a:ext cx="2999790" cy="2687984"/>
          </a:xfrm>
          <a:prstGeom prst="rect">
            <a:avLst/>
          </a:prstGeom>
        </p:spPr>
      </p:pic>
      <p:pic>
        <p:nvPicPr>
          <p:cNvPr id="9" name="Picture 8"/>
          <p:cNvPicPr>
            <a:picLocks noChangeAspect="1"/>
          </p:cNvPicPr>
          <p:nvPr/>
        </p:nvPicPr>
        <p:blipFill>
          <a:blip r:embed="rId3"/>
          <a:stretch>
            <a:fillRect/>
          </a:stretch>
        </p:blipFill>
        <p:spPr>
          <a:xfrm flipH="1">
            <a:off x="4310008" y="4313954"/>
            <a:ext cx="3810000" cy="3987800"/>
          </a:xfrm>
          <a:prstGeom prst="rect">
            <a:avLst/>
          </a:prstGeom>
        </p:spPr>
      </p:pic>
      <p:sp>
        <p:nvSpPr>
          <p:cNvPr id="10" name="TextBox 9"/>
          <p:cNvSpPr txBox="1"/>
          <p:nvPr/>
        </p:nvSpPr>
        <p:spPr>
          <a:xfrm>
            <a:off x="198299" y="1820004"/>
            <a:ext cx="8751922" cy="1446550"/>
          </a:xfrm>
          <a:prstGeom prst="rect">
            <a:avLst/>
          </a:prstGeom>
          <a:noFill/>
        </p:spPr>
        <p:txBody>
          <a:bodyPr wrap="square" rtlCol="0">
            <a:spAutoFit/>
          </a:bodyPr>
          <a:lstStyle/>
          <a:p>
            <a:pPr algn="ctr"/>
            <a:r>
              <a:rPr lang="en-US" sz="4400" b="1" dirty="0">
                <a:latin typeface="Cambria"/>
                <a:cs typeface="Cambria"/>
              </a:rPr>
              <a:t>“The heart has its reasons which reason knows nothing of.”</a:t>
            </a:r>
          </a:p>
        </p:txBody>
      </p:sp>
    </p:spTree>
    <p:extLst>
      <p:ext uri="{BB962C8B-B14F-4D97-AF65-F5344CB8AC3E}">
        <p14:creationId xmlns:p14="http://schemas.microsoft.com/office/powerpoint/2010/main" val="262240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r>
              <a:rPr lang="en-US" sz="4400" b="1" dirty="0">
                <a:solidFill>
                  <a:schemeClr val="tx2"/>
                </a:solidFill>
                <a:latin typeface="Cambria"/>
                <a:cs typeface="Cambria"/>
              </a:rPr>
              <a:t>1561  Sir Francis Bacon</a:t>
            </a:r>
            <a:endParaRPr lang="en-US" sz="4400" dirty="0">
              <a:solidFill>
                <a:schemeClr val="tx2"/>
              </a:solidFill>
              <a:latin typeface="Cambria"/>
              <a:cs typeface="Cambria"/>
            </a:endParaRPr>
          </a:p>
        </p:txBody>
      </p:sp>
      <p:pic>
        <p:nvPicPr>
          <p:cNvPr id="8" name="Picture 7"/>
          <p:cNvPicPr>
            <a:picLocks noChangeAspect="1"/>
          </p:cNvPicPr>
          <p:nvPr/>
        </p:nvPicPr>
        <p:blipFill>
          <a:blip r:embed="rId2"/>
          <a:stretch>
            <a:fillRect/>
          </a:stretch>
        </p:blipFill>
        <p:spPr>
          <a:xfrm>
            <a:off x="1407639" y="4257675"/>
            <a:ext cx="2999790" cy="2687984"/>
          </a:xfrm>
          <a:prstGeom prst="rect">
            <a:avLst/>
          </a:prstGeom>
        </p:spPr>
      </p:pic>
      <p:pic>
        <p:nvPicPr>
          <p:cNvPr id="9" name="Picture 8"/>
          <p:cNvPicPr>
            <a:picLocks noChangeAspect="1"/>
          </p:cNvPicPr>
          <p:nvPr/>
        </p:nvPicPr>
        <p:blipFill>
          <a:blip r:embed="rId3"/>
          <a:stretch>
            <a:fillRect/>
          </a:stretch>
        </p:blipFill>
        <p:spPr>
          <a:xfrm flipH="1">
            <a:off x="4310008" y="4313954"/>
            <a:ext cx="3810000" cy="3987800"/>
          </a:xfrm>
          <a:prstGeom prst="rect">
            <a:avLst/>
          </a:prstGeom>
        </p:spPr>
      </p:pic>
      <p:sp>
        <p:nvSpPr>
          <p:cNvPr id="10" name="TextBox 9"/>
          <p:cNvSpPr txBox="1"/>
          <p:nvPr/>
        </p:nvSpPr>
        <p:spPr>
          <a:xfrm>
            <a:off x="198299" y="1559921"/>
            <a:ext cx="8751922" cy="769441"/>
          </a:xfrm>
          <a:prstGeom prst="rect">
            <a:avLst/>
          </a:prstGeom>
          <a:noFill/>
        </p:spPr>
        <p:txBody>
          <a:bodyPr wrap="square" rtlCol="0">
            <a:spAutoFit/>
          </a:bodyPr>
          <a:lstStyle/>
          <a:p>
            <a:r>
              <a:rPr lang="en-US" sz="4400" b="1" dirty="0">
                <a:latin typeface="Cambria"/>
                <a:cs typeface="Cambria"/>
              </a:rPr>
              <a:t>1564  Galileo Galilei</a:t>
            </a:r>
          </a:p>
        </p:txBody>
      </p:sp>
      <p:sp>
        <p:nvSpPr>
          <p:cNvPr id="6" name="TextBox 5"/>
          <p:cNvSpPr txBox="1"/>
          <p:nvPr/>
        </p:nvSpPr>
        <p:spPr>
          <a:xfrm>
            <a:off x="214210" y="2569703"/>
            <a:ext cx="8751922" cy="769441"/>
          </a:xfrm>
          <a:prstGeom prst="rect">
            <a:avLst/>
          </a:prstGeom>
          <a:noFill/>
        </p:spPr>
        <p:txBody>
          <a:bodyPr wrap="square" rtlCol="0">
            <a:spAutoFit/>
          </a:bodyPr>
          <a:lstStyle/>
          <a:p>
            <a:r>
              <a:rPr lang="en-US" sz="4400" b="1" dirty="0">
                <a:solidFill>
                  <a:srgbClr val="EEECE1"/>
                </a:solidFill>
                <a:latin typeface="Cambria"/>
                <a:cs typeface="Cambria"/>
              </a:rPr>
              <a:t>1596  René</a:t>
            </a:r>
            <a:r>
              <a:rPr lang="en-US" sz="4400" b="1" dirty="0">
                <a:solidFill>
                  <a:srgbClr val="EEECE1"/>
                </a:solidFill>
              </a:rPr>
              <a:t> </a:t>
            </a:r>
            <a:r>
              <a:rPr lang="en-US" sz="4400" b="1" dirty="0">
                <a:solidFill>
                  <a:srgbClr val="EEECE1"/>
                </a:solidFill>
                <a:latin typeface="Cambria"/>
                <a:cs typeface="Cambria"/>
              </a:rPr>
              <a:t> Descartes</a:t>
            </a:r>
            <a:endParaRPr lang="en-US" sz="4400" dirty="0">
              <a:solidFill>
                <a:srgbClr val="EEECE1"/>
              </a:solidFill>
              <a:latin typeface="Cambria"/>
              <a:cs typeface="Cambria"/>
            </a:endParaRPr>
          </a:p>
        </p:txBody>
      </p:sp>
      <p:sp>
        <p:nvSpPr>
          <p:cNvPr id="7" name="TextBox 6"/>
          <p:cNvSpPr txBox="1"/>
          <p:nvPr/>
        </p:nvSpPr>
        <p:spPr>
          <a:xfrm>
            <a:off x="214210" y="3533049"/>
            <a:ext cx="8751922" cy="769441"/>
          </a:xfrm>
          <a:prstGeom prst="rect">
            <a:avLst/>
          </a:prstGeom>
          <a:noFill/>
        </p:spPr>
        <p:txBody>
          <a:bodyPr wrap="square" rtlCol="0">
            <a:spAutoFit/>
          </a:bodyPr>
          <a:lstStyle/>
          <a:p>
            <a:r>
              <a:rPr lang="en-US" sz="4400" b="1" dirty="0">
                <a:latin typeface="Cambria"/>
                <a:cs typeface="Cambria"/>
              </a:rPr>
              <a:t>1623  Blaise Pascal</a:t>
            </a:r>
          </a:p>
        </p:txBody>
      </p:sp>
      <p:pic>
        <p:nvPicPr>
          <p:cNvPr id="2" name="Picture 1"/>
          <p:cNvPicPr>
            <a:picLocks noChangeAspect="1"/>
          </p:cNvPicPr>
          <p:nvPr/>
        </p:nvPicPr>
        <p:blipFill>
          <a:blip r:embed="rId4"/>
          <a:stretch>
            <a:fillRect/>
          </a:stretch>
        </p:blipFill>
        <p:spPr>
          <a:xfrm>
            <a:off x="6759251" y="196975"/>
            <a:ext cx="1930042" cy="1608368"/>
          </a:xfrm>
          <a:prstGeom prst="rect">
            <a:avLst/>
          </a:prstGeom>
        </p:spPr>
      </p:pic>
      <p:pic>
        <p:nvPicPr>
          <p:cNvPr id="3" name="Picture 2"/>
          <p:cNvPicPr>
            <a:picLocks noChangeAspect="1"/>
          </p:cNvPicPr>
          <p:nvPr/>
        </p:nvPicPr>
        <p:blipFill>
          <a:blip r:embed="rId5"/>
          <a:stretch>
            <a:fillRect/>
          </a:stretch>
        </p:blipFill>
        <p:spPr>
          <a:xfrm>
            <a:off x="6036270" y="1953587"/>
            <a:ext cx="2267350" cy="1476224"/>
          </a:xfrm>
          <a:prstGeom prst="rect">
            <a:avLst/>
          </a:prstGeom>
        </p:spPr>
      </p:pic>
    </p:spTree>
    <p:extLst>
      <p:ext uri="{BB962C8B-B14F-4D97-AF65-F5344CB8AC3E}">
        <p14:creationId xmlns:p14="http://schemas.microsoft.com/office/powerpoint/2010/main" val="69943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A9FA-809C-EB4F-80C8-C8255ABB3445}"/>
              </a:ext>
            </a:extLst>
          </p:cNvPr>
          <p:cNvSpPr>
            <a:spLocks noGrp="1"/>
          </p:cNvSpPr>
          <p:nvPr>
            <p:ph type="title"/>
          </p:nvPr>
        </p:nvSpPr>
        <p:spPr>
          <a:xfrm>
            <a:off x="457200" y="66812"/>
            <a:ext cx="8229600" cy="2108345"/>
          </a:xfrm>
        </p:spPr>
        <p:txBody>
          <a:bodyPr>
            <a:normAutofit/>
          </a:bodyPr>
          <a:lstStyle/>
          <a:p>
            <a:pPr algn="l"/>
            <a:r>
              <a:rPr lang="en-US" sz="4000" b="1" dirty="0"/>
              <a:t>Pre-Modernism</a:t>
            </a:r>
            <a:r>
              <a:rPr lang="en-US" sz="4000" dirty="0"/>
              <a:t>: Appeal to authority; not just the church.</a:t>
            </a:r>
          </a:p>
        </p:txBody>
      </p:sp>
      <p:sp>
        <p:nvSpPr>
          <p:cNvPr id="4" name="Title 1">
            <a:extLst>
              <a:ext uri="{FF2B5EF4-FFF2-40B4-BE49-F238E27FC236}">
                <a16:creationId xmlns:a16="http://schemas.microsoft.com/office/drawing/2014/main" id="{B5F562F8-3E73-6142-B970-5915252C379F}"/>
              </a:ext>
            </a:extLst>
          </p:cNvPr>
          <p:cNvSpPr txBox="1">
            <a:spLocks/>
          </p:cNvSpPr>
          <p:nvPr/>
        </p:nvSpPr>
        <p:spPr>
          <a:xfrm>
            <a:off x="457197" y="1909474"/>
            <a:ext cx="8229600" cy="24269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t>Modernism</a:t>
            </a:r>
            <a:r>
              <a:rPr lang="en-US" sz="4000" dirty="0"/>
              <a:t>: Use reason and science with the goal to argue for and arrive at definitive answers. </a:t>
            </a:r>
          </a:p>
        </p:txBody>
      </p:sp>
      <p:sp>
        <p:nvSpPr>
          <p:cNvPr id="5" name="Title 1">
            <a:extLst>
              <a:ext uri="{FF2B5EF4-FFF2-40B4-BE49-F238E27FC236}">
                <a16:creationId xmlns:a16="http://schemas.microsoft.com/office/drawing/2014/main" id="{432F2590-AA56-5642-8F98-B04D2BF6F9DF}"/>
              </a:ext>
            </a:extLst>
          </p:cNvPr>
          <p:cNvSpPr txBox="1">
            <a:spLocks/>
          </p:cNvSpPr>
          <p:nvPr/>
        </p:nvSpPr>
        <p:spPr>
          <a:xfrm>
            <a:off x="443342" y="4073233"/>
            <a:ext cx="8229600" cy="21751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t>Post-Modernism</a:t>
            </a:r>
            <a:r>
              <a:rPr lang="en-US" sz="4000" dirty="0"/>
              <a:t>: No truth for many categories; relativism.</a:t>
            </a:r>
          </a:p>
        </p:txBody>
      </p:sp>
    </p:spTree>
    <p:extLst>
      <p:ext uri="{BB962C8B-B14F-4D97-AF65-F5344CB8AC3E}">
        <p14:creationId xmlns:p14="http://schemas.microsoft.com/office/powerpoint/2010/main" val="341425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pPr algn="ctr"/>
            <a:r>
              <a:rPr lang="en-US" sz="4400" b="1" dirty="0">
                <a:solidFill>
                  <a:srgbClr val="EEECE1"/>
                </a:solidFill>
                <a:latin typeface="Cambria"/>
                <a:cs typeface="Cambria"/>
              </a:rPr>
              <a:t>René Descartes</a:t>
            </a:r>
            <a:endParaRPr lang="en-US" sz="4400" dirty="0">
              <a:solidFill>
                <a:srgbClr val="EEECE1"/>
              </a:solidFill>
              <a:latin typeface="Cambria"/>
              <a:cs typeface="Cambria"/>
            </a:endParaRPr>
          </a:p>
        </p:txBody>
      </p:sp>
      <p:pic>
        <p:nvPicPr>
          <p:cNvPr id="8" name="Picture 7"/>
          <p:cNvPicPr>
            <a:picLocks noChangeAspect="1"/>
          </p:cNvPicPr>
          <p:nvPr/>
        </p:nvPicPr>
        <p:blipFill>
          <a:blip r:embed="rId2"/>
          <a:stretch>
            <a:fillRect/>
          </a:stretch>
        </p:blipFill>
        <p:spPr>
          <a:xfrm>
            <a:off x="1407639" y="4257675"/>
            <a:ext cx="2999790" cy="2687984"/>
          </a:xfrm>
          <a:prstGeom prst="rect">
            <a:avLst/>
          </a:prstGeom>
        </p:spPr>
      </p:pic>
      <p:sp>
        <p:nvSpPr>
          <p:cNvPr id="10" name="TextBox 9"/>
          <p:cNvSpPr txBox="1"/>
          <p:nvPr/>
        </p:nvSpPr>
        <p:spPr>
          <a:xfrm>
            <a:off x="198299" y="1820004"/>
            <a:ext cx="8751922" cy="1754327"/>
          </a:xfrm>
          <a:prstGeom prst="rect">
            <a:avLst/>
          </a:prstGeom>
          <a:noFill/>
        </p:spPr>
        <p:txBody>
          <a:bodyPr wrap="square" rtlCol="0">
            <a:spAutoFit/>
          </a:bodyPr>
          <a:lstStyle/>
          <a:p>
            <a:pPr marL="571500" indent="-571500">
              <a:buFontTx/>
              <a:buChar char="•"/>
            </a:pPr>
            <a:r>
              <a:rPr lang="en-US" sz="3600" b="1" dirty="0">
                <a:latin typeface="Cambria"/>
                <a:cs typeface="Cambria"/>
              </a:rPr>
              <a:t>Father of Modern Philosophy</a:t>
            </a:r>
          </a:p>
          <a:p>
            <a:pPr marL="571500" indent="-571500">
              <a:buFontTx/>
              <a:buChar char="•"/>
            </a:pPr>
            <a:r>
              <a:rPr lang="en-US" sz="3600" b="1" dirty="0">
                <a:latin typeface="Cambria"/>
                <a:cs typeface="Cambria"/>
              </a:rPr>
              <a:t>Mathematician</a:t>
            </a:r>
          </a:p>
          <a:p>
            <a:pPr marL="571500" indent="-571500">
              <a:buFontTx/>
              <a:buChar char="•"/>
            </a:pPr>
            <a:r>
              <a:rPr lang="en-US" sz="3600" b="1" dirty="0">
                <a:latin typeface="Cambria"/>
                <a:cs typeface="Cambria"/>
              </a:rPr>
              <a:t>Scientist</a:t>
            </a:r>
          </a:p>
        </p:txBody>
      </p:sp>
      <p:pic>
        <p:nvPicPr>
          <p:cNvPr id="2" name="Picture 1"/>
          <p:cNvPicPr>
            <a:picLocks noChangeAspect="1"/>
          </p:cNvPicPr>
          <p:nvPr/>
        </p:nvPicPr>
        <p:blipFill>
          <a:blip r:embed="rId3"/>
          <a:stretch>
            <a:fillRect/>
          </a:stretch>
        </p:blipFill>
        <p:spPr>
          <a:xfrm>
            <a:off x="4731964" y="2937506"/>
            <a:ext cx="3633979" cy="3298190"/>
          </a:xfrm>
          <a:prstGeom prst="rect">
            <a:avLst/>
          </a:prstGeom>
        </p:spPr>
      </p:pic>
    </p:spTree>
    <p:extLst>
      <p:ext uri="{BB962C8B-B14F-4D97-AF65-F5344CB8AC3E}">
        <p14:creationId xmlns:p14="http://schemas.microsoft.com/office/powerpoint/2010/main" val="125672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pPr algn="ctr"/>
            <a:r>
              <a:rPr lang="en-US" sz="4400" b="1" dirty="0">
                <a:solidFill>
                  <a:srgbClr val="EEECE1"/>
                </a:solidFill>
                <a:latin typeface="Cambria"/>
                <a:cs typeface="Cambria"/>
              </a:rPr>
              <a:t>René Descartes</a:t>
            </a:r>
            <a:endParaRPr lang="en-US" sz="4400" dirty="0">
              <a:solidFill>
                <a:srgbClr val="EEECE1"/>
              </a:solidFill>
              <a:latin typeface="Cambria"/>
              <a:cs typeface="Cambria"/>
            </a:endParaRPr>
          </a:p>
        </p:txBody>
      </p:sp>
      <p:pic>
        <p:nvPicPr>
          <p:cNvPr id="8" name="Picture 7"/>
          <p:cNvPicPr>
            <a:picLocks noChangeAspect="1"/>
          </p:cNvPicPr>
          <p:nvPr/>
        </p:nvPicPr>
        <p:blipFill>
          <a:blip r:embed="rId2"/>
          <a:stretch>
            <a:fillRect/>
          </a:stretch>
        </p:blipFill>
        <p:spPr>
          <a:xfrm>
            <a:off x="1407639" y="4257675"/>
            <a:ext cx="2999790" cy="2687984"/>
          </a:xfrm>
          <a:prstGeom prst="rect">
            <a:avLst/>
          </a:prstGeom>
        </p:spPr>
      </p:pic>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Lst>
          </a:blip>
          <a:stretch>
            <a:fillRect/>
          </a:stretch>
        </p:blipFill>
        <p:spPr>
          <a:xfrm>
            <a:off x="4480696" y="1459792"/>
            <a:ext cx="4072322" cy="5177374"/>
          </a:xfrm>
          <a:prstGeom prst="rect">
            <a:avLst/>
          </a:prstGeom>
        </p:spPr>
      </p:pic>
    </p:spTree>
    <p:extLst>
      <p:ext uri="{BB962C8B-B14F-4D97-AF65-F5344CB8AC3E}">
        <p14:creationId xmlns:p14="http://schemas.microsoft.com/office/powerpoint/2010/main" val="335290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pPr algn="ctr"/>
            <a:r>
              <a:rPr lang="en-US" sz="4400" b="1" dirty="0">
                <a:solidFill>
                  <a:schemeClr val="tx2"/>
                </a:solidFill>
                <a:latin typeface="Cambria"/>
                <a:cs typeface="Cambria"/>
              </a:rPr>
              <a:t>“I think, therefore I am.”</a:t>
            </a:r>
            <a:endParaRPr lang="en-US" sz="4400" dirty="0">
              <a:solidFill>
                <a:schemeClr val="tx2"/>
              </a:solidFill>
              <a:latin typeface="Cambria"/>
              <a:cs typeface="Cambria"/>
            </a:endParaRPr>
          </a:p>
        </p:txBody>
      </p:sp>
      <p:pic>
        <p:nvPicPr>
          <p:cNvPr id="8" name="Picture 7"/>
          <p:cNvPicPr>
            <a:picLocks noChangeAspect="1"/>
          </p:cNvPicPr>
          <p:nvPr/>
        </p:nvPicPr>
        <p:blipFill>
          <a:blip r:embed="rId2"/>
          <a:stretch>
            <a:fillRect/>
          </a:stretch>
        </p:blipFill>
        <p:spPr>
          <a:xfrm>
            <a:off x="1407639" y="4257675"/>
            <a:ext cx="2999790" cy="2687984"/>
          </a:xfrm>
          <a:prstGeom prst="rect">
            <a:avLst/>
          </a:prstGeom>
        </p:spPr>
      </p:pic>
    </p:spTree>
    <p:extLst>
      <p:ext uri="{BB962C8B-B14F-4D97-AF65-F5344CB8AC3E}">
        <p14:creationId xmlns:p14="http://schemas.microsoft.com/office/powerpoint/2010/main" val="1612548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83608" y="566076"/>
            <a:ext cx="8751922" cy="769441"/>
          </a:xfrm>
          <a:prstGeom prst="rect">
            <a:avLst/>
          </a:prstGeom>
          <a:noFill/>
        </p:spPr>
        <p:txBody>
          <a:bodyPr wrap="square" rtlCol="0">
            <a:spAutoFit/>
          </a:bodyPr>
          <a:lstStyle/>
          <a:p>
            <a:pPr algn="ctr"/>
            <a:r>
              <a:rPr lang="en-US" sz="4400" b="1">
                <a:solidFill>
                  <a:schemeClr val="tx2"/>
                </a:solidFill>
                <a:latin typeface="Cambria"/>
                <a:cs typeface="Cambria"/>
              </a:rPr>
              <a:t>Blaise Pascal</a:t>
            </a:r>
            <a:endParaRPr lang="en-US" sz="4400" dirty="0">
              <a:solidFill>
                <a:schemeClr val="tx2"/>
              </a:solidFill>
              <a:latin typeface="Cambria"/>
              <a:cs typeface="Cambria"/>
            </a:endParaRPr>
          </a:p>
        </p:txBody>
      </p:sp>
      <p:pic>
        <p:nvPicPr>
          <p:cNvPr id="9" name="Picture 8"/>
          <p:cNvPicPr>
            <a:picLocks noChangeAspect="1"/>
          </p:cNvPicPr>
          <p:nvPr/>
        </p:nvPicPr>
        <p:blipFill>
          <a:blip r:embed="rId2"/>
          <a:stretch>
            <a:fillRect/>
          </a:stretch>
        </p:blipFill>
        <p:spPr>
          <a:xfrm flipH="1">
            <a:off x="4310008" y="4313954"/>
            <a:ext cx="3810000" cy="3987800"/>
          </a:xfrm>
          <a:prstGeom prst="rect">
            <a:avLst/>
          </a:prstGeom>
        </p:spPr>
      </p:pic>
      <p:sp>
        <p:nvSpPr>
          <p:cNvPr id="10" name="TextBox 9"/>
          <p:cNvSpPr txBox="1"/>
          <p:nvPr/>
        </p:nvSpPr>
        <p:spPr>
          <a:xfrm>
            <a:off x="198299" y="1986264"/>
            <a:ext cx="8751922" cy="1323439"/>
          </a:xfrm>
          <a:prstGeom prst="rect">
            <a:avLst/>
          </a:prstGeom>
          <a:noFill/>
        </p:spPr>
        <p:txBody>
          <a:bodyPr wrap="square" rtlCol="0">
            <a:spAutoFit/>
          </a:bodyPr>
          <a:lstStyle/>
          <a:p>
            <a:pPr algn="ctr"/>
            <a:r>
              <a:rPr lang="en-US" dirty="0"/>
              <a:t> </a:t>
            </a:r>
            <a:r>
              <a:rPr lang="en-US" sz="4000" dirty="0">
                <a:latin typeface="Cambria" panose="02040503050406030204" pitchFamily="18" charset="0"/>
              </a:rPr>
              <a:t>“All children are special, but some children are </a:t>
            </a:r>
            <a:r>
              <a:rPr lang="en-US" sz="4000" i="1" dirty="0">
                <a:latin typeface="Cambria" panose="02040503050406030204" pitchFamily="18" charset="0"/>
              </a:rPr>
              <a:t>really</a:t>
            </a:r>
            <a:r>
              <a:rPr lang="en-US" sz="4000" dirty="0">
                <a:latin typeface="Cambria" panose="02040503050406030204" pitchFamily="18" charset="0"/>
              </a:rPr>
              <a:t> special.”</a:t>
            </a:r>
            <a:endParaRPr lang="en-US" sz="4400" b="1" dirty="0">
              <a:latin typeface="Cambria" panose="02040503050406030204" pitchFamily="18" charset="0"/>
              <a:cs typeface="Cambria"/>
            </a:endParaRPr>
          </a:p>
        </p:txBody>
      </p:sp>
    </p:spTree>
    <p:extLst>
      <p:ext uri="{BB962C8B-B14F-4D97-AF65-F5344CB8AC3E}">
        <p14:creationId xmlns:p14="http://schemas.microsoft.com/office/powerpoint/2010/main" val="228403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1744</TotalTime>
  <Words>357</Words>
  <Application>Microsoft Macintosh PowerPoint</Application>
  <PresentationFormat>On-screen Show (4:3)</PresentationFormat>
  <Paragraphs>38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Savoye LET Plain:1.0</vt:lpstr>
      <vt:lpstr> Black </vt:lpstr>
      <vt:lpstr>PowerPoint Presentation</vt:lpstr>
      <vt:lpstr>Head &amp; Heart</vt:lpstr>
      <vt:lpstr>PowerPoint Presentation</vt:lpstr>
      <vt:lpstr>PowerPoint Presentation</vt:lpstr>
      <vt:lpstr>Pre-Modernism: Appeal to authority; not just the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Head &amp; Heart</vt:lpstr>
      <vt:lpstr>PowerPoint Presentation</vt:lpstr>
    </vt:vector>
  </TitlesOfParts>
  <Company>GHS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&amp; Heart</dc:title>
  <dc:creator>David Stevens</dc:creator>
  <cp:lastModifiedBy>Wendell Brane</cp:lastModifiedBy>
  <cp:revision>25</cp:revision>
  <dcterms:created xsi:type="dcterms:W3CDTF">2019-02-28T14:31:59Z</dcterms:created>
  <dcterms:modified xsi:type="dcterms:W3CDTF">2019-03-11T14:59:09Z</dcterms:modified>
</cp:coreProperties>
</file>