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32" r:id="rId2"/>
    <p:sldMasterId id="2147483748" r:id="rId3"/>
  </p:sldMasterIdLst>
  <p:notesMasterIdLst>
    <p:notesMasterId r:id="rId23"/>
  </p:notesMasterIdLst>
  <p:handoutMasterIdLst>
    <p:handoutMasterId r:id="rId24"/>
  </p:handoutMasterIdLst>
  <p:sldIdLst>
    <p:sldId id="2993" r:id="rId4"/>
    <p:sldId id="3031" r:id="rId5"/>
    <p:sldId id="2984" r:id="rId6"/>
    <p:sldId id="2985" r:id="rId7"/>
    <p:sldId id="3032" r:id="rId8"/>
    <p:sldId id="2987" r:id="rId9"/>
    <p:sldId id="3033" r:id="rId10"/>
    <p:sldId id="3030" r:id="rId11"/>
    <p:sldId id="3034" r:id="rId12"/>
    <p:sldId id="3043" r:id="rId13"/>
    <p:sldId id="3035" r:id="rId14"/>
    <p:sldId id="3036" r:id="rId15"/>
    <p:sldId id="3037" r:id="rId16"/>
    <p:sldId id="3038" r:id="rId17"/>
    <p:sldId id="3039" r:id="rId18"/>
    <p:sldId id="3040" r:id="rId19"/>
    <p:sldId id="3041" r:id="rId20"/>
    <p:sldId id="3026" r:id="rId21"/>
    <p:sldId id="3042" r:id="rId22"/>
  </p:sldIdLst>
  <p:sldSz cx="9144000" cy="6858000" type="screen4x3"/>
  <p:notesSz cx="6950075" cy="9236075"/>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A91D2"/>
    <a:srgbClr val="BB62C7"/>
    <a:srgbClr val="6B0902"/>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530" autoAdjust="0"/>
    <p:restoredTop sz="86657" autoAdjust="0"/>
  </p:normalViewPr>
  <p:slideViewPr>
    <p:cSldViewPr>
      <p:cViewPr varScale="1">
        <p:scale>
          <a:sx n="106" d="100"/>
          <a:sy n="106" d="100"/>
        </p:scale>
        <p:origin x="1288" y="184"/>
      </p:cViewPr>
      <p:guideLst>
        <p:guide orient="horz" pos="2160"/>
        <p:guide pos="288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1" rIns="92482" bIns="46241" rtlCol="0"/>
          <a:lstStyle>
            <a:lvl1pPr algn="r">
              <a:defRPr sz="1200"/>
            </a:lvl1pPr>
          </a:lstStyle>
          <a:p>
            <a:fld id="{BA261189-8F52-444B-890B-269A83425068}" type="datetimeFigureOut">
              <a:rPr lang="en-US" smtClean="0"/>
              <a:pPr/>
              <a:t>3/24/2019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1" rIns="92482" bIns="46241"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57277A89-0140-4E3B-8429-21E784784C77}" type="datetimeFigureOut">
              <a:rPr lang="en-US" smtClean="0"/>
              <a:pPr/>
              <a:t>3/24/2019</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0988" y="949325"/>
            <a:ext cx="8661400" cy="939800"/>
          </a:xfrm>
        </p:spPr>
        <p:txBody>
          <a:bodyPr/>
          <a:lstStyle/>
          <a:p>
            <a:r>
              <a:rPr lang="en-US"/>
              <a:t>Click to edit Master title style</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3/24/2019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957027079"/>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66247390"/>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6B8BDB-086A-4440-8088-9FB24A512ED7}"/>
              </a:ext>
            </a:extLst>
          </p:cNvPr>
          <p:cNvSpPr>
            <a:spLocks noGrp="1"/>
          </p:cNvSpPr>
          <p:nvPr>
            <p:ph idx="1"/>
          </p:nvPr>
        </p:nvSpPr>
        <p:spPr>
          <a:xfrm>
            <a:off x="152400" y="228600"/>
            <a:ext cx="8382000" cy="6248400"/>
          </a:xfrm>
        </p:spPr>
        <p:txBody>
          <a:bodyPr/>
          <a:lstStyle/>
          <a:p>
            <a:pPr marL="0" indent="0"/>
            <a:r>
              <a:rPr lang="en-US" dirty="0"/>
              <a:t>If we reject the authenticity of the New Testament on textual grounds, we’d also have to reject every work of antiquity prior to 1000 A.D., since there is less evidence for their authenticity than for the New Testament.</a:t>
            </a:r>
          </a:p>
          <a:p>
            <a:pPr algn="r"/>
            <a:r>
              <a:rPr lang="en-US" sz="3200" dirty="0"/>
              <a:t>– Greg </a:t>
            </a:r>
            <a:r>
              <a:rPr lang="en-US" sz="3200" dirty="0" err="1"/>
              <a:t>Koukl</a:t>
            </a:r>
            <a:endParaRPr lang="en-US" sz="3200" dirty="0"/>
          </a:p>
        </p:txBody>
      </p:sp>
    </p:spTree>
    <p:extLst>
      <p:ext uri="{BB962C8B-B14F-4D97-AF65-F5344CB8AC3E}">
        <p14:creationId xmlns:p14="http://schemas.microsoft.com/office/powerpoint/2010/main" val="2659450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smtClean="0"/>
              <a:pPr/>
              <a:t>10</a:t>
            </a:fld>
            <a:endParaRPr lang="en-US"/>
          </a:p>
        </p:txBody>
      </p:sp>
      <p:sp>
        <p:nvSpPr>
          <p:cNvPr id="3" name="TextBox 2">
            <a:extLst>
              <a:ext uri="{FF2B5EF4-FFF2-40B4-BE49-F238E27FC236}">
                <a16:creationId xmlns:a16="http://schemas.microsoft.com/office/drawing/2014/main" id="{F8CFE082-0377-554F-AC82-F1165FC756F5}"/>
              </a:ext>
            </a:extLst>
          </p:cNvPr>
          <p:cNvSpPr txBox="1"/>
          <p:nvPr/>
        </p:nvSpPr>
        <p:spPr>
          <a:xfrm>
            <a:off x="3162300" y="228600"/>
            <a:ext cx="2819400" cy="646331"/>
          </a:xfrm>
          <a:prstGeom prst="rect">
            <a:avLst/>
          </a:prstGeom>
          <a:noFill/>
          <a:ln w="15875">
            <a:solidFill>
              <a:schemeClr val="bg1"/>
            </a:solidFill>
          </a:ln>
        </p:spPr>
        <p:txBody>
          <a:bodyPr wrap="square" rtlCol="0">
            <a:spAutoFit/>
          </a:bodyPr>
          <a:lstStyle/>
          <a:p>
            <a:r>
              <a:rPr lang="en-US" sz="3600" dirty="0">
                <a:solidFill>
                  <a:schemeClr val="bg1"/>
                </a:solidFill>
              </a:rPr>
              <a:t>AUTOGRAPHS</a:t>
            </a:r>
          </a:p>
        </p:txBody>
      </p:sp>
      <p:sp>
        <p:nvSpPr>
          <p:cNvPr id="4" name="TextBox 3">
            <a:extLst>
              <a:ext uri="{FF2B5EF4-FFF2-40B4-BE49-F238E27FC236}">
                <a16:creationId xmlns:a16="http://schemas.microsoft.com/office/drawing/2014/main" id="{3033D71C-FB45-534C-8875-B02093595730}"/>
              </a:ext>
            </a:extLst>
          </p:cNvPr>
          <p:cNvSpPr txBox="1"/>
          <p:nvPr/>
        </p:nvSpPr>
        <p:spPr>
          <a:xfrm>
            <a:off x="2476500" y="1914510"/>
            <a:ext cx="4191000" cy="646331"/>
          </a:xfrm>
          <a:prstGeom prst="rect">
            <a:avLst/>
          </a:prstGeom>
          <a:noFill/>
          <a:ln w="15875">
            <a:solidFill>
              <a:schemeClr val="bg1"/>
            </a:solidFill>
          </a:ln>
        </p:spPr>
        <p:txBody>
          <a:bodyPr wrap="square" rtlCol="0">
            <a:spAutoFit/>
          </a:bodyPr>
          <a:lstStyle/>
          <a:p>
            <a:r>
              <a:rPr lang="en-US" sz="3600" dirty="0">
                <a:solidFill>
                  <a:schemeClr val="bg1"/>
                </a:solidFill>
              </a:rPr>
              <a:t>MANUSCRIPT COPIES</a:t>
            </a:r>
          </a:p>
        </p:txBody>
      </p:sp>
      <p:sp>
        <p:nvSpPr>
          <p:cNvPr id="5" name="TextBox 4">
            <a:extLst>
              <a:ext uri="{FF2B5EF4-FFF2-40B4-BE49-F238E27FC236}">
                <a16:creationId xmlns:a16="http://schemas.microsoft.com/office/drawing/2014/main" id="{DCF64E56-5DF0-6C45-ABA3-241A75886DB1}"/>
              </a:ext>
            </a:extLst>
          </p:cNvPr>
          <p:cNvSpPr txBox="1"/>
          <p:nvPr/>
        </p:nvSpPr>
        <p:spPr>
          <a:xfrm>
            <a:off x="2802973" y="3600421"/>
            <a:ext cx="3538055" cy="646331"/>
          </a:xfrm>
          <a:prstGeom prst="rect">
            <a:avLst/>
          </a:prstGeom>
          <a:noFill/>
          <a:ln w="15875">
            <a:solidFill>
              <a:schemeClr val="bg1"/>
            </a:solidFill>
          </a:ln>
        </p:spPr>
        <p:txBody>
          <a:bodyPr wrap="square" rtlCol="0">
            <a:spAutoFit/>
          </a:bodyPr>
          <a:lstStyle/>
          <a:p>
            <a:r>
              <a:rPr lang="en-US" sz="3600" dirty="0">
                <a:solidFill>
                  <a:schemeClr val="bg1"/>
                </a:solidFill>
              </a:rPr>
              <a:t>CRITICAL EDITION</a:t>
            </a:r>
          </a:p>
        </p:txBody>
      </p:sp>
      <p:sp>
        <p:nvSpPr>
          <p:cNvPr id="6" name="TextBox 5">
            <a:extLst>
              <a:ext uri="{FF2B5EF4-FFF2-40B4-BE49-F238E27FC236}">
                <a16:creationId xmlns:a16="http://schemas.microsoft.com/office/drawing/2014/main" id="{F44B30DA-546C-C840-9536-E2605DB57E0B}"/>
              </a:ext>
            </a:extLst>
          </p:cNvPr>
          <p:cNvSpPr txBox="1"/>
          <p:nvPr/>
        </p:nvSpPr>
        <p:spPr>
          <a:xfrm>
            <a:off x="2133600" y="5161808"/>
            <a:ext cx="4876800" cy="646331"/>
          </a:xfrm>
          <a:prstGeom prst="rect">
            <a:avLst/>
          </a:prstGeom>
          <a:noFill/>
          <a:ln w="15875">
            <a:solidFill>
              <a:schemeClr val="bg1"/>
            </a:solidFill>
          </a:ln>
        </p:spPr>
        <p:txBody>
          <a:bodyPr wrap="square" rtlCol="0">
            <a:spAutoFit/>
          </a:bodyPr>
          <a:lstStyle/>
          <a:p>
            <a:r>
              <a:rPr lang="en-US" sz="3600" dirty="0">
                <a:solidFill>
                  <a:schemeClr val="bg1"/>
                </a:solidFill>
              </a:rPr>
              <a:t>MODERN TRANSLATIONS</a:t>
            </a:r>
          </a:p>
        </p:txBody>
      </p:sp>
      <p:cxnSp>
        <p:nvCxnSpPr>
          <p:cNvPr id="8" name="Straight Arrow Connector 7">
            <a:extLst>
              <a:ext uri="{FF2B5EF4-FFF2-40B4-BE49-F238E27FC236}">
                <a16:creationId xmlns:a16="http://schemas.microsoft.com/office/drawing/2014/main" id="{F8149D6E-5182-AD44-9ACB-D5BE7C3EF297}"/>
              </a:ext>
            </a:extLst>
          </p:cNvPr>
          <p:cNvCxnSpPr>
            <a:cxnSpLocks/>
          </p:cNvCxnSpPr>
          <p:nvPr/>
        </p:nvCxnSpPr>
        <p:spPr>
          <a:xfrm flipH="1">
            <a:off x="2665971" y="1047778"/>
            <a:ext cx="475629" cy="74143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18FE82-BB47-D342-B9E7-A506F0638698}"/>
              </a:ext>
            </a:extLst>
          </p:cNvPr>
          <p:cNvCxnSpPr>
            <a:cxnSpLocks/>
          </p:cNvCxnSpPr>
          <p:nvPr/>
        </p:nvCxnSpPr>
        <p:spPr>
          <a:xfrm flipH="1">
            <a:off x="3608614" y="991893"/>
            <a:ext cx="326314" cy="88258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0C3C86D-5B95-AB47-B857-89BA2685A10B}"/>
              </a:ext>
            </a:extLst>
          </p:cNvPr>
          <p:cNvCxnSpPr>
            <a:cxnSpLocks/>
          </p:cNvCxnSpPr>
          <p:nvPr/>
        </p:nvCxnSpPr>
        <p:spPr>
          <a:xfrm>
            <a:off x="4612821" y="954769"/>
            <a:ext cx="17511" cy="90688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4CCA6B4-FF25-874C-B78D-D0F47A66B8CF}"/>
              </a:ext>
            </a:extLst>
          </p:cNvPr>
          <p:cNvCxnSpPr>
            <a:cxnSpLocks/>
          </p:cNvCxnSpPr>
          <p:nvPr/>
        </p:nvCxnSpPr>
        <p:spPr>
          <a:xfrm>
            <a:off x="5423660" y="1016212"/>
            <a:ext cx="187754" cy="85730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A14D55F-40A1-9948-A6C0-C8F372CD5D52}"/>
              </a:ext>
            </a:extLst>
          </p:cNvPr>
          <p:cNvCxnSpPr>
            <a:cxnSpLocks/>
          </p:cNvCxnSpPr>
          <p:nvPr/>
        </p:nvCxnSpPr>
        <p:spPr>
          <a:xfrm>
            <a:off x="6078427" y="992499"/>
            <a:ext cx="525202" cy="82536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665BA3D-1C27-F744-9EE7-257875F2386D}"/>
              </a:ext>
            </a:extLst>
          </p:cNvPr>
          <p:cNvCxnSpPr>
            <a:cxnSpLocks/>
          </p:cNvCxnSpPr>
          <p:nvPr/>
        </p:nvCxnSpPr>
        <p:spPr>
          <a:xfrm>
            <a:off x="3642339" y="2685365"/>
            <a:ext cx="178502" cy="83727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E0E5C04-CBEC-3944-816E-8B2404050297}"/>
              </a:ext>
            </a:extLst>
          </p:cNvPr>
          <p:cNvCxnSpPr>
            <a:cxnSpLocks/>
          </p:cNvCxnSpPr>
          <p:nvPr/>
        </p:nvCxnSpPr>
        <p:spPr>
          <a:xfrm>
            <a:off x="2650018" y="2704272"/>
            <a:ext cx="253767" cy="83525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1A58C0F-7BBB-1546-9B96-874D05B2BA10}"/>
              </a:ext>
            </a:extLst>
          </p:cNvPr>
          <p:cNvCxnSpPr>
            <a:cxnSpLocks/>
          </p:cNvCxnSpPr>
          <p:nvPr/>
        </p:nvCxnSpPr>
        <p:spPr>
          <a:xfrm>
            <a:off x="4598024" y="2740709"/>
            <a:ext cx="0" cy="7988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D258DFF-F320-D04D-9807-256726E1CE2D}"/>
              </a:ext>
            </a:extLst>
          </p:cNvPr>
          <p:cNvCxnSpPr>
            <a:cxnSpLocks/>
          </p:cNvCxnSpPr>
          <p:nvPr/>
        </p:nvCxnSpPr>
        <p:spPr>
          <a:xfrm flipH="1">
            <a:off x="5553710" y="2754367"/>
            <a:ext cx="161290" cy="75045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F5FDBBE-847E-4D4B-8FAC-7A082AB5213D}"/>
              </a:ext>
            </a:extLst>
          </p:cNvPr>
          <p:cNvCxnSpPr>
            <a:cxnSpLocks/>
          </p:cNvCxnSpPr>
          <p:nvPr/>
        </p:nvCxnSpPr>
        <p:spPr>
          <a:xfrm flipH="1">
            <a:off x="6330893" y="2654771"/>
            <a:ext cx="222307" cy="81514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662B890-A74B-8A47-91E5-5E54C5F2FE7E}"/>
              </a:ext>
            </a:extLst>
          </p:cNvPr>
          <p:cNvCxnSpPr>
            <a:cxnSpLocks/>
          </p:cNvCxnSpPr>
          <p:nvPr/>
        </p:nvCxnSpPr>
        <p:spPr>
          <a:xfrm>
            <a:off x="4515272" y="4343400"/>
            <a:ext cx="0" cy="72253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81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0" presetClass="entr" presetSubtype="0"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par>
                                <p:cTn id="37" presetID="10"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6C7D50-9080-0E4C-80B9-BA03C9F2EB79}"/>
              </a:ext>
            </a:extLst>
          </p:cNvPr>
          <p:cNvSpPr>
            <a:spLocks noGrp="1"/>
          </p:cNvSpPr>
          <p:nvPr>
            <p:ph idx="1"/>
          </p:nvPr>
        </p:nvSpPr>
        <p:spPr/>
        <p:txBody>
          <a:bodyPr/>
          <a:lstStyle/>
          <a:p>
            <a:pPr algn="ctr"/>
            <a:r>
              <a:rPr lang="en-US" b="1" dirty="0"/>
              <a:t>UNINTENTIONAL ERRORS</a:t>
            </a:r>
          </a:p>
          <a:p>
            <a:r>
              <a:rPr lang="en-US" dirty="0"/>
              <a:t>1. Errors of the eye</a:t>
            </a:r>
          </a:p>
          <a:p>
            <a:r>
              <a:rPr lang="en-US" dirty="0"/>
              <a:t>HEISNOWHERE</a:t>
            </a:r>
          </a:p>
        </p:txBody>
      </p:sp>
    </p:spTree>
    <p:extLst>
      <p:ext uri="{BB962C8B-B14F-4D97-AF65-F5344CB8AC3E}">
        <p14:creationId xmlns:p14="http://schemas.microsoft.com/office/powerpoint/2010/main" val="306887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6C7D50-9080-0E4C-80B9-BA03C9F2EB79}"/>
              </a:ext>
            </a:extLst>
          </p:cNvPr>
          <p:cNvSpPr>
            <a:spLocks noGrp="1"/>
          </p:cNvSpPr>
          <p:nvPr>
            <p:ph idx="1"/>
          </p:nvPr>
        </p:nvSpPr>
        <p:spPr/>
        <p:txBody>
          <a:bodyPr/>
          <a:lstStyle/>
          <a:p>
            <a:pPr algn="ctr"/>
            <a:r>
              <a:rPr lang="en-US" b="1" dirty="0"/>
              <a:t>UNINTENTIONAL ERRORS</a:t>
            </a:r>
          </a:p>
          <a:p>
            <a:r>
              <a:rPr lang="en-US" dirty="0"/>
              <a:t>1. Errors of the eye</a:t>
            </a:r>
          </a:p>
          <a:p>
            <a:r>
              <a:rPr lang="en-US" dirty="0"/>
              <a:t>2. Errors of the ear</a:t>
            </a:r>
          </a:p>
          <a:p>
            <a:r>
              <a:rPr lang="en-US" dirty="0"/>
              <a:t>3. Errors of memory</a:t>
            </a:r>
          </a:p>
          <a:p>
            <a:r>
              <a:rPr lang="en-US" dirty="0"/>
              <a:t>4. Errors of judgment</a:t>
            </a:r>
          </a:p>
          <a:p>
            <a:r>
              <a:rPr lang="en-US" dirty="0"/>
              <a:t>5. Errors of writing</a:t>
            </a:r>
          </a:p>
        </p:txBody>
      </p:sp>
    </p:spTree>
    <p:extLst>
      <p:ext uri="{BB962C8B-B14F-4D97-AF65-F5344CB8AC3E}">
        <p14:creationId xmlns:p14="http://schemas.microsoft.com/office/powerpoint/2010/main" val="372602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6C7D50-9080-0E4C-80B9-BA03C9F2EB79}"/>
              </a:ext>
            </a:extLst>
          </p:cNvPr>
          <p:cNvSpPr>
            <a:spLocks noGrp="1"/>
          </p:cNvSpPr>
          <p:nvPr>
            <p:ph idx="1"/>
          </p:nvPr>
        </p:nvSpPr>
        <p:spPr/>
        <p:txBody>
          <a:bodyPr/>
          <a:lstStyle/>
          <a:p>
            <a:pPr algn="ctr"/>
            <a:r>
              <a:rPr lang="en-US" b="1" dirty="0"/>
              <a:t>INTENTIONAL CHANGES</a:t>
            </a:r>
          </a:p>
          <a:p>
            <a:r>
              <a:rPr lang="en-US" dirty="0"/>
              <a:t>1. Language conformity</a:t>
            </a:r>
          </a:p>
          <a:p>
            <a:r>
              <a:rPr lang="en-US" dirty="0"/>
              <a:t>2. Liturgical conformity</a:t>
            </a:r>
          </a:p>
          <a:p>
            <a:r>
              <a:rPr lang="en-US" dirty="0"/>
              <a:t>3. Harmonization</a:t>
            </a:r>
          </a:p>
          <a:p>
            <a:r>
              <a:rPr lang="en-US" dirty="0"/>
              <a:t>4. Correcting assumed mistakes</a:t>
            </a:r>
          </a:p>
          <a:p>
            <a:r>
              <a:rPr lang="en-US" dirty="0"/>
              <a:t>4. Doctrinal clarity / conformity</a:t>
            </a:r>
          </a:p>
          <a:p>
            <a:endParaRPr lang="en-US" dirty="0"/>
          </a:p>
        </p:txBody>
      </p:sp>
    </p:spTree>
    <p:extLst>
      <p:ext uri="{BB962C8B-B14F-4D97-AF65-F5344CB8AC3E}">
        <p14:creationId xmlns:p14="http://schemas.microsoft.com/office/powerpoint/2010/main" val="48727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008688-323D-FA45-A0E7-0D0E2876CEB9}"/>
              </a:ext>
            </a:extLst>
          </p:cNvPr>
          <p:cNvSpPr>
            <a:spLocks noGrp="1"/>
          </p:cNvSpPr>
          <p:nvPr>
            <p:ph idx="1"/>
          </p:nvPr>
        </p:nvSpPr>
        <p:spPr/>
        <p:txBody>
          <a:bodyPr>
            <a:normAutofit fontScale="92500"/>
          </a:bodyPr>
          <a:lstStyle/>
          <a:p>
            <a:pPr algn="ctr"/>
            <a:r>
              <a:rPr lang="en-US" b="1" dirty="0"/>
              <a:t>1 JOHN 5:7-8</a:t>
            </a:r>
          </a:p>
          <a:p>
            <a:r>
              <a:rPr lang="en-US" u="sng" dirty="0"/>
              <a:t>Later Manuscripts</a:t>
            </a:r>
            <a:br>
              <a:rPr lang="en-US" dirty="0"/>
            </a:br>
            <a:r>
              <a:rPr lang="en-US" dirty="0"/>
              <a:t>For there are 3 that bear record in heaven, the Father, the Word, and the Holy Spirit: and these three are one. And there are three that bear witness in earth, the Spirit, and the water, and the blood: and these three agree in one.</a:t>
            </a:r>
          </a:p>
          <a:p>
            <a:r>
              <a:rPr lang="en-US" u="sng" dirty="0"/>
              <a:t>Earlier Manuscripts</a:t>
            </a:r>
            <a:br>
              <a:rPr lang="en-US" dirty="0"/>
            </a:br>
            <a:r>
              <a:rPr lang="en-US" dirty="0"/>
              <a:t>For there are three that testify: the Spirit, the water, and the blood; and the three are in agreement. </a:t>
            </a:r>
          </a:p>
          <a:p>
            <a:endParaRPr lang="en-US" dirty="0"/>
          </a:p>
          <a:p>
            <a:endParaRPr lang="en-US" dirty="0"/>
          </a:p>
        </p:txBody>
      </p:sp>
    </p:spTree>
    <p:extLst>
      <p:ext uri="{BB962C8B-B14F-4D97-AF65-F5344CB8AC3E}">
        <p14:creationId xmlns:p14="http://schemas.microsoft.com/office/powerpoint/2010/main" val="665274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6C7D50-9080-0E4C-80B9-BA03C9F2EB79}"/>
              </a:ext>
            </a:extLst>
          </p:cNvPr>
          <p:cNvSpPr>
            <a:spLocks noGrp="1"/>
          </p:cNvSpPr>
          <p:nvPr>
            <p:ph idx="1"/>
          </p:nvPr>
        </p:nvSpPr>
        <p:spPr/>
        <p:txBody>
          <a:bodyPr/>
          <a:lstStyle/>
          <a:p>
            <a:pPr algn="ctr"/>
            <a:r>
              <a:rPr lang="en-US" b="1" dirty="0"/>
              <a:t>INTENTIONAL CHANGES</a:t>
            </a:r>
          </a:p>
          <a:p>
            <a:r>
              <a:rPr lang="en-US" dirty="0"/>
              <a:t>1. Language conformity</a:t>
            </a:r>
          </a:p>
          <a:p>
            <a:r>
              <a:rPr lang="en-US" dirty="0"/>
              <a:t>2. Liturgical conformity</a:t>
            </a:r>
          </a:p>
          <a:p>
            <a:r>
              <a:rPr lang="en-US" dirty="0"/>
              <a:t>3. Harmonization</a:t>
            </a:r>
          </a:p>
          <a:p>
            <a:r>
              <a:rPr lang="en-US" dirty="0"/>
              <a:t>4. Correcting assumed mistakes</a:t>
            </a:r>
          </a:p>
          <a:p>
            <a:r>
              <a:rPr lang="en-US" dirty="0"/>
              <a:t>5. Doctrinal clarity / conformity</a:t>
            </a:r>
          </a:p>
          <a:p>
            <a:endParaRPr lang="en-US" dirty="0"/>
          </a:p>
        </p:txBody>
      </p:sp>
    </p:spTree>
    <p:extLst>
      <p:ext uri="{BB962C8B-B14F-4D97-AF65-F5344CB8AC3E}">
        <p14:creationId xmlns:p14="http://schemas.microsoft.com/office/powerpoint/2010/main" val="2621032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4A13B5-7524-C94E-AFDE-4449A888D6A1}"/>
              </a:ext>
            </a:extLst>
          </p:cNvPr>
          <p:cNvSpPr>
            <a:spLocks noGrp="1"/>
          </p:cNvSpPr>
          <p:nvPr>
            <p:ph idx="1"/>
          </p:nvPr>
        </p:nvSpPr>
        <p:spPr/>
        <p:txBody>
          <a:bodyPr/>
          <a:lstStyle/>
          <a:p>
            <a:pPr algn="ctr"/>
            <a:r>
              <a:rPr lang="en-US" b="1" dirty="0"/>
              <a:t>HOW TO DECIDE</a:t>
            </a:r>
            <a:br>
              <a:rPr lang="en-US" b="1" dirty="0"/>
            </a:br>
            <a:r>
              <a:rPr lang="en-US" b="1" dirty="0"/>
              <a:t>WHEN MANUSCRIPTS DIFFER?</a:t>
            </a:r>
          </a:p>
          <a:p>
            <a:r>
              <a:rPr lang="en-US" dirty="0"/>
              <a:t>1. External Evidence</a:t>
            </a:r>
          </a:p>
          <a:p>
            <a:r>
              <a:rPr lang="en-US" dirty="0"/>
              <a:t>2. Internal Evidence</a:t>
            </a:r>
          </a:p>
        </p:txBody>
      </p:sp>
    </p:spTree>
    <p:extLst>
      <p:ext uri="{BB962C8B-B14F-4D97-AF65-F5344CB8AC3E}">
        <p14:creationId xmlns:p14="http://schemas.microsoft.com/office/powerpoint/2010/main" val="132112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FC4B06-DD72-5E40-970B-7E438352F6B7}"/>
              </a:ext>
            </a:extLst>
          </p:cNvPr>
          <p:cNvSpPr>
            <a:spLocks noGrp="1"/>
          </p:cNvSpPr>
          <p:nvPr>
            <p:ph idx="1"/>
          </p:nvPr>
        </p:nvSpPr>
        <p:spPr/>
        <p:txBody>
          <a:bodyPr>
            <a:normAutofit lnSpcReduction="10000"/>
          </a:bodyPr>
          <a:lstStyle/>
          <a:p>
            <a:pPr algn="ctr"/>
            <a:r>
              <a:rPr lang="en-US" b="1" dirty="0"/>
              <a:t>WHICH READING IS PREFERRED?</a:t>
            </a:r>
          </a:p>
          <a:p>
            <a:pPr marL="457200" indent="-457200"/>
            <a:r>
              <a:rPr lang="en-US" dirty="0"/>
              <a:t>1. The older reading. </a:t>
            </a:r>
          </a:p>
          <a:p>
            <a:pPr marL="457200" indent="-457200"/>
            <a:r>
              <a:rPr lang="en-US" dirty="0"/>
              <a:t>2. The more difficult reading.</a:t>
            </a:r>
          </a:p>
          <a:p>
            <a:pPr marL="457200" indent="-457200"/>
            <a:r>
              <a:rPr lang="en-US" dirty="0"/>
              <a:t>3. The shorter reading.</a:t>
            </a:r>
          </a:p>
          <a:p>
            <a:pPr marL="457200" indent="-457200"/>
            <a:r>
              <a:rPr lang="en-US" dirty="0"/>
              <a:t>4. The reading with the widest geographical support.</a:t>
            </a:r>
          </a:p>
          <a:p>
            <a:pPr marL="457200" indent="-457200"/>
            <a:r>
              <a:rPr lang="en-US" dirty="0"/>
              <a:t>5. The reading that most conforms to the style of the author.</a:t>
            </a:r>
          </a:p>
          <a:p>
            <a:pPr marL="457200" indent="-457200"/>
            <a:r>
              <a:rPr lang="en-US" dirty="0"/>
              <a:t>6. The reading that doesn’t reflect a doctrinal bias.</a:t>
            </a:r>
          </a:p>
          <a:p>
            <a:endParaRPr lang="en-US" dirty="0"/>
          </a:p>
        </p:txBody>
      </p:sp>
    </p:spTree>
    <p:extLst>
      <p:ext uri="{BB962C8B-B14F-4D97-AF65-F5344CB8AC3E}">
        <p14:creationId xmlns:p14="http://schemas.microsoft.com/office/powerpoint/2010/main" val="2055185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smtClean="0"/>
              <a:pPr/>
              <a:t>18</a:t>
            </a:fld>
            <a:endParaRPr lang="en-US"/>
          </a:p>
        </p:txBody>
      </p:sp>
      <p:sp>
        <p:nvSpPr>
          <p:cNvPr id="3" name="TextBox 2">
            <a:extLst>
              <a:ext uri="{FF2B5EF4-FFF2-40B4-BE49-F238E27FC236}">
                <a16:creationId xmlns:a16="http://schemas.microsoft.com/office/drawing/2014/main" id="{F8CFE082-0377-554F-AC82-F1165FC756F5}"/>
              </a:ext>
            </a:extLst>
          </p:cNvPr>
          <p:cNvSpPr txBox="1"/>
          <p:nvPr/>
        </p:nvSpPr>
        <p:spPr>
          <a:xfrm>
            <a:off x="3063971" y="228600"/>
            <a:ext cx="3016058" cy="646331"/>
          </a:xfrm>
          <a:prstGeom prst="rect">
            <a:avLst/>
          </a:prstGeom>
          <a:noFill/>
          <a:ln w="15875">
            <a:solidFill>
              <a:schemeClr val="bg1"/>
            </a:solidFill>
          </a:ln>
        </p:spPr>
        <p:txBody>
          <a:bodyPr wrap="square" rtlCol="0">
            <a:spAutoFit/>
          </a:bodyPr>
          <a:lstStyle/>
          <a:p>
            <a:r>
              <a:rPr lang="en-US" sz="3600" dirty="0">
                <a:solidFill>
                  <a:schemeClr val="bg1"/>
                </a:solidFill>
              </a:rPr>
              <a:t>EDNA’S RECIPE</a:t>
            </a:r>
          </a:p>
        </p:txBody>
      </p:sp>
      <p:sp>
        <p:nvSpPr>
          <p:cNvPr id="4" name="TextBox 3">
            <a:extLst>
              <a:ext uri="{FF2B5EF4-FFF2-40B4-BE49-F238E27FC236}">
                <a16:creationId xmlns:a16="http://schemas.microsoft.com/office/drawing/2014/main" id="{3033D71C-FB45-534C-8875-B02093595730}"/>
              </a:ext>
            </a:extLst>
          </p:cNvPr>
          <p:cNvSpPr txBox="1"/>
          <p:nvPr/>
        </p:nvSpPr>
        <p:spPr>
          <a:xfrm>
            <a:off x="2199508" y="1914510"/>
            <a:ext cx="4744985" cy="646331"/>
          </a:xfrm>
          <a:prstGeom prst="rect">
            <a:avLst/>
          </a:prstGeom>
          <a:noFill/>
          <a:ln w="15875">
            <a:solidFill>
              <a:schemeClr val="bg1"/>
            </a:solidFill>
          </a:ln>
        </p:spPr>
        <p:txBody>
          <a:bodyPr wrap="square" rtlCol="0">
            <a:spAutoFit/>
          </a:bodyPr>
          <a:lstStyle/>
          <a:p>
            <a:pPr algn="ctr"/>
            <a:r>
              <a:rPr lang="en-US" sz="3600" dirty="0">
                <a:solidFill>
                  <a:schemeClr val="bg1"/>
                </a:solidFill>
              </a:rPr>
              <a:t>HAND-WRITTEN COPIES</a:t>
            </a:r>
          </a:p>
        </p:txBody>
      </p:sp>
      <p:sp>
        <p:nvSpPr>
          <p:cNvPr id="5" name="TextBox 4">
            <a:extLst>
              <a:ext uri="{FF2B5EF4-FFF2-40B4-BE49-F238E27FC236}">
                <a16:creationId xmlns:a16="http://schemas.microsoft.com/office/drawing/2014/main" id="{DCF64E56-5DF0-6C45-ABA3-241A75886DB1}"/>
              </a:ext>
            </a:extLst>
          </p:cNvPr>
          <p:cNvSpPr txBox="1"/>
          <p:nvPr/>
        </p:nvSpPr>
        <p:spPr>
          <a:xfrm>
            <a:off x="2095503" y="3600421"/>
            <a:ext cx="4952994" cy="646331"/>
          </a:xfrm>
          <a:prstGeom prst="rect">
            <a:avLst/>
          </a:prstGeom>
          <a:noFill/>
          <a:ln w="15875">
            <a:solidFill>
              <a:schemeClr val="bg1"/>
            </a:solidFill>
          </a:ln>
        </p:spPr>
        <p:txBody>
          <a:bodyPr wrap="square" rtlCol="0">
            <a:spAutoFit/>
          </a:bodyPr>
          <a:lstStyle/>
          <a:p>
            <a:pPr algn="ctr"/>
            <a:r>
              <a:rPr lang="en-US" sz="3600" dirty="0">
                <a:solidFill>
                  <a:schemeClr val="bg1"/>
                </a:solidFill>
              </a:rPr>
              <a:t>RECIPE RECONSTRUCTED</a:t>
            </a:r>
          </a:p>
        </p:txBody>
      </p:sp>
      <p:cxnSp>
        <p:nvCxnSpPr>
          <p:cNvPr id="8" name="Straight Arrow Connector 7">
            <a:extLst>
              <a:ext uri="{FF2B5EF4-FFF2-40B4-BE49-F238E27FC236}">
                <a16:creationId xmlns:a16="http://schemas.microsoft.com/office/drawing/2014/main" id="{F8149D6E-5182-AD44-9ACB-D5BE7C3EF297}"/>
              </a:ext>
            </a:extLst>
          </p:cNvPr>
          <p:cNvCxnSpPr>
            <a:cxnSpLocks/>
          </p:cNvCxnSpPr>
          <p:nvPr/>
        </p:nvCxnSpPr>
        <p:spPr>
          <a:xfrm flipH="1">
            <a:off x="2665971" y="1047778"/>
            <a:ext cx="475629" cy="74143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18FE82-BB47-D342-B9E7-A506F0638698}"/>
              </a:ext>
            </a:extLst>
          </p:cNvPr>
          <p:cNvCxnSpPr>
            <a:cxnSpLocks/>
          </p:cNvCxnSpPr>
          <p:nvPr/>
        </p:nvCxnSpPr>
        <p:spPr>
          <a:xfrm flipH="1">
            <a:off x="3608614" y="991893"/>
            <a:ext cx="326314" cy="88258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0C3C86D-5B95-AB47-B857-89BA2685A10B}"/>
              </a:ext>
            </a:extLst>
          </p:cNvPr>
          <p:cNvCxnSpPr>
            <a:cxnSpLocks/>
          </p:cNvCxnSpPr>
          <p:nvPr/>
        </p:nvCxnSpPr>
        <p:spPr>
          <a:xfrm>
            <a:off x="4612821" y="954769"/>
            <a:ext cx="17511" cy="90688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4CCA6B4-FF25-874C-B78D-D0F47A66B8CF}"/>
              </a:ext>
            </a:extLst>
          </p:cNvPr>
          <p:cNvCxnSpPr>
            <a:cxnSpLocks/>
          </p:cNvCxnSpPr>
          <p:nvPr/>
        </p:nvCxnSpPr>
        <p:spPr>
          <a:xfrm>
            <a:off x="5423660" y="1016212"/>
            <a:ext cx="187754" cy="85730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A14D55F-40A1-9948-A6C0-C8F372CD5D52}"/>
              </a:ext>
            </a:extLst>
          </p:cNvPr>
          <p:cNvCxnSpPr>
            <a:cxnSpLocks/>
          </p:cNvCxnSpPr>
          <p:nvPr/>
        </p:nvCxnSpPr>
        <p:spPr>
          <a:xfrm>
            <a:off x="6078427" y="992499"/>
            <a:ext cx="525202" cy="82536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665BA3D-1C27-F744-9EE7-257875F2386D}"/>
              </a:ext>
            </a:extLst>
          </p:cNvPr>
          <p:cNvCxnSpPr>
            <a:cxnSpLocks/>
          </p:cNvCxnSpPr>
          <p:nvPr/>
        </p:nvCxnSpPr>
        <p:spPr>
          <a:xfrm>
            <a:off x="3642339" y="2685365"/>
            <a:ext cx="178502" cy="83727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E0E5C04-CBEC-3944-816E-8B2404050297}"/>
              </a:ext>
            </a:extLst>
          </p:cNvPr>
          <p:cNvCxnSpPr>
            <a:cxnSpLocks/>
          </p:cNvCxnSpPr>
          <p:nvPr/>
        </p:nvCxnSpPr>
        <p:spPr>
          <a:xfrm>
            <a:off x="2650018" y="2704272"/>
            <a:ext cx="253767" cy="83525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1A58C0F-7BBB-1546-9B96-874D05B2BA10}"/>
              </a:ext>
            </a:extLst>
          </p:cNvPr>
          <p:cNvCxnSpPr>
            <a:cxnSpLocks/>
          </p:cNvCxnSpPr>
          <p:nvPr/>
        </p:nvCxnSpPr>
        <p:spPr>
          <a:xfrm>
            <a:off x="4598024" y="2740709"/>
            <a:ext cx="0" cy="7988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D258DFF-F320-D04D-9807-256726E1CE2D}"/>
              </a:ext>
            </a:extLst>
          </p:cNvPr>
          <p:cNvCxnSpPr>
            <a:cxnSpLocks/>
          </p:cNvCxnSpPr>
          <p:nvPr/>
        </p:nvCxnSpPr>
        <p:spPr>
          <a:xfrm flipH="1">
            <a:off x="5553710" y="2754367"/>
            <a:ext cx="161290" cy="75045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F5FDBBE-847E-4D4B-8FAC-7A082AB5213D}"/>
              </a:ext>
            </a:extLst>
          </p:cNvPr>
          <p:cNvCxnSpPr>
            <a:cxnSpLocks/>
          </p:cNvCxnSpPr>
          <p:nvPr/>
        </p:nvCxnSpPr>
        <p:spPr>
          <a:xfrm flipH="1">
            <a:off x="6330893" y="2654771"/>
            <a:ext cx="222307" cy="81514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74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smtClean="0"/>
              <a:pPr/>
              <a:t>19</a:t>
            </a:fld>
            <a:endParaRPr lang="en-US"/>
          </a:p>
        </p:txBody>
      </p:sp>
      <p:sp>
        <p:nvSpPr>
          <p:cNvPr id="3" name="TextBox 2">
            <a:extLst>
              <a:ext uri="{FF2B5EF4-FFF2-40B4-BE49-F238E27FC236}">
                <a16:creationId xmlns:a16="http://schemas.microsoft.com/office/drawing/2014/main" id="{F8CFE082-0377-554F-AC82-F1165FC756F5}"/>
              </a:ext>
            </a:extLst>
          </p:cNvPr>
          <p:cNvSpPr txBox="1"/>
          <p:nvPr/>
        </p:nvSpPr>
        <p:spPr>
          <a:xfrm>
            <a:off x="3162300" y="228600"/>
            <a:ext cx="2819400" cy="646331"/>
          </a:xfrm>
          <a:prstGeom prst="rect">
            <a:avLst/>
          </a:prstGeom>
          <a:noFill/>
          <a:ln w="15875">
            <a:solidFill>
              <a:schemeClr val="bg1"/>
            </a:solidFill>
          </a:ln>
        </p:spPr>
        <p:txBody>
          <a:bodyPr wrap="square" rtlCol="0">
            <a:spAutoFit/>
          </a:bodyPr>
          <a:lstStyle/>
          <a:p>
            <a:r>
              <a:rPr lang="en-US" sz="3600" dirty="0">
                <a:solidFill>
                  <a:schemeClr val="bg1"/>
                </a:solidFill>
              </a:rPr>
              <a:t>AUTOGRAPHS</a:t>
            </a:r>
          </a:p>
        </p:txBody>
      </p:sp>
      <p:sp>
        <p:nvSpPr>
          <p:cNvPr id="4" name="TextBox 3">
            <a:extLst>
              <a:ext uri="{FF2B5EF4-FFF2-40B4-BE49-F238E27FC236}">
                <a16:creationId xmlns:a16="http://schemas.microsoft.com/office/drawing/2014/main" id="{3033D71C-FB45-534C-8875-B02093595730}"/>
              </a:ext>
            </a:extLst>
          </p:cNvPr>
          <p:cNvSpPr txBox="1"/>
          <p:nvPr/>
        </p:nvSpPr>
        <p:spPr>
          <a:xfrm>
            <a:off x="2476500" y="1914510"/>
            <a:ext cx="4191000" cy="646331"/>
          </a:xfrm>
          <a:prstGeom prst="rect">
            <a:avLst/>
          </a:prstGeom>
          <a:noFill/>
          <a:ln w="15875">
            <a:solidFill>
              <a:schemeClr val="bg1"/>
            </a:solidFill>
          </a:ln>
        </p:spPr>
        <p:txBody>
          <a:bodyPr wrap="square" rtlCol="0">
            <a:spAutoFit/>
          </a:bodyPr>
          <a:lstStyle/>
          <a:p>
            <a:r>
              <a:rPr lang="en-US" sz="3600" dirty="0">
                <a:solidFill>
                  <a:schemeClr val="bg1"/>
                </a:solidFill>
              </a:rPr>
              <a:t>MANUSCRIPT COPIES </a:t>
            </a:r>
          </a:p>
        </p:txBody>
      </p:sp>
      <p:sp>
        <p:nvSpPr>
          <p:cNvPr id="5" name="TextBox 4">
            <a:extLst>
              <a:ext uri="{FF2B5EF4-FFF2-40B4-BE49-F238E27FC236}">
                <a16:creationId xmlns:a16="http://schemas.microsoft.com/office/drawing/2014/main" id="{DCF64E56-5DF0-6C45-ABA3-241A75886DB1}"/>
              </a:ext>
            </a:extLst>
          </p:cNvPr>
          <p:cNvSpPr txBox="1"/>
          <p:nvPr/>
        </p:nvSpPr>
        <p:spPr>
          <a:xfrm>
            <a:off x="2476504" y="3600421"/>
            <a:ext cx="4190993" cy="646331"/>
          </a:xfrm>
          <a:prstGeom prst="rect">
            <a:avLst/>
          </a:prstGeom>
          <a:noFill/>
          <a:ln w="15875">
            <a:solidFill>
              <a:schemeClr val="bg1"/>
            </a:solidFill>
          </a:ln>
        </p:spPr>
        <p:txBody>
          <a:bodyPr wrap="square" rtlCol="0">
            <a:spAutoFit/>
          </a:bodyPr>
          <a:lstStyle/>
          <a:p>
            <a:pPr algn="ctr"/>
            <a:r>
              <a:rPr lang="en-US" sz="3600" dirty="0">
                <a:solidFill>
                  <a:schemeClr val="bg1"/>
                </a:solidFill>
              </a:rPr>
              <a:t>UBS NESTLE / ALAND</a:t>
            </a:r>
          </a:p>
        </p:txBody>
      </p:sp>
      <p:sp>
        <p:nvSpPr>
          <p:cNvPr id="6" name="TextBox 5">
            <a:extLst>
              <a:ext uri="{FF2B5EF4-FFF2-40B4-BE49-F238E27FC236}">
                <a16:creationId xmlns:a16="http://schemas.microsoft.com/office/drawing/2014/main" id="{F44B30DA-546C-C840-9536-E2605DB57E0B}"/>
              </a:ext>
            </a:extLst>
          </p:cNvPr>
          <p:cNvSpPr txBox="1"/>
          <p:nvPr/>
        </p:nvSpPr>
        <p:spPr>
          <a:xfrm>
            <a:off x="2133600" y="5161808"/>
            <a:ext cx="4876800" cy="646331"/>
          </a:xfrm>
          <a:prstGeom prst="rect">
            <a:avLst/>
          </a:prstGeom>
          <a:noFill/>
          <a:ln w="15875">
            <a:solidFill>
              <a:schemeClr val="bg1"/>
            </a:solidFill>
          </a:ln>
        </p:spPr>
        <p:txBody>
          <a:bodyPr wrap="square" rtlCol="0">
            <a:spAutoFit/>
          </a:bodyPr>
          <a:lstStyle/>
          <a:p>
            <a:r>
              <a:rPr lang="en-US" sz="3600" dirty="0">
                <a:solidFill>
                  <a:schemeClr val="bg1"/>
                </a:solidFill>
              </a:rPr>
              <a:t>MODERN TRANSLATIONS</a:t>
            </a:r>
          </a:p>
        </p:txBody>
      </p:sp>
      <p:cxnSp>
        <p:nvCxnSpPr>
          <p:cNvPr id="8" name="Straight Arrow Connector 7">
            <a:extLst>
              <a:ext uri="{FF2B5EF4-FFF2-40B4-BE49-F238E27FC236}">
                <a16:creationId xmlns:a16="http://schemas.microsoft.com/office/drawing/2014/main" id="{F8149D6E-5182-AD44-9ACB-D5BE7C3EF297}"/>
              </a:ext>
            </a:extLst>
          </p:cNvPr>
          <p:cNvCxnSpPr>
            <a:cxnSpLocks/>
          </p:cNvCxnSpPr>
          <p:nvPr/>
        </p:nvCxnSpPr>
        <p:spPr>
          <a:xfrm flipH="1">
            <a:off x="2665971" y="1047778"/>
            <a:ext cx="475629" cy="74143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18FE82-BB47-D342-B9E7-A506F0638698}"/>
              </a:ext>
            </a:extLst>
          </p:cNvPr>
          <p:cNvCxnSpPr>
            <a:cxnSpLocks/>
          </p:cNvCxnSpPr>
          <p:nvPr/>
        </p:nvCxnSpPr>
        <p:spPr>
          <a:xfrm flipH="1">
            <a:off x="3608614" y="991893"/>
            <a:ext cx="326314" cy="88258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0C3C86D-5B95-AB47-B857-89BA2685A10B}"/>
              </a:ext>
            </a:extLst>
          </p:cNvPr>
          <p:cNvCxnSpPr>
            <a:cxnSpLocks/>
          </p:cNvCxnSpPr>
          <p:nvPr/>
        </p:nvCxnSpPr>
        <p:spPr>
          <a:xfrm>
            <a:off x="4612821" y="954769"/>
            <a:ext cx="17511" cy="90688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4CCA6B4-FF25-874C-B78D-D0F47A66B8CF}"/>
              </a:ext>
            </a:extLst>
          </p:cNvPr>
          <p:cNvCxnSpPr>
            <a:cxnSpLocks/>
          </p:cNvCxnSpPr>
          <p:nvPr/>
        </p:nvCxnSpPr>
        <p:spPr>
          <a:xfrm>
            <a:off x="5423660" y="1016212"/>
            <a:ext cx="187754" cy="85730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A14D55F-40A1-9948-A6C0-C8F372CD5D52}"/>
              </a:ext>
            </a:extLst>
          </p:cNvPr>
          <p:cNvCxnSpPr>
            <a:cxnSpLocks/>
          </p:cNvCxnSpPr>
          <p:nvPr/>
        </p:nvCxnSpPr>
        <p:spPr>
          <a:xfrm>
            <a:off x="6078427" y="992499"/>
            <a:ext cx="525202" cy="82536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665BA3D-1C27-F744-9EE7-257875F2386D}"/>
              </a:ext>
            </a:extLst>
          </p:cNvPr>
          <p:cNvCxnSpPr>
            <a:cxnSpLocks/>
          </p:cNvCxnSpPr>
          <p:nvPr/>
        </p:nvCxnSpPr>
        <p:spPr>
          <a:xfrm>
            <a:off x="3642339" y="2685365"/>
            <a:ext cx="178502" cy="83727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E0E5C04-CBEC-3944-816E-8B2404050297}"/>
              </a:ext>
            </a:extLst>
          </p:cNvPr>
          <p:cNvCxnSpPr>
            <a:cxnSpLocks/>
          </p:cNvCxnSpPr>
          <p:nvPr/>
        </p:nvCxnSpPr>
        <p:spPr>
          <a:xfrm>
            <a:off x="2650018" y="2704272"/>
            <a:ext cx="253767" cy="83525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1A58C0F-7BBB-1546-9B96-874D05B2BA10}"/>
              </a:ext>
            </a:extLst>
          </p:cNvPr>
          <p:cNvCxnSpPr>
            <a:cxnSpLocks/>
          </p:cNvCxnSpPr>
          <p:nvPr/>
        </p:nvCxnSpPr>
        <p:spPr>
          <a:xfrm>
            <a:off x="4598024" y="2740709"/>
            <a:ext cx="0" cy="7988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D258DFF-F320-D04D-9807-256726E1CE2D}"/>
              </a:ext>
            </a:extLst>
          </p:cNvPr>
          <p:cNvCxnSpPr>
            <a:cxnSpLocks/>
          </p:cNvCxnSpPr>
          <p:nvPr/>
        </p:nvCxnSpPr>
        <p:spPr>
          <a:xfrm flipH="1">
            <a:off x="5553710" y="2754367"/>
            <a:ext cx="161290" cy="75045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F5FDBBE-847E-4D4B-8FAC-7A082AB5213D}"/>
              </a:ext>
            </a:extLst>
          </p:cNvPr>
          <p:cNvCxnSpPr>
            <a:cxnSpLocks/>
          </p:cNvCxnSpPr>
          <p:nvPr/>
        </p:nvCxnSpPr>
        <p:spPr>
          <a:xfrm flipH="1">
            <a:off x="6330893" y="2654771"/>
            <a:ext cx="222307" cy="81514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662B890-A74B-8A47-91E5-5E54C5F2FE7E}"/>
              </a:ext>
            </a:extLst>
          </p:cNvPr>
          <p:cNvCxnSpPr>
            <a:cxnSpLocks/>
          </p:cNvCxnSpPr>
          <p:nvPr/>
        </p:nvCxnSpPr>
        <p:spPr>
          <a:xfrm>
            <a:off x="4515272" y="4343400"/>
            <a:ext cx="0" cy="72253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590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a:extLst>
              <a:ext uri="{FF2B5EF4-FFF2-40B4-BE49-F238E27FC236}">
                <a16:creationId xmlns:a16="http://schemas.microsoft.com/office/drawing/2014/main" id="{9AEA9EF3-A16A-304E-BEEE-5FCBAE50155B}"/>
              </a:ext>
            </a:extLst>
          </p:cNvPr>
          <p:cNvCxnSpPr/>
          <p:nvPr/>
        </p:nvCxnSpPr>
        <p:spPr>
          <a:xfrm>
            <a:off x="342900" y="2895600"/>
            <a:ext cx="8458200" cy="0"/>
          </a:xfrm>
          <a:prstGeom prst="straightConnector1">
            <a:avLst/>
          </a:prstGeom>
          <a:ln w="7937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AF1AB2B-4BA8-CC4D-B0E8-BD44DCD73C0B}"/>
              </a:ext>
            </a:extLst>
          </p:cNvPr>
          <p:cNvSpPr txBox="1"/>
          <p:nvPr/>
        </p:nvSpPr>
        <p:spPr>
          <a:xfrm>
            <a:off x="609600" y="2429471"/>
            <a:ext cx="8315097" cy="461665"/>
          </a:xfrm>
          <a:prstGeom prst="rect">
            <a:avLst/>
          </a:prstGeom>
          <a:noFill/>
        </p:spPr>
        <p:txBody>
          <a:bodyPr wrap="none" rtlCol="0">
            <a:spAutoFit/>
          </a:bodyPr>
          <a:lstStyle/>
          <a:p>
            <a:r>
              <a:rPr lang="en-US" sz="2400" dirty="0">
                <a:solidFill>
                  <a:schemeClr val="bg1"/>
                </a:solidFill>
              </a:rPr>
              <a:t>100    300    500    700    900    1100    1300    1500    1700    1900 </a:t>
            </a:r>
            <a:endParaRPr lang="en-US" dirty="0">
              <a:solidFill>
                <a:schemeClr val="bg1"/>
              </a:solidFill>
            </a:endParaRPr>
          </a:p>
        </p:txBody>
      </p:sp>
      <p:sp>
        <p:nvSpPr>
          <p:cNvPr id="4" name="Rectangle 3">
            <a:extLst>
              <a:ext uri="{FF2B5EF4-FFF2-40B4-BE49-F238E27FC236}">
                <a16:creationId xmlns:a16="http://schemas.microsoft.com/office/drawing/2014/main" id="{3CB334E1-1E0B-E84B-862B-54492B66A34D}"/>
              </a:ext>
            </a:extLst>
          </p:cNvPr>
          <p:cNvSpPr/>
          <p:nvPr/>
        </p:nvSpPr>
        <p:spPr>
          <a:xfrm>
            <a:off x="762000" y="30480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381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AA8FAAFF-AE4B-D642-8071-DFAAEB289933}"/>
              </a:ext>
            </a:extLst>
          </p:cNvPr>
          <p:cNvGraphicFramePr>
            <a:graphicFrameLocks noGrp="1"/>
          </p:cNvGraphicFramePr>
          <p:nvPr>
            <p:ph idx="1"/>
            <p:extLst/>
          </p:nvPr>
        </p:nvGraphicFramePr>
        <p:xfrm>
          <a:off x="152400" y="228600"/>
          <a:ext cx="8839200" cy="637032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787989599"/>
                    </a:ext>
                  </a:extLst>
                </a:gridCol>
                <a:gridCol w="7467600">
                  <a:extLst>
                    <a:ext uri="{9D8B030D-6E8A-4147-A177-3AD203B41FA5}">
                      <a16:colId xmlns:a16="http://schemas.microsoft.com/office/drawing/2014/main" val="2134457656"/>
                    </a:ext>
                  </a:extLst>
                </a:gridCol>
              </a:tblGrid>
              <a:tr h="370840">
                <a:tc>
                  <a:txBody>
                    <a:bodyPr/>
                    <a:lstStyle/>
                    <a:p>
                      <a:r>
                        <a:rPr lang="en-US" sz="3200" dirty="0"/>
                        <a:t>Name</a:t>
                      </a:r>
                    </a:p>
                  </a:txBody>
                  <a:tcPr/>
                </a:tc>
                <a:tc>
                  <a:txBody>
                    <a:bodyPr/>
                    <a:lstStyle/>
                    <a:p>
                      <a:r>
                        <a:rPr lang="en-US" sz="3200" dirty="0"/>
                        <a:t>Contents</a:t>
                      </a:r>
                    </a:p>
                  </a:txBody>
                  <a:tcPr/>
                </a:tc>
                <a:extLst>
                  <a:ext uri="{0D108BD9-81ED-4DB2-BD59-A6C34878D82A}">
                    <a16:rowId xmlns:a16="http://schemas.microsoft.com/office/drawing/2014/main" val="1333061456"/>
                  </a:ext>
                </a:extLst>
              </a:tr>
              <a:tr h="370840">
                <a:tc>
                  <a:txBody>
                    <a:bodyPr/>
                    <a:lstStyle/>
                    <a:p>
                      <a:r>
                        <a:rPr lang="en-US" sz="3200" dirty="0"/>
                        <a:t>P46</a:t>
                      </a:r>
                    </a:p>
                  </a:txBody>
                  <a:tcPr/>
                </a:tc>
                <a:tc>
                  <a:txBody>
                    <a:bodyPr/>
                    <a:lstStyle/>
                    <a:p>
                      <a:r>
                        <a:rPr lang="en-US" sz="3200" dirty="0"/>
                        <a:t>All the letters of Paul but three</a:t>
                      </a:r>
                    </a:p>
                  </a:txBody>
                  <a:tcPr/>
                </a:tc>
                <a:extLst>
                  <a:ext uri="{0D108BD9-81ED-4DB2-BD59-A6C34878D82A}">
                    <a16:rowId xmlns:a16="http://schemas.microsoft.com/office/drawing/2014/main" val="1608016660"/>
                  </a:ext>
                </a:extLst>
              </a:tr>
              <a:tr h="370840">
                <a:tc>
                  <a:txBody>
                    <a:bodyPr/>
                    <a:lstStyle/>
                    <a:p>
                      <a:r>
                        <a:rPr lang="en-US" sz="3200" dirty="0"/>
                        <a:t>P87</a:t>
                      </a:r>
                    </a:p>
                  </a:txBody>
                  <a:tcPr/>
                </a:tc>
                <a:tc>
                  <a:txBody>
                    <a:bodyPr/>
                    <a:lstStyle/>
                    <a:p>
                      <a:r>
                        <a:rPr lang="en-US" sz="3200" dirty="0"/>
                        <a:t>Few verses of Philemon</a:t>
                      </a:r>
                    </a:p>
                  </a:txBody>
                  <a:tcPr/>
                </a:tc>
                <a:extLst>
                  <a:ext uri="{0D108BD9-81ED-4DB2-BD59-A6C34878D82A}">
                    <a16:rowId xmlns:a16="http://schemas.microsoft.com/office/drawing/2014/main" val="1599370036"/>
                  </a:ext>
                </a:extLst>
              </a:tr>
              <a:tr h="370840">
                <a:tc>
                  <a:txBody>
                    <a:bodyPr/>
                    <a:lstStyle/>
                    <a:p>
                      <a:r>
                        <a:rPr lang="en-US" sz="3200" dirty="0"/>
                        <a:t>P77</a:t>
                      </a:r>
                    </a:p>
                  </a:txBody>
                  <a:tcPr/>
                </a:tc>
                <a:tc>
                  <a:txBody>
                    <a:bodyPr/>
                    <a:lstStyle/>
                    <a:p>
                      <a:r>
                        <a:rPr lang="en-US" sz="3200" dirty="0"/>
                        <a:t>Few verses of Matthew 23</a:t>
                      </a:r>
                    </a:p>
                  </a:txBody>
                  <a:tcPr/>
                </a:tc>
                <a:extLst>
                  <a:ext uri="{0D108BD9-81ED-4DB2-BD59-A6C34878D82A}">
                    <a16:rowId xmlns:a16="http://schemas.microsoft.com/office/drawing/2014/main" val="3444071237"/>
                  </a:ext>
                </a:extLst>
              </a:tr>
              <a:tr h="370840">
                <a:tc>
                  <a:txBody>
                    <a:bodyPr/>
                    <a:lstStyle/>
                    <a:p>
                      <a:r>
                        <a:rPr lang="en-US" sz="3200" dirty="0"/>
                        <a:t>P45</a:t>
                      </a:r>
                    </a:p>
                  </a:txBody>
                  <a:tcPr/>
                </a:tc>
                <a:tc>
                  <a:txBody>
                    <a:bodyPr/>
                    <a:lstStyle/>
                    <a:p>
                      <a:r>
                        <a:rPr lang="en-US" sz="3200" dirty="0"/>
                        <a:t>Portions of all 4 Gospels and Acts</a:t>
                      </a:r>
                    </a:p>
                  </a:txBody>
                  <a:tcPr/>
                </a:tc>
                <a:extLst>
                  <a:ext uri="{0D108BD9-81ED-4DB2-BD59-A6C34878D82A}">
                    <a16:rowId xmlns:a16="http://schemas.microsoft.com/office/drawing/2014/main" val="716246442"/>
                  </a:ext>
                </a:extLst>
              </a:tr>
              <a:tr h="370840">
                <a:tc>
                  <a:txBody>
                    <a:bodyPr/>
                    <a:lstStyle/>
                    <a:p>
                      <a:r>
                        <a:rPr lang="en-US" sz="3200" dirty="0"/>
                        <a:t>P32</a:t>
                      </a:r>
                    </a:p>
                  </a:txBody>
                  <a:tcPr/>
                </a:tc>
                <a:tc>
                  <a:txBody>
                    <a:bodyPr/>
                    <a:lstStyle/>
                    <a:p>
                      <a:r>
                        <a:rPr lang="en-US" sz="3200" dirty="0"/>
                        <a:t>Portions of Titus</a:t>
                      </a:r>
                    </a:p>
                  </a:txBody>
                  <a:tcPr/>
                </a:tc>
                <a:extLst>
                  <a:ext uri="{0D108BD9-81ED-4DB2-BD59-A6C34878D82A}">
                    <a16:rowId xmlns:a16="http://schemas.microsoft.com/office/drawing/2014/main" val="3753546370"/>
                  </a:ext>
                </a:extLst>
              </a:tr>
              <a:tr h="370840">
                <a:tc>
                  <a:txBody>
                    <a:bodyPr/>
                    <a:lstStyle/>
                    <a:p>
                      <a:r>
                        <a:rPr lang="en-US" sz="3200" dirty="0"/>
                        <a:t>P90</a:t>
                      </a:r>
                    </a:p>
                  </a:txBody>
                  <a:tcPr/>
                </a:tc>
                <a:tc>
                  <a:txBody>
                    <a:bodyPr/>
                    <a:lstStyle/>
                    <a:p>
                      <a:r>
                        <a:rPr lang="en-US" sz="3200" dirty="0"/>
                        <a:t>Portion of John 18</a:t>
                      </a:r>
                    </a:p>
                  </a:txBody>
                  <a:tcPr/>
                </a:tc>
                <a:extLst>
                  <a:ext uri="{0D108BD9-81ED-4DB2-BD59-A6C34878D82A}">
                    <a16:rowId xmlns:a16="http://schemas.microsoft.com/office/drawing/2014/main" val="1708037769"/>
                  </a:ext>
                </a:extLst>
              </a:tr>
              <a:tr h="370840">
                <a:tc>
                  <a:txBody>
                    <a:bodyPr/>
                    <a:lstStyle/>
                    <a:p>
                      <a:r>
                        <a:rPr lang="en-US" sz="3200" dirty="0"/>
                        <a:t>P52</a:t>
                      </a:r>
                    </a:p>
                  </a:txBody>
                  <a:tcPr/>
                </a:tc>
                <a:tc>
                  <a:txBody>
                    <a:bodyPr/>
                    <a:lstStyle/>
                    <a:p>
                      <a:r>
                        <a:rPr lang="en-US" sz="3200" dirty="0"/>
                        <a:t>Few verses of John 18</a:t>
                      </a:r>
                    </a:p>
                  </a:txBody>
                  <a:tcPr/>
                </a:tc>
                <a:extLst>
                  <a:ext uri="{0D108BD9-81ED-4DB2-BD59-A6C34878D82A}">
                    <a16:rowId xmlns:a16="http://schemas.microsoft.com/office/drawing/2014/main" val="1259729002"/>
                  </a:ext>
                </a:extLst>
              </a:tr>
              <a:tr h="370840">
                <a:tc>
                  <a:txBody>
                    <a:bodyPr/>
                    <a:lstStyle/>
                    <a:p>
                      <a:r>
                        <a:rPr lang="en-US" sz="3200" dirty="0"/>
                        <a:t>P4</a:t>
                      </a:r>
                    </a:p>
                  </a:txBody>
                  <a:tcPr/>
                </a:tc>
                <a:tc>
                  <a:txBody>
                    <a:bodyPr/>
                    <a:lstStyle/>
                    <a:p>
                      <a:r>
                        <a:rPr lang="en-US" sz="3200" dirty="0"/>
                        <a:t>Portions of Matthew and Luke</a:t>
                      </a:r>
                    </a:p>
                  </a:txBody>
                  <a:tcPr/>
                </a:tc>
                <a:extLst>
                  <a:ext uri="{0D108BD9-81ED-4DB2-BD59-A6C34878D82A}">
                    <a16:rowId xmlns:a16="http://schemas.microsoft.com/office/drawing/2014/main" val="149829938"/>
                  </a:ext>
                </a:extLst>
              </a:tr>
              <a:tr h="370840">
                <a:tc>
                  <a:txBody>
                    <a:bodyPr/>
                    <a:lstStyle/>
                    <a:p>
                      <a:r>
                        <a:rPr lang="en-US" sz="3200" dirty="0"/>
                        <a:t>P64</a:t>
                      </a:r>
                    </a:p>
                  </a:txBody>
                  <a:tcPr/>
                </a:tc>
                <a:tc>
                  <a:txBody>
                    <a:bodyPr/>
                    <a:lstStyle/>
                    <a:p>
                      <a:r>
                        <a:rPr lang="en-US" sz="3200" dirty="0"/>
                        <a:t>Portions of Matthew and Luke</a:t>
                      </a:r>
                    </a:p>
                  </a:txBody>
                  <a:tcPr/>
                </a:tc>
                <a:extLst>
                  <a:ext uri="{0D108BD9-81ED-4DB2-BD59-A6C34878D82A}">
                    <a16:rowId xmlns:a16="http://schemas.microsoft.com/office/drawing/2014/main" val="1654902417"/>
                  </a:ext>
                </a:extLst>
              </a:tr>
              <a:tr h="370840">
                <a:tc>
                  <a:txBody>
                    <a:bodyPr/>
                    <a:lstStyle/>
                    <a:p>
                      <a:r>
                        <a:rPr lang="en-US" sz="3200" dirty="0"/>
                        <a:t>P67</a:t>
                      </a:r>
                    </a:p>
                  </a:txBody>
                  <a:tcPr/>
                </a:tc>
                <a:tc>
                  <a:txBody>
                    <a:bodyPr/>
                    <a:lstStyle/>
                    <a:p>
                      <a:r>
                        <a:rPr lang="en-US" sz="3200" dirty="0"/>
                        <a:t>Portions of Matthew and Luke</a:t>
                      </a:r>
                    </a:p>
                  </a:txBody>
                  <a:tcPr/>
                </a:tc>
                <a:extLst>
                  <a:ext uri="{0D108BD9-81ED-4DB2-BD59-A6C34878D82A}">
                    <a16:rowId xmlns:a16="http://schemas.microsoft.com/office/drawing/2014/main" val="4034478407"/>
                  </a:ext>
                </a:extLst>
              </a:tr>
            </a:tbl>
          </a:graphicData>
        </a:graphic>
      </p:graphicFrame>
    </p:spTree>
    <p:extLst>
      <p:ext uri="{BB962C8B-B14F-4D97-AF65-F5344CB8AC3E}">
        <p14:creationId xmlns:p14="http://schemas.microsoft.com/office/powerpoint/2010/main" val="29952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AA8FAAFF-AE4B-D642-8071-DFAAEB289933}"/>
              </a:ext>
            </a:extLst>
          </p:cNvPr>
          <p:cNvGraphicFramePr>
            <a:graphicFrameLocks noGrp="1"/>
          </p:cNvGraphicFramePr>
          <p:nvPr>
            <p:ph idx="1"/>
            <p:extLst/>
          </p:nvPr>
        </p:nvGraphicFramePr>
        <p:xfrm>
          <a:off x="152400" y="228600"/>
          <a:ext cx="8839200" cy="463296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787989599"/>
                    </a:ext>
                  </a:extLst>
                </a:gridCol>
                <a:gridCol w="7467600">
                  <a:extLst>
                    <a:ext uri="{9D8B030D-6E8A-4147-A177-3AD203B41FA5}">
                      <a16:colId xmlns:a16="http://schemas.microsoft.com/office/drawing/2014/main" val="2134457656"/>
                    </a:ext>
                  </a:extLst>
                </a:gridCol>
              </a:tblGrid>
              <a:tr h="370840">
                <a:tc>
                  <a:txBody>
                    <a:bodyPr/>
                    <a:lstStyle/>
                    <a:p>
                      <a:r>
                        <a:rPr lang="en-US" sz="3200" dirty="0"/>
                        <a:t>Name</a:t>
                      </a:r>
                    </a:p>
                  </a:txBody>
                  <a:tcPr/>
                </a:tc>
                <a:tc>
                  <a:txBody>
                    <a:bodyPr/>
                    <a:lstStyle/>
                    <a:p>
                      <a:r>
                        <a:rPr lang="en-US" sz="3200" dirty="0"/>
                        <a:t>Contents</a:t>
                      </a:r>
                    </a:p>
                  </a:txBody>
                  <a:tcPr/>
                </a:tc>
                <a:extLst>
                  <a:ext uri="{0D108BD9-81ED-4DB2-BD59-A6C34878D82A}">
                    <a16:rowId xmlns:a16="http://schemas.microsoft.com/office/drawing/2014/main" val="1333061456"/>
                  </a:ext>
                </a:extLst>
              </a:tr>
              <a:tr h="370840">
                <a:tc>
                  <a:txBody>
                    <a:bodyPr/>
                    <a:lstStyle/>
                    <a:p>
                      <a:r>
                        <a:rPr lang="en-US" sz="3200" dirty="0"/>
                        <a:t>P1</a:t>
                      </a:r>
                    </a:p>
                  </a:txBody>
                  <a:tcPr/>
                </a:tc>
                <a:tc>
                  <a:txBody>
                    <a:bodyPr/>
                    <a:lstStyle/>
                    <a:p>
                      <a:r>
                        <a:rPr lang="en-US" sz="3200" dirty="0"/>
                        <a:t>Matthew 1</a:t>
                      </a:r>
                    </a:p>
                  </a:txBody>
                  <a:tcPr/>
                </a:tc>
                <a:extLst>
                  <a:ext uri="{0D108BD9-81ED-4DB2-BD59-A6C34878D82A}">
                    <a16:rowId xmlns:a16="http://schemas.microsoft.com/office/drawing/2014/main" val="1608016660"/>
                  </a:ext>
                </a:extLst>
              </a:tr>
              <a:tr h="370840">
                <a:tc>
                  <a:txBody>
                    <a:bodyPr/>
                    <a:lstStyle/>
                    <a:p>
                      <a:r>
                        <a:rPr lang="en-US" sz="3200" dirty="0"/>
                        <a:t>P12</a:t>
                      </a:r>
                    </a:p>
                  </a:txBody>
                  <a:tcPr/>
                </a:tc>
                <a:tc>
                  <a:txBody>
                    <a:bodyPr/>
                    <a:lstStyle/>
                    <a:p>
                      <a:r>
                        <a:rPr lang="en-US" sz="3200" dirty="0"/>
                        <a:t>Hebrews 2-5</a:t>
                      </a:r>
                    </a:p>
                  </a:txBody>
                  <a:tcPr/>
                </a:tc>
                <a:extLst>
                  <a:ext uri="{0D108BD9-81ED-4DB2-BD59-A6C34878D82A}">
                    <a16:rowId xmlns:a16="http://schemas.microsoft.com/office/drawing/2014/main" val="1599370036"/>
                  </a:ext>
                </a:extLst>
              </a:tr>
              <a:tr h="370840">
                <a:tc>
                  <a:txBody>
                    <a:bodyPr/>
                    <a:lstStyle/>
                    <a:p>
                      <a:r>
                        <a:rPr lang="en-US" sz="3200" dirty="0"/>
                        <a:t>P27</a:t>
                      </a:r>
                    </a:p>
                  </a:txBody>
                  <a:tcPr/>
                </a:tc>
                <a:tc>
                  <a:txBody>
                    <a:bodyPr/>
                    <a:lstStyle/>
                    <a:p>
                      <a:r>
                        <a:rPr lang="en-US" sz="3200" dirty="0"/>
                        <a:t>Portions of Romans 8</a:t>
                      </a:r>
                    </a:p>
                  </a:txBody>
                  <a:tcPr/>
                </a:tc>
                <a:extLst>
                  <a:ext uri="{0D108BD9-81ED-4DB2-BD59-A6C34878D82A}">
                    <a16:rowId xmlns:a16="http://schemas.microsoft.com/office/drawing/2014/main" val="3444071237"/>
                  </a:ext>
                </a:extLst>
              </a:tr>
              <a:tr h="370840">
                <a:tc>
                  <a:txBody>
                    <a:bodyPr/>
                    <a:lstStyle/>
                    <a:p>
                      <a:r>
                        <a:rPr lang="en-US" sz="3200" dirty="0"/>
                        <a:t>P66</a:t>
                      </a:r>
                    </a:p>
                  </a:txBody>
                  <a:tcPr/>
                </a:tc>
                <a:tc>
                  <a:txBody>
                    <a:bodyPr/>
                    <a:lstStyle/>
                    <a:p>
                      <a:r>
                        <a:rPr lang="en-US" sz="3200" dirty="0"/>
                        <a:t>Most of John</a:t>
                      </a:r>
                    </a:p>
                  </a:txBody>
                  <a:tcPr/>
                </a:tc>
                <a:extLst>
                  <a:ext uri="{0D108BD9-81ED-4DB2-BD59-A6C34878D82A}">
                    <a16:rowId xmlns:a16="http://schemas.microsoft.com/office/drawing/2014/main" val="716246442"/>
                  </a:ext>
                </a:extLst>
              </a:tr>
              <a:tr h="370840">
                <a:tc>
                  <a:txBody>
                    <a:bodyPr/>
                    <a:lstStyle/>
                    <a:p>
                      <a:r>
                        <a:rPr lang="en-US" sz="3200" dirty="0"/>
                        <a:t>P48</a:t>
                      </a:r>
                    </a:p>
                  </a:txBody>
                  <a:tcPr/>
                </a:tc>
                <a:tc>
                  <a:txBody>
                    <a:bodyPr/>
                    <a:lstStyle/>
                    <a:p>
                      <a:r>
                        <a:rPr lang="en-US" sz="3200" dirty="0"/>
                        <a:t>Portion of Acts 23</a:t>
                      </a:r>
                    </a:p>
                  </a:txBody>
                  <a:tcPr/>
                </a:tc>
                <a:extLst>
                  <a:ext uri="{0D108BD9-81ED-4DB2-BD59-A6C34878D82A}">
                    <a16:rowId xmlns:a16="http://schemas.microsoft.com/office/drawing/2014/main" val="3753546370"/>
                  </a:ext>
                </a:extLst>
              </a:tr>
              <a:tr h="370840">
                <a:tc>
                  <a:txBody>
                    <a:bodyPr/>
                    <a:lstStyle/>
                    <a:p>
                      <a:r>
                        <a:rPr lang="en-US" sz="3200" dirty="0"/>
                        <a:t>P75</a:t>
                      </a:r>
                    </a:p>
                  </a:txBody>
                  <a:tcPr/>
                </a:tc>
                <a:tc>
                  <a:txBody>
                    <a:bodyPr/>
                    <a:lstStyle/>
                    <a:p>
                      <a:r>
                        <a:rPr lang="en-US" sz="3200" dirty="0"/>
                        <a:t>Most of Luke and John</a:t>
                      </a:r>
                    </a:p>
                  </a:txBody>
                  <a:tcPr/>
                </a:tc>
                <a:extLst>
                  <a:ext uri="{0D108BD9-81ED-4DB2-BD59-A6C34878D82A}">
                    <a16:rowId xmlns:a16="http://schemas.microsoft.com/office/drawing/2014/main" val="1708037769"/>
                  </a:ext>
                </a:extLst>
              </a:tr>
              <a:tr h="370840">
                <a:tc>
                  <a:txBody>
                    <a:bodyPr/>
                    <a:lstStyle/>
                    <a:p>
                      <a:r>
                        <a:rPr lang="en-US" sz="3200" dirty="0"/>
                        <a:t>0189</a:t>
                      </a:r>
                    </a:p>
                  </a:txBody>
                  <a:tcPr/>
                </a:tc>
                <a:tc>
                  <a:txBody>
                    <a:bodyPr/>
                    <a:lstStyle/>
                    <a:p>
                      <a:r>
                        <a:rPr lang="en-US" sz="3200"/>
                        <a:t>Portion of Acts 5</a:t>
                      </a:r>
                      <a:endParaRPr lang="en-US" sz="3200" dirty="0"/>
                    </a:p>
                  </a:txBody>
                  <a:tcPr/>
                </a:tc>
                <a:extLst>
                  <a:ext uri="{0D108BD9-81ED-4DB2-BD59-A6C34878D82A}">
                    <a16:rowId xmlns:a16="http://schemas.microsoft.com/office/drawing/2014/main" val="3121179434"/>
                  </a:ext>
                </a:extLst>
              </a:tr>
            </a:tbl>
          </a:graphicData>
        </a:graphic>
      </p:graphicFrame>
    </p:spTree>
    <p:extLst>
      <p:ext uri="{BB962C8B-B14F-4D97-AF65-F5344CB8AC3E}">
        <p14:creationId xmlns:p14="http://schemas.microsoft.com/office/powerpoint/2010/main" val="1054703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a:extLst>
              <a:ext uri="{FF2B5EF4-FFF2-40B4-BE49-F238E27FC236}">
                <a16:creationId xmlns:a16="http://schemas.microsoft.com/office/drawing/2014/main" id="{9AEA9EF3-A16A-304E-BEEE-5FCBAE50155B}"/>
              </a:ext>
            </a:extLst>
          </p:cNvPr>
          <p:cNvCxnSpPr/>
          <p:nvPr/>
        </p:nvCxnSpPr>
        <p:spPr>
          <a:xfrm>
            <a:off x="342900" y="2895600"/>
            <a:ext cx="8458200" cy="0"/>
          </a:xfrm>
          <a:prstGeom prst="straightConnector1">
            <a:avLst/>
          </a:prstGeom>
          <a:ln w="7937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AF1AB2B-4BA8-CC4D-B0E8-BD44DCD73C0B}"/>
              </a:ext>
            </a:extLst>
          </p:cNvPr>
          <p:cNvSpPr txBox="1"/>
          <p:nvPr/>
        </p:nvSpPr>
        <p:spPr>
          <a:xfrm>
            <a:off x="609600" y="2429471"/>
            <a:ext cx="8315097" cy="461665"/>
          </a:xfrm>
          <a:prstGeom prst="rect">
            <a:avLst/>
          </a:prstGeom>
          <a:noFill/>
        </p:spPr>
        <p:txBody>
          <a:bodyPr wrap="none" rtlCol="0">
            <a:spAutoFit/>
          </a:bodyPr>
          <a:lstStyle/>
          <a:p>
            <a:r>
              <a:rPr lang="en-US" sz="2400" dirty="0">
                <a:solidFill>
                  <a:schemeClr val="bg1"/>
                </a:solidFill>
              </a:rPr>
              <a:t>100    300    500    700    900    1100    1300    1500    1700    1900 </a:t>
            </a:r>
            <a:endParaRPr lang="en-US" dirty="0">
              <a:solidFill>
                <a:schemeClr val="bg1"/>
              </a:solidFill>
            </a:endParaRPr>
          </a:p>
        </p:txBody>
      </p:sp>
      <p:sp>
        <p:nvSpPr>
          <p:cNvPr id="4" name="Rectangle 3">
            <a:extLst>
              <a:ext uri="{FF2B5EF4-FFF2-40B4-BE49-F238E27FC236}">
                <a16:creationId xmlns:a16="http://schemas.microsoft.com/office/drawing/2014/main" id="{3CB334E1-1E0B-E84B-862B-54492B66A34D}"/>
              </a:ext>
            </a:extLst>
          </p:cNvPr>
          <p:cNvSpPr/>
          <p:nvPr/>
        </p:nvSpPr>
        <p:spPr>
          <a:xfrm>
            <a:off x="1219200" y="3048000"/>
            <a:ext cx="457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723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AA8FAAFF-AE4B-D642-8071-DFAAEB289933}"/>
              </a:ext>
            </a:extLst>
          </p:cNvPr>
          <p:cNvGraphicFramePr>
            <a:graphicFrameLocks noGrp="1"/>
          </p:cNvGraphicFramePr>
          <p:nvPr>
            <p:ph idx="1"/>
            <p:extLst/>
          </p:nvPr>
        </p:nvGraphicFramePr>
        <p:xfrm>
          <a:off x="1143000" y="228600"/>
          <a:ext cx="3200400" cy="5933440"/>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787989599"/>
                    </a:ext>
                  </a:extLst>
                </a:gridCol>
                <a:gridCol w="2133600">
                  <a:extLst>
                    <a:ext uri="{9D8B030D-6E8A-4147-A177-3AD203B41FA5}">
                      <a16:colId xmlns:a16="http://schemas.microsoft.com/office/drawing/2014/main" val="2134457656"/>
                    </a:ext>
                  </a:extLst>
                </a:gridCol>
              </a:tblGrid>
              <a:tr h="370840">
                <a:tc>
                  <a:txBody>
                    <a:bodyPr/>
                    <a:lstStyle/>
                    <a:p>
                      <a:r>
                        <a:rPr lang="en-US" sz="1800" dirty="0"/>
                        <a:t>Name</a:t>
                      </a:r>
                    </a:p>
                  </a:txBody>
                  <a:tcPr/>
                </a:tc>
                <a:tc>
                  <a:txBody>
                    <a:bodyPr/>
                    <a:lstStyle/>
                    <a:p>
                      <a:r>
                        <a:rPr lang="en-US" sz="1800" dirty="0"/>
                        <a:t>Contents</a:t>
                      </a:r>
                    </a:p>
                  </a:txBody>
                  <a:tcPr/>
                </a:tc>
                <a:extLst>
                  <a:ext uri="{0D108BD9-81ED-4DB2-BD59-A6C34878D82A}">
                    <a16:rowId xmlns:a16="http://schemas.microsoft.com/office/drawing/2014/main" val="1333061456"/>
                  </a:ext>
                </a:extLst>
              </a:tr>
              <a:tr h="370840">
                <a:tc>
                  <a:txBody>
                    <a:bodyPr/>
                    <a:lstStyle/>
                    <a:p>
                      <a:r>
                        <a:rPr lang="en-US" sz="1800" dirty="0"/>
                        <a:t>P5</a:t>
                      </a:r>
                    </a:p>
                  </a:txBody>
                  <a:tcPr/>
                </a:tc>
                <a:tc>
                  <a:txBody>
                    <a:bodyPr/>
                    <a:lstStyle/>
                    <a:p>
                      <a:r>
                        <a:rPr lang="en-US" sz="1800" dirty="0"/>
                        <a:t>John 1, 16, 20</a:t>
                      </a:r>
                    </a:p>
                  </a:txBody>
                  <a:tcPr/>
                </a:tc>
                <a:extLst>
                  <a:ext uri="{0D108BD9-81ED-4DB2-BD59-A6C34878D82A}">
                    <a16:rowId xmlns:a16="http://schemas.microsoft.com/office/drawing/2014/main" val="1608016660"/>
                  </a:ext>
                </a:extLst>
              </a:tr>
              <a:tr h="370840">
                <a:tc>
                  <a:txBody>
                    <a:bodyPr/>
                    <a:lstStyle/>
                    <a:p>
                      <a:r>
                        <a:rPr lang="en-US" sz="1800" dirty="0"/>
                        <a:t>P9</a:t>
                      </a:r>
                    </a:p>
                  </a:txBody>
                  <a:tcPr/>
                </a:tc>
                <a:tc>
                  <a:txBody>
                    <a:bodyPr/>
                    <a:lstStyle/>
                    <a:p>
                      <a:r>
                        <a:rPr lang="en-US" sz="1800" dirty="0"/>
                        <a:t>1 John 4</a:t>
                      </a:r>
                    </a:p>
                  </a:txBody>
                  <a:tcPr/>
                </a:tc>
                <a:extLst>
                  <a:ext uri="{0D108BD9-81ED-4DB2-BD59-A6C34878D82A}">
                    <a16:rowId xmlns:a16="http://schemas.microsoft.com/office/drawing/2014/main" val="1599370036"/>
                  </a:ext>
                </a:extLst>
              </a:tr>
              <a:tr h="370840">
                <a:tc>
                  <a:txBody>
                    <a:bodyPr/>
                    <a:lstStyle/>
                    <a:p>
                      <a:r>
                        <a:rPr lang="en-US" sz="1800" dirty="0"/>
                        <a:t>P12</a:t>
                      </a:r>
                    </a:p>
                  </a:txBody>
                  <a:tcPr/>
                </a:tc>
                <a:tc>
                  <a:txBody>
                    <a:bodyPr/>
                    <a:lstStyle/>
                    <a:p>
                      <a:r>
                        <a:rPr lang="en-US" sz="1800" dirty="0" err="1"/>
                        <a:t>Heb</a:t>
                      </a:r>
                      <a:r>
                        <a:rPr lang="en-US" sz="1800" dirty="0"/>
                        <a:t> 1</a:t>
                      </a:r>
                    </a:p>
                  </a:txBody>
                  <a:tcPr/>
                </a:tc>
                <a:extLst>
                  <a:ext uri="{0D108BD9-81ED-4DB2-BD59-A6C34878D82A}">
                    <a16:rowId xmlns:a16="http://schemas.microsoft.com/office/drawing/2014/main" val="3444071237"/>
                  </a:ext>
                </a:extLst>
              </a:tr>
              <a:tr h="370840">
                <a:tc>
                  <a:txBody>
                    <a:bodyPr/>
                    <a:lstStyle/>
                    <a:p>
                      <a:r>
                        <a:rPr lang="en-US" sz="1800" dirty="0"/>
                        <a:t>P15</a:t>
                      </a:r>
                    </a:p>
                  </a:txBody>
                  <a:tcPr/>
                </a:tc>
                <a:tc>
                  <a:txBody>
                    <a:bodyPr/>
                    <a:lstStyle/>
                    <a:p>
                      <a:r>
                        <a:rPr lang="en-US" sz="1800" dirty="0"/>
                        <a:t>1 Cor 7</a:t>
                      </a:r>
                    </a:p>
                  </a:txBody>
                  <a:tcPr/>
                </a:tc>
                <a:extLst>
                  <a:ext uri="{0D108BD9-81ED-4DB2-BD59-A6C34878D82A}">
                    <a16:rowId xmlns:a16="http://schemas.microsoft.com/office/drawing/2014/main" val="716246442"/>
                  </a:ext>
                </a:extLst>
              </a:tr>
              <a:tr h="370840">
                <a:tc>
                  <a:txBody>
                    <a:bodyPr/>
                    <a:lstStyle/>
                    <a:p>
                      <a:r>
                        <a:rPr lang="en-US" sz="1800" dirty="0"/>
                        <a:t>P16</a:t>
                      </a:r>
                    </a:p>
                  </a:txBody>
                  <a:tcPr/>
                </a:tc>
                <a:tc>
                  <a:txBody>
                    <a:bodyPr/>
                    <a:lstStyle/>
                    <a:p>
                      <a:r>
                        <a:rPr lang="en-US" sz="1800" dirty="0"/>
                        <a:t>Philipp 3, 4</a:t>
                      </a:r>
                    </a:p>
                  </a:txBody>
                  <a:tcPr/>
                </a:tc>
                <a:extLst>
                  <a:ext uri="{0D108BD9-81ED-4DB2-BD59-A6C34878D82A}">
                    <a16:rowId xmlns:a16="http://schemas.microsoft.com/office/drawing/2014/main" val="3753546370"/>
                  </a:ext>
                </a:extLst>
              </a:tr>
              <a:tr h="370840">
                <a:tc>
                  <a:txBody>
                    <a:bodyPr/>
                    <a:lstStyle/>
                    <a:p>
                      <a:r>
                        <a:rPr lang="en-US" sz="1800" dirty="0"/>
                        <a:t>P18</a:t>
                      </a:r>
                    </a:p>
                  </a:txBody>
                  <a:tcPr/>
                </a:tc>
                <a:tc>
                  <a:txBody>
                    <a:bodyPr/>
                    <a:lstStyle/>
                    <a:p>
                      <a:r>
                        <a:rPr lang="en-US" sz="1800" dirty="0"/>
                        <a:t>Rev 1</a:t>
                      </a:r>
                    </a:p>
                  </a:txBody>
                  <a:tcPr/>
                </a:tc>
                <a:extLst>
                  <a:ext uri="{0D108BD9-81ED-4DB2-BD59-A6C34878D82A}">
                    <a16:rowId xmlns:a16="http://schemas.microsoft.com/office/drawing/2014/main" val="1708037769"/>
                  </a:ext>
                </a:extLst>
              </a:tr>
              <a:tr h="370840">
                <a:tc>
                  <a:txBody>
                    <a:bodyPr/>
                    <a:lstStyle/>
                    <a:p>
                      <a:r>
                        <a:rPr lang="en-US" sz="1800" dirty="0"/>
                        <a:t>P20</a:t>
                      </a:r>
                    </a:p>
                  </a:txBody>
                  <a:tcPr/>
                </a:tc>
                <a:tc>
                  <a:txBody>
                    <a:bodyPr/>
                    <a:lstStyle/>
                    <a:p>
                      <a:r>
                        <a:rPr lang="en-US" sz="1800" dirty="0"/>
                        <a:t>James 2</a:t>
                      </a:r>
                    </a:p>
                  </a:txBody>
                  <a:tcPr/>
                </a:tc>
                <a:extLst>
                  <a:ext uri="{0D108BD9-81ED-4DB2-BD59-A6C34878D82A}">
                    <a16:rowId xmlns:a16="http://schemas.microsoft.com/office/drawing/2014/main" val="1259729002"/>
                  </a:ext>
                </a:extLst>
              </a:tr>
              <a:tr h="370840">
                <a:tc>
                  <a:txBody>
                    <a:bodyPr/>
                    <a:lstStyle/>
                    <a:p>
                      <a:r>
                        <a:rPr lang="en-US" sz="1800" dirty="0"/>
                        <a:t>P22</a:t>
                      </a:r>
                    </a:p>
                  </a:txBody>
                  <a:tcPr/>
                </a:tc>
                <a:tc>
                  <a:txBody>
                    <a:bodyPr/>
                    <a:lstStyle/>
                    <a:p>
                      <a:r>
                        <a:rPr lang="en-US" sz="1800" dirty="0"/>
                        <a:t>John 15-16</a:t>
                      </a:r>
                    </a:p>
                  </a:txBody>
                  <a:tcPr/>
                </a:tc>
                <a:extLst>
                  <a:ext uri="{0D108BD9-81ED-4DB2-BD59-A6C34878D82A}">
                    <a16:rowId xmlns:a16="http://schemas.microsoft.com/office/drawing/2014/main" val="149829938"/>
                  </a:ext>
                </a:extLst>
              </a:tr>
              <a:tr h="370840">
                <a:tc>
                  <a:txBody>
                    <a:bodyPr/>
                    <a:lstStyle/>
                    <a:p>
                      <a:r>
                        <a:rPr lang="en-US" sz="1800" dirty="0"/>
                        <a:t>P23</a:t>
                      </a:r>
                    </a:p>
                  </a:txBody>
                  <a:tcPr/>
                </a:tc>
                <a:tc>
                  <a:txBody>
                    <a:bodyPr/>
                    <a:lstStyle/>
                    <a:p>
                      <a:r>
                        <a:rPr lang="en-US" sz="1800" dirty="0"/>
                        <a:t>James 1</a:t>
                      </a:r>
                    </a:p>
                  </a:txBody>
                  <a:tcPr/>
                </a:tc>
                <a:extLst>
                  <a:ext uri="{0D108BD9-81ED-4DB2-BD59-A6C34878D82A}">
                    <a16:rowId xmlns:a16="http://schemas.microsoft.com/office/drawing/2014/main" val="1654902417"/>
                  </a:ext>
                </a:extLst>
              </a:tr>
              <a:tr h="370840">
                <a:tc>
                  <a:txBody>
                    <a:bodyPr/>
                    <a:lstStyle/>
                    <a:p>
                      <a:r>
                        <a:rPr lang="en-US" sz="1800" dirty="0"/>
                        <a:t>P28</a:t>
                      </a:r>
                    </a:p>
                  </a:txBody>
                  <a:tcPr/>
                </a:tc>
                <a:tc>
                  <a:txBody>
                    <a:bodyPr/>
                    <a:lstStyle/>
                    <a:p>
                      <a:r>
                        <a:rPr lang="en-US" sz="1800" dirty="0"/>
                        <a:t>John 6</a:t>
                      </a:r>
                    </a:p>
                  </a:txBody>
                  <a:tcPr/>
                </a:tc>
                <a:extLst>
                  <a:ext uri="{0D108BD9-81ED-4DB2-BD59-A6C34878D82A}">
                    <a16:rowId xmlns:a16="http://schemas.microsoft.com/office/drawing/2014/main" val="4034478407"/>
                  </a:ext>
                </a:extLst>
              </a:tr>
              <a:tr h="370840">
                <a:tc>
                  <a:txBody>
                    <a:bodyPr/>
                    <a:lstStyle/>
                    <a:p>
                      <a:r>
                        <a:rPr lang="en-US" sz="1800" dirty="0"/>
                        <a:t>P29</a:t>
                      </a:r>
                    </a:p>
                  </a:txBody>
                  <a:tcPr/>
                </a:tc>
                <a:tc>
                  <a:txBody>
                    <a:bodyPr/>
                    <a:lstStyle/>
                    <a:p>
                      <a:r>
                        <a:rPr lang="en-US" sz="1800" dirty="0"/>
                        <a:t>Acts 26</a:t>
                      </a:r>
                    </a:p>
                  </a:txBody>
                  <a:tcPr/>
                </a:tc>
                <a:extLst>
                  <a:ext uri="{0D108BD9-81ED-4DB2-BD59-A6C34878D82A}">
                    <a16:rowId xmlns:a16="http://schemas.microsoft.com/office/drawing/2014/main" val="2806154170"/>
                  </a:ext>
                </a:extLst>
              </a:tr>
              <a:tr h="370840">
                <a:tc>
                  <a:txBody>
                    <a:bodyPr/>
                    <a:lstStyle/>
                    <a:p>
                      <a:r>
                        <a:rPr lang="en-US" sz="1800" dirty="0"/>
                        <a:t>P30</a:t>
                      </a:r>
                    </a:p>
                  </a:txBody>
                  <a:tcPr/>
                </a:tc>
                <a:tc>
                  <a:txBody>
                    <a:bodyPr/>
                    <a:lstStyle/>
                    <a:p>
                      <a:r>
                        <a:rPr lang="en-US" sz="1800" dirty="0"/>
                        <a:t>1Thess 4-5, 2Thess 1</a:t>
                      </a:r>
                    </a:p>
                  </a:txBody>
                  <a:tcPr/>
                </a:tc>
                <a:extLst>
                  <a:ext uri="{0D108BD9-81ED-4DB2-BD59-A6C34878D82A}">
                    <a16:rowId xmlns:a16="http://schemas.microsoft.com/office/drawing/2014/main" val="2726337728"/>
                  </a:ext>
                </a:extLst>
              </a:tr>
              <a:tr h="370840">
                <a:tc>
                  <a:txBody>
                    <a:bodyPr/>
                    <a:lstStyle/>
                    <a:p>
                      <a:r>
                        <a:rPr lang="en-US" sz="1800" dirty="0"/>
                        <a:t>P37</a:t>
                      </a:r>
                    </a:p>
                  </a:txBody>
                  <a:tcPr/>
                </a:tc>
                <a:tc>
                  <a:txBody>
                    <a:bodyPr/>
                    <a:lstStyle/>
                    <a:p>
                      <a:r>
                        <a:rPr lang="en-US" sz="1800" dirty="0"/>
                        <a:t>Matt 26</a:t>
                      </a:r>
                    </a:p>
                  </a:txBody>
                  <a:tcPr/>
                </a:tc>
                <a:extLst>
                  <a:ext uri="{0D108BD9-81ED-4DB2-BD59-A6C34878D82A}">
                    <a16:rowId xmlns:a16="http://schemas.microsoft.com/office/drawing/2014/main" val="233675939"/>
                  </a:ext>
                </a:extLst>
              </a:tr>
              <a:tr h="370840">
                <a:tc>
                  <a:txBody>
                    <a:bodyPr/>
                    <a:lstStyle/>
                    <a:p>
                      <a:r>
                        <a:rPr lang="en-US" sz="1800" dirty="0"/>
                        <a:t>P38</a:t>
                      </a:r>
                    </a:p>
                  </a:txBody>
                  <a:tcPr/>
                </a:tc>
                <a:tc>
                  <a:txBody>
                    <a:bodyPr/>
                    <a:lstStyle/>
                    <a:p>
                      <a:r>
                        <a:rPr lang="en-US" sz="1800" dirty="0"/>
                        <a:t>Acts 13, 19</a:t>
                      </a:r>
                    </a:p>
                  </a:txBody>
                  <a:tcPr/>
                </a:tc>
                <a:extLst>
                  <a:ext uri="{0D108BD9-81ED-4DB2-BD59-A6C34878D82A}">
                    <a16:rowId xmlns:a16="http://schemas.microsoft.com/office/drawing/2014/main" val="2211330659"/>
                  </a:ext>
                </a:extLst>
              </a:tr>
              <a:tr h="370840">
                <a:tc>
                  <a:txBody>
                    <a:bodyPr/>
                    <a:lstStyle/>
                    <a:p>
                      <a:r>
                        <a:rPr lang="en-US" sz="1800" dirty="0"/>
                        <a:t>P39</a:t>
                      </a:r>
                    </a:p>
                  </a:txBody>
                  <a:tcPr/>
                </a:tc>
                <a:tc>
                  <a:txBody>
                    <a:bodyPr/>
                    <a:lstStyle/>
                    <a:p>
                      <a:r>
                        <a:rPr lang="en-US" sz="1800" dirty="0"/>
                        <a:t>John 8</a:t>
                      </a:r>
                    </a:p>
                  </a:txBody>
                  <a:tcPr/>
                </a:tc>
                <a:extLst>
                  <a:ext uri="{0D108BD9-81ED-4DB2-BD59-A6C34878D82A}">
                    <a16:rowId xmlns:a16="http://schemas.microsoft.com/office/drawing/2014/main" val="2745348402"/>
                  </a:ext>
                </a:extLst>
              </a:tr>
            </a:tbl>
          </a:graphicData>
        </a:graphic>
      </p:graphicFrame>
      <p:graphicFrame>
        <p:nvGraphicFramePr>
          <p:cNvPr id="4" name="Content Placeholder 2">
            <a:extLst>
              <a:ext uri="{FF2B5EF4-FFF2-40B4-BE49-F238E27FC236}">
                <a16:creationId xmlns:a16="http://schemas.microsoft.com/office/drawing/2014/main" id="{73E7CC64-B47D-7648-94F8-85283ABEA0AC}"/>
              </a:ext>
            </a:extLst>
          </p:cNvPr>
          <p:cNvGraphicFramePr>
            <a:graphicFrameLocks/>
          </p:cNvGraphicFramePr>
          <p:nvPr>
            <p:extLst/>
          </p:nvPr>
        </p:nvGraphicFramePr>
        <p:xfrm>
          <a:off x="4724400" y="228600"/>
          <a:ext cx="3200400" cy="5826760"/>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787989599"/>
                    </a:ext>
                  </a:extLst>
                </a:gridCol>
                <a:gridCol w="2133600">
                  <a:extLst>
                    <a:ext uri="{9D8B030D-6E8A-4147-A177-3AD203B41FA5}">
                      <a16:colId xmlns:a16="http://schemas.microsoft.com/office/drawing/2014/main" val="2134457656"/>
                    </a:ext>
                  </a:extLst>
                </a:gridCol>
              </a:tblGrid>
              <a:tr h="323242">
                <a:tc>
                  <a:txBody>
                    <a:bodyPr/>
                    <a:lstStyle/>
                    <a:p>
                      <a:r>
                        <a:rPr lang="en-US" sz="1800" dirty="0"/>
                        <a:t>Name</a:t>
                      </a:r>
                    </a:p>
                  </a:txBody>
                  <a:tcPr/>
                </a:tc>
                <a:tc>
                  <a:txBody>
                    <a:bodyPr/>
                    <a:lstStyle/>
                    <a:p>
                      <a:r>
                        <a:rPr lang="en-US" sz="1800" dirty="0"/>
                        <a:t>Contents</a:t>
                      </a:r>
                    </a:p>
                  </a:txBody>
                  <a:tcPr/>
                </a:tc>
                <a:extLst>
                  <a:ext uri="{0D108BD9-81ED-4DB2-BD59-A6C34878D82A}">
                    <a16:rowId xmlns:a16="http://schemas.microsoft.com/office/drawing/2014/main" val="1333061456"/>
                  </a:ext>
                </a:extLst>
              </a:tr>
              <a:tr h="370840">
                <a:tc>
                  <a:txBody>
                    <a:bodyPr/>
                    <a:lstStyle/>
                    <a:p>
                      <a:r>
                        <a:rPr lang="en-US" sz="1800" dirty="0"/>
                        <a:t>P40</a:t>
                      </a:r>
                    </a:p>
                  </a:txBody>
                  <a:tcPr/>
                </a:tc>
                <a:tc>
                  <a:txBody>
                    <a:bodyPr/>
                    <a:lstStyle/>
                    <a:p>
                      <a:r>
                        <a:rPr lang="en-US" sz="1800" dirty="0"/>
                        <a:t>Rom 1-4, 6, 9</a:t>
                      </a:r>
                    </a:p>
                  </a:txBody>
                  <a:tcPr/>
                </a:tc>
                <a:extLst>
                  <a:ext uri="{0D108BD9-81ED-4DB2-BD59-A6C34878D82A}">
                    <a16:rowId xmlns:a16="http://schemas.microsoft.com/office/drawing/2014/main" val="1608016660"/>
                  </a:ext>
                </a:extLst>
              </a:tr>
              <a:tr h="370840">
                <a:tc>
                  <a:txBody>
                    <a:bodyPr/>
                    <a:lstStyle/>
                    <a:p>
                      <a:r>
                        <a:rPr lang="en-US" sz="1800" dirty="0"/>
                        <a:t>P47</a:t>
                      </a:r>
                    </a:p>
                  </a:txBody>
                  <a:tcPr/>
                </a:tc>
                <a:tc>
                  <a:txBody>
                    <a:bodyPr/>
                    <a:lstStyle/>
                    <a:p>
                      <a:r>
                        <a:rPr lang="en-US" sz="1800" dirty="0"/>
                        <a:t>Rev 9-17</a:t>
                      </a:r>
                    </a:p>
                  </a:txBody>
                  <a:tcPr/>
                </a:tc>
                <a:extLst>
                  <a:ext uri="{0D108BD9-81ED-4DB2-BD59-A6C34878D82A}">
                    <a16:rowId xmlns:a16="http://schemas.microsoft.com/office/drawing/2014/main" val="1599370036"/>
                  </a:ext>
                </a:extLst>
              </a:tr>
              <a:tr h="370840">
                <a:tc>
                  <a:txBody>
                    <a:bodyPr/>
                    <a:lstStyle/>
                    <a:p>
                      <a:r>
                        <a:rPr lang="en-US" sz="1800" dirty="0"/>
                        <a:t>P49</a:t>
                      </a:r>
                    </a:p>
                  </a:txBody>
                  <a:tcPr/>
                </a:tc>
                <a:tc>
                  <a:txBody>
                    <a:bodyPr/>
                    <a:lstStyle/>
                    <a:p>
                      <a:r>
                        <a:rPr lang="en-US" sz="1800" dirty="0" err="1"/>
                        <a:t>Eph</a:t>
                      </a:r>
                      <a:r>
                        <a:rPr lang="en-US" sz="1800" dirty="0"/>
                        <a:t> 4-5</a:t>
                      </a:r>
                    </a:p>
                  </a:txBody>
                  <a:tcPr/>
                </a:tc>
                <a:extLst>
                  <a:ext uri="{0D108BD9-81ED-4DB2-BD59-A6C34878D82A}">
                    <a16:rowId xmlns:a16="http://schemas.microsoft.com/office/drawing/2014/main" val="3444071237"/>
                  </a:ext>
                </a:extLst>
              </a:tr>
              <a:tr h="370840">
                <a:tc>
                  <a:txBody>
                    <a:bodyPr/>
                    <a:lstStyle/>
                    <a:p>
                      <a:r>
                        <a:rPr lang="en-US" sz="1800" dirty="0"/>
                        <a:t>P53</a:t>
                      </a:r>
                    </a:p>
                  </a:txBody>
                  <a:tcPr/>
                </a:tc>
                <a:tc>
                  <a:txBody>
                    <a:bodyPr/>
                    <a:lstStyle/>
                    <a:p>
                      <a:r>
                        <a:rPr lang="en-US" sz="1800" dirty="0"/>
                        <a:t>Matt 25, Acts 9</a:t>
                      </a:r>
                    </a:p>
                  </a:txBody>
                  <a:tcPr/>
                </a:tc>
                <a:extLst>
                  <a:ext uri="{0D108BD9-81ED-4DB2-BD59-A6C34878D82A}">
                    <a16:rowId xmlns:a16="http://schemas.microsoft.com/office/drawing/2014/main" val="716246442"/>
                  </a:ext>
                </a:extLst>
              </a:tr>
              <a:tr h="370840">
                <a:tc>
                  <a:txBody>
                    <a:bodyPr/>
                    <a:lstStyle/>
                    <a:p>
                      <a:r>
                        <a:rPr lang="en-US" sz="1800" dirty="0"/>
                        <a:t>P65</a:t>
                      </a:r>
                    </a:p>
                  </a:txBody>
                  <a:tcPr/>
                </a:tc>
                <a:tc>
                  <a:txBody>
                    <a:bodyPr/>
                    <a:lstStyle/>
                    <a:p>
                      <a:r>
                        <a:rPr lang="en-US" sz="1800" dirty="0"/>
                        <a:t>1Thess 1-2</a:t>
                      </a:r>
                    </a:p>
                  </a:txBody>
                  <a:tcPr/>
                </a:tc>
                <a:extLst>
                  <a:ext uri="{0D108BD9-81ED-4DB2-BD59-A6C34878D82A}">
                    <a16:rowId xmlns:a16="http://schemas.microsoft.com/office/drawing/2014/main" val="3753546370"/>
                  </a:ext>
                </a:extLst>
              </a:tr>
              <a:tr h="370840">
                <a:tc>
                  <a:txBody>
                    <a:bodyPr/>
                    <a:lstStyle/>
                    <a:p>
                      <a:r>
                        <a:rPr lang="en-US" sz="1800" dirty="0"/>
                        <a:t>P69</a:t>
                      </a:r>
                    </a:p>
                  </a:txBody>
                  <a:tcPr/>
                </a:tc>
                <a:tc>
                  <a:txBody>
                    <a:bodyPr/>
                    <a:lstStyle/>
                    <a:p>
                      <a:r>
                        <a:rPr lang="en-US" sz="1800" dirty="0"/>
                        <a:t>Luke 22</a:t>
                      </a:r>
                    </a:p>
                  </a:txBody>
                  <a:tcPr/>
                </a:tc>
                <a:extLst>
                  <a:ext uri="{0D108BD9-81ED-4DB2-BD59-A6C34878D82A}">
                    <a16:rowId xmlns:a16="http://schemas.microsoft.com/office/drawing/2014/main" val="1708037769"/>
                  </a:ext>
                </a:extLst>
              </a:tr>
              <a:tr h="370840">
                <a:tc>
                  <a:txBody>
                    <a:bodyPr/>
                    <a:lstStyle/>
                    <a:p>
                      <a:r>
                        <a:rPr lang="en-US" sz="1800" dirty="0"/>
                        <a:t>P70</a:t>
                      </a:r>
                    </a:p>
                  </a:txBody>
                  <a:tcPr/>
                </a:tc>
                <a:tc>
                  <a:txBody>
                    <a:bodyPr/>
                    <a:lstStyle/>
                    <a:p>
                      <a:r>
                        <a:rPr lang="en-US" sz="1800" dirty="0"/>
                        <a:t>Matt 2, 3, 11, 12, 23</a:t>
                      </a:r>
                    </a:p>
                  </a:txBody>
                  <a:tcPr/>
                </a:tc>
                <a:extLst>
                  <a:ext uri="{0D108BD9-81ED-4DB2-BD59-A6C34878D82A}">
                    <a16:rowId xmlns:a16="http://schemas.microsoft.com/office/drawing/2014/main" val="1259729002"/>
                  </a:ext>
                </a:extLst>
              </a:tr>
              <a:tr h="370840">
                <a:tc>
                  <a:txBody>
                    <a:bodyPr/>
                    <a:lstStyle/>
                    <a:p>
                      <a:r>
                        <a:rPr lang="en-US" sz="1800" dirty="0"/>
                        <a:t>P72</a:t>
                      </a:r>
                    </a:p>
                  </a:txBody>
                  <a:tcPr/>
                </a:tc>
                <a:tc>
                  <a:txBody>
                    <a:bodyPr/>
                    <a:lstStyle/>
                    <a:p>
                      <a:r>
                        <a:rPr lang="en-US" sz="1800" dirty="0"/>
                        <a:t>1 Pet, 2Pet, Jude</a:t>
                      </a:r>
                    </a:p>
                  </a:txBody>
                  <a:tcPr/>
                </a:tc>
                <a:extLst>
                  <a:ext uri="{0D108BD9-81ED-4DB2-BD59-A6C34878D82A}">
                    <a16:rowId xmlns:a16="http://schemas.microsoft.com/office/drawing/2014/main" val="149829938"/>
                  </a:ext>
                </a:extLst>
              </a:tr>
              <a:tr h="370840">
                <a:tc>
                  <a:txBody>
                    <a:bodyPr/>
                    <a:lstStyle/>
                    <a:p>
                      <a:r>
                        <a:rPr lang="en-US" sz="1800" dirty="0"/>
                        <a:t>P80</a:t>
                      </a:r>
                    </a:p>
                  </a:txBody>
                  <a:tcPr/>
                </a:tc>
                <a:tc>
                  <a:txBody>
                    <a:bodyPr/>
                    <a:lstStyle/>
                    <a:p>
                      <a:r>
                        <a:rPr lang="en-US" sz="1800" dirty="0"/>
                        <a:t>John 3</a:t>
                      </a:r>
                    </a:p>
                  </a:txBody>
                  <a:tcPr/>
                </a:tc>
                <a:extLst>
                  <a:ext uri="{0D108BD9-81ED-4DB2-BD59-A6C34878D82A}">
                    <a16:rowId xmlns:a16="http://schemas.microsoft.com/office/drawing/2014/main" val="1654902417"/>
                  </a:ext>
                </a:extLst>
              </a:tr>
              <a:tr h="370840">
                <a:tc>
                  <a:txBody>
                    <a:bodyPr/>
                    <a:lstStyle/>
                    <a:p>
                      <a:r>
                        <a:rPr lang="en-US" sz="1800" dirty="0"/>
                        <a:t>P92</a:t>
                      </a:r>
                    </a:p>
                  </a:txBody>
                  <a:tcPr/>
                </a:tc>
                <a:tc>
                  <a:txBody>
                    <a:bodyPr/>
                    <a:lstStyle/>
                    <a:p>
                      <a:r>
                        <a:rPr lang="en-US" sz="1800" dirty="0" err="1"/>
                        <a:t>Eph</a:t>
                      </a:r>
                      <a:r>
                        <a:rPr lang="en-US" sz="1800" dirty="0"/>
                        <a:t> 1-2, 2Thess 1</a:t>
                      </a:r>
                    </a:p>
                  </a:txBody>
                  <a:tcPr/>
                </a:tc>
                <a:extLst>
                  <a:ext uri="{0D108BD9-81ED-4DB2-BD59-A6C34878D82A}">
                    <a16:rowId xmlns:a16="http://schemas.microsoft.com/office/drawing/2014/main" val="4034478407"/>
                  </a:ext>
                </a:extLst>
              </a:tr>
              <a:tr h="370840">
                <a:tc>
                  <a:txBody>
                    <a:bodyPr/>
                    <a:lstStyle/>
                    <a:p>
                      <a:r>
                        <a:rPr lang="en-US" sz="1800" dirty="0"/>
                        <a:t>0162</a:t>
                      </a:r>
                    </a:p>
                  </a:txBody>
                  <a:tcPr/>
                </a:tc>
                <a:tc>
                  <a:txBody>
                    <a:bodyPr/>
                    <a:lstStyle/>
                    <a:p>
                      <a:r>
                        <a:rPr lang="en-US" sz="1800" dirty="0"/>
                        <a:t>John 2</a:t>
                      </a:r>
                    </a:p>
                  </a:txBody>
                  <a:tcPr/>
                </a:tc>
                <a:extLst>
                  <a:ext uri="{0D108BD9-81ED-4DB2-BD59-A6C34878D82A}">
                    <a16:rowId xmlns:a16="http://schemas.microsoft.com/office/drawing/2014/main" val="2958500078"/>
                  </a:ext>
                </a:extLst>
              </a:tr>
              <a:tr h="370840">
                <a:tc>
                  <a:txBody>
                    <a:bodyPr/>
                    <a:lstStyle/>
                    <a:p>
                      <a:r>
                        <a:rPr lang="en-US" sz="1800" dirty="0"/>
                        <a:t>0171</a:t>
                      </a:r>
                    </a:p>
                  </a:txBody>
                  <a:tcPr/>
                </a:tc>
                <a:tc>
                  <a:txBody>
                    <a:bodyPr/>
                    <a:lstStyle/>
                    <a:p>
                      <a:r>
                        <a:rPr lang="en-US" sz="1800" dirty="0"/>
                        <a:t>Matt 10, Luke 22</a:t>
                      </a:r>
                    </a:p>
                  </a:txBody>
                  <a:tcPr/>
                </a:tc>
                <a:extLst>
                  <a:ext uri="{0D108BD9-81ED-4DB2-BD59-A6C34878D82A}">
                    <a16:rowId xmlns:a16="http://schemas.microsoft.com/office/drawing/2014/main" val="4280753795"/>
                  </a:ext>
                </a:extLst>
              </a:tr>
              <a:tr h="370840">
                <a:tc>
                  <a:txBody>
                    <a:bodyPr/>
                    <a:lstStyle/>
                    <a:p>
                      <a:r>
                        <a:rPr lang="en-US" sz="1800" dirty="0"/>
                        <a:t>0220</a:t>
                      </a:r>
                    </a:p>
                  </a:txBody>
                  <a:tcPr/>
                </a:tc>
                <a:tc>
                  <a:txBody>
                    <a:bodyPr/>
                    <a:lstStyle/>
                    <a:p>
                      <a:r>
                        <a:rPr lang="en-US" sz="1800" dirty="0"/>
                        <a:t>Rom 4-5</a:t>
                      </a:r>
                    </a:p>
                  </a:txBody>
                  <a:tcPr/>
                </a:tc>
                <a:extLst>
                  <a:ext uri="{0D108BD9-81ED-4DB2-BD59-A6C34878D82A}">
                    <a16:rowId xmlns:a16="http://schemas.microsoft.com/office/drawing/2014/main" val="559292607"/>
                  </a:ext>
                </a:extLst>
              </a:tr>
              <a:tr h="370840">
                <a:tc>
                  <a:txBody>
                    <a:bodyPr/>
                    <a:lstStyle/>
                    <a:p>
                      <a:r>
                        <a:rPr lang="en-US" sz="1800" dirty="0"/>
                        <a:t>0212</a:t>
                      </a:r>
                    </a:p>
                  </a:txBody>
                  <a:tcPr/>
                </a:tc>
                <a:tc>
                  <a:txBody>
                    <a:bodyPr/>
                    <a:lstStyle/>
                    <a:p>
                      <a:r>
                        <a:rPr lang="en-US" sz="1800" dirty="0"/>
                        <a:t>Portions of each Gospel</a:t>
                      </a:r>
                    </a:p>
                  </a:txBody>
                  <a:tcPr/>
                </a:tc>
                <a:extLst>
                  <a:ext uri="{0D108BD9-81ED-4DB2-BD59-A6C34878D82A}">
                    <a16:rowId xmlns:a16="http://schemas.microsoft.com/office/drawing/2014/main" val="2188995666"/>
                  </a:ext>
                </a:extLst>
              </a:tr>
            </a:tbl>
          </a:graphicData>
        </a:graphic>
      </p:graphicFrame>
    </p:spTree>
    <p:extLst>
      <p:ext uri="{BB962C8B-B14F-4D97-AF65-F5344CB8AC3E}">
        <p14:creationId xmlns:p14="http://schemas.microsoft.com/office/powerpoint/2010/main" val="273242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a:extLst>
              <a:ext uri="{FF2B5EF4-FFF2-40B4-BE49-F238E27FC236}">
                <a16:creationId xmlns:a16="http://schemas.microsoft.com/office/drawing/2014/main" id="{9AEA9EF3-A16A-304E-BEEE-5FCBAE50155B}"/>
              </a:ext>
            </a:extLst>
          </p:cNvPr>
          <p:cNvCxnSpPr/>
          <p:nvPr/>
        </p:nvCxnSpPr>
        <p:spPr>
          <a:xfrm>
            <a:off x="342900" y="2895600"/>
            <a:ext cx="8458200" cy="0"/>
          </a:xfrm>
          <a:prstGeom prst="straightConnector1">
            <a:avLst/>
          </a:prstGeom>
          <a:ln w="7937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AF1AB2B-4BA8-CC4D-B0E8-BD44DCD73C0B}"/>
              </a:ext>
            </a:extLst>
          </p:cNvPr>
          <p:cNvSpPr txBox="1"/>
          <p:nvPr/>
        </p:nvSpPr>
        <p:spPr>
          <a:xfrm>
            <a:off x="609600" y="2429471"/>
            <a:ext cx="8315097" cy="461665"/>
          </a:xfrm>
          <a:prstGeom prst="rect">
            <a:avLst/>
          </a:prstGeom>
          <a:noFill/>
        </p:spPr>
        <p:txBody>
          <a:bodyPr wrap="none" rtlCol="0">
            <a:spAutoFit/>
          </a:bodyPr>
          <a:lstStyle/>
          <a:p>
            <a:r>
              <a:rPr lang="en-US" sz="2400" dirty="0">
                <a:solidFill>
                  <a:schemeClr val="bg1"/>
                </a:solidFill>
              </a:rPr>
              <a:t>100    300    500    700    900    1100    1300    1500    1700    1900 </a:t>
            </a:r>
            <a:endParaRPr lang="en-US" dirty="0">
              <a:solidFill>
                <a:schemeClr val="bg1"/>
              </a:solidFill>
            </a:endParaRPr>
          </a:p>
        </p:txBody>
      </p:sp>
      <p:sp>
        <p:nvSpPr>
          <p:cNvPr id="4" name="Rectangle 3">
            <a:extLst>
              <a:ext uri="{FF2B5EF4-FFF2-40B4-BE49-F238E27FC236}">
                <a16:creationId xmlns:a16="http://schemas.microsoft.com/office/drawing/2014/main" id="{3CB334E1-1E0B-E84B-862B-54492B66A34D}"/>
              </a:ext>
            </a:extLst>
          </p:cNvPr>
          <p:cNvSpPr/>
          <p:nvPr/>
        </p:nvSpPr>
        <p:spPr>
          <a:xfrm>
            <a:off x="762000" y="3048000"/>
            <a:ext cx="914400" cy="228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211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CCCD83-B39F-5F49-85BD-BA378324891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9752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C27660-BFDA-1B42-AF21-993C33462A2C}"/>
              </a:ext>
            </a:extLst>
          </p:cNvPr>
          <p:cNvSpPr>
            <a:spLocks noGrp="1"/>
          </p:cNvSpPr>
          <p:nvPr>
            <p:ph idx="1"/>
          </p:nvPr>
        </p:nvSpPr>
        <p:spPr/>
        <p:txBody>
          <a:bodyPr/>
          <a:lstStyle/>
          <a:p>
            <a:pPr algn="ctr"/>
            <a:r>
              <a:rPr lang="en-US" b="1" dirty="0"/>
              <a:t>Text Types</a:t>
            </a:r>
          </a:p>
          <a:p>
            <a:r>
              <a:rPr lang="en-US" dirty="0"/>
              <a:t>• Byzantine</a:t>
            </a:r>
          </a:p>
          <a:p>
            <a:r>
              <a:rPr lang="en-US" dirty="0"/>
              <a:t>• Western</a:t>
            </a:r>
          </a:p>
          <a:p>
            <a:r>
              <a:rPr lang="en-US" dirty="0"/>
              <a:t>• Caesarean</a:t>
            </a:r>
          </a:p>
          <a:p>
            <a:r>
              <a:rPr lang="en-US" dirty="0"/>
              <a:t>• Alexandrian</a:t>
            </a:r>
          </a:p>
        </p:txBody>
      </p:sp>
    </p:spTree>
    <p:extLst>
      <p:ext uri="{BB962C8B-B14F-4D97-AF65-F5344CB8AC3E}">
        <p14:creationId xmlns:p14="http://schemas.microsoft.com/office/powerpoint/2010/main" val="162399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9222</TotalTime>
  <Words>490</Words>
  <Application>Microsoft Office PowerPoint</Application>
  <PresentationFormat>On-screen Show (4:3)</PresentationFormat>
  <Paragraphs>158</Paragraphs>
  <Slides>19</Slides>
  <Notes>0</Notes>
  <HiddenSlides>0</HiddenSlides>
  <MMClips>0</MMClips>
  <ScaleCrop>false</ScaleCrop>
  <HeadingPairs>
    <vt:vector size="8" baseType="variant">
      <vt:variant>
        <vt:lpstr>Fonts Used</vt:lpstr>
      </vt:variant>
      <vt:variant>
        <vt:i4>2</vt:i4>
      </vt:variant>
      <vt:variant>
        <vt:lpstr>Theme</vt:lpstr>
      </vt:variant>
      <vt:variant>
        <vt:i4>3</vt:i4>
      </vt:variant>
      <vt:variant>
        <vt:lpstr>Slide Titles</vt:lpstr>
      </vt:variant>
      <vt:variant>
        <vt:i4>19</vt:i4>
      </vt:variant>
      <vt:variant>
        <vt:lpstr>Custom Shows</vt:lpstr>
      </vt:variant>
      <vt:variant>
        <vt:i4>1</vt:i4>
      </vt:variant>
    </vt:vector>
  </HeadingPairs>
  <TitlesOfParts>
    <vt:vector size="25" baseType="lpstr">
      <vt:lpstr>Arial</vt:lpstr>
      <vt:lpstr>Calibri</vt:lpstr>
      <vt:lpstr>WJB1</vt:lpstr>
      <vt:lpstr>1_WJB1</vt:lpstr>
      <vt:lpstr>2_WJB1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Wendell Brane</dc:creator>
  <cp:lastModifiedBy>Joshua Miles</cp:lastModifiedBy>
  <cp:revision>1635</cp:revision>
  <cp:lastPrinted>2019-02-09T14:03:47Z</cp:lastPrinted>
  <dcterms:created xsi:type="dcterms:W3CDTF">2010-05-12T18:41:43Z</dcterms:created>
  <dcterms:modified xsi:type="dcterms:W3CDTF">2019-03-24T12:38:24Z</dcterms:modified>
</cp:coreProperties>
</file>