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8" r:id="rId2"/>
    <p:sldMasterId id="2147483757" r:id="rId3"/>
  </p:sldMasterIdLst>
  <p:notesMasterIdLst>
    <p:notesMasterId r:id="rId29"/>
  </p:notesMasterIdLst>
  <p:handoutMasterIdLst>
    <p:handoutMasterId r:id="rId30"/>
  </p:handoutMasterIdLst>
  <p:sldIdLst>
    <p:sldId id="849" r:id="rId4"/>
    <p:sldId id="1027" r:id="rId5"/>
    <p:sldId id="1029" r:id="rId6"/>
    <p:sldId id="993" r:id="rId7"/>
    <p:sldId id="1028" r:id="rId8"/>
    <p:sldId id="967" r:id="rId9"/>
    <p:sldId id="973" r:id="rId10"/>
    <p:sldId id="969" r:id="rId11"/>
    <p:sldId id="992" r:id="rId12"/>
    <p:sldId id="1030" r:id="rId13"/>
    <p:sldId id="1031" r:id="rId14"/>
    <p:sldId id="971" r:id="rId15"/>
    <p:sldId id="3038" r:id="rId16"/>
    <p:sldId id="1032" r:id="rId17"/>
    <p:sldId id="1014" r:id="rId18"/>
    <p:sldId id="1033" r:id="rId19"/>
    <p:sldId id="1034" r:id="rId20"/>
    <p:sldId id="1040" r:id="rId21"/>
    <p:sldId id="1039" r:id="rId22"/>
    <p:sldId id="1038" r:id="rId23"/>
    <p:sldId id="1037" r:id="rId24"/>
    <p:sldId id="1036" r:id="rId25"/>
    <p:sldId id="1035" r:id="rId26"/>
    <p:sldId id="1013" r:id="rId27"/>
    <p:sldId id="1022" r:id="rId28"/>
  </p:sldIdLst>
  <p:sldSz cx="9144000" cy="6858000" type="screen4x3"/>
  <p:notesSz cx="6950075" cy="9236075"/>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A91D2"/>
    <a:srgbClr val="BB62C7"/>
    <a:srgbClr val="6B0902"/>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530" autoAdjust="0"/>
    <p:restoredTop sz="86657" autoAdjust="0"/>
  </p:normalViewPr>
  <p:slideViewPr>
    <p:cSldViewPr>
      <p:cViewPr varScale="1">
        <p:scale>
          <a:sx n="74" d="100"/>
          <a:sy n="74" d="100"/>
        </p:scale>
        <p:origin x="1306" y="77"/>
      </p:cViewPr>
      <p:guideLst>
        <p:guide orient="horz" pos="2160"/>
        <p:guide pos="288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1" rIns="92482" bIns="46241" rtlCol="0"/>
          <a:lstStyle>
            <a:lvl1pPr algn="r">
              <a:defRPr sz="1200"/>
            </a:lvl1pPr>
          </a:lstStyle>
          <a:p>
            <a:fld id="{BA261189-8F52-444B-890B-269A83425068}" type="datetimeFigureOut">
              <a:rPr lang="en-US" smtClean="0"/>
              <a:pPr/>
              <a:t>4/7/2019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1" rIns="92482" bIns="46241"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57277A89-0140-4E3B-8429-21E784784C77}" type="datetimeFigureOut">
              <a:rPr lang="en-US" smtClean="0"/>
              <a:pPr/>
              <a:t>4/7/2019</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D54E3D4-42BB-484A-A2C0-903CDD14B3C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22846DA-7304-B54F-9ED3-E888BFADE5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7D4479-58EB-0A46-A733-ED00C0D0BB39}"/>
              </a:ext>
            </a:extLst>
          </p:cNvPr>
          <p:cNvSpPr>
            <a:spLocks noGrp="1" noChangeArrowheads="1"/>
          </p:cNvSpPr>
          <p:nvPr>
            <p:ph type="sldNum" sz="quarter" idx="12"/>
          </p:nvPr>
        </p:nvSpPr>
        <p:spPr>
          <a:ln/>
        </p:spPr>
        <p:txBody>
          <a:bodyPr/>
          <a:lstStyle>
            <a:lvl1pPr>
              <a:defRPr/>
            </a:lvl1pPr>
          </a:lstStyle>
          <a:p>
            <a:pPr>
              <a:defRPr/>
            </a:pPr>
            <a:fld id="{3D12A617-C6B7-5E4B-9847-7BDB62BC6D0C}" type="slidenum">
              <a:rPr lang="en-US"/>
              <a:pPr>
                <a:defRPr/>
              </a:pPr>
              <a:t>‹#›</a:t>
            </a:fld>
            <a:endParaRPr lang="en-US"/>
          </a:p>
        </p:txBody>
      </p:sp>
    </p:spTree>
    <p:extLst>
      <p:ext uri="{BB962C8B-B14F-4D97-AF65-F5344CB8AC3E}">
        <p14:creationId xmlns:p14="http://schemas.microsoft.com/office/powerpoint/2010/main" val="51662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130D401-328F-CF43-A542-4464747228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65310A-0299-B049-8CE9-F17B8EFD86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6F201D3-753A-3041-A7C3-1D954EF86C40}"/>
              </a:ext>
            </a:extLst>
          </p:cNvPr>
          <p:cNvSpPr>
            <a:spLocks noGrp="1" noChangeArrowheads="1"/>
          </p:cNvSpPr>
          <p:nvPr>
            <p:ph type="sldNum" sz="quarter" idx="12"/>
          </p:nvPr>
        </p:nvSpPr>
        <p:spPr>
          <a:ln/>
        </p:spPr>
        <p:txBody>
          <a:bodyPr/>
          <a:lstStyle>
            <a:lvl1pPr>
              <a:defRPr/>
            </a:lvl1pPr>
          </a:lstStyle>
          <a:p>
            <a:pPr>
              <a:defRPr/>
            </a:pPr>
            <a:fld id="{312FC68D-F1FA-B84E-AE40-5ED6DA22558E}" type="slidenum">
              <a:rPr lang="en-US"/>
              <a:pPr>
                <a:defRPr/>
              </a:pPr>
              <a:t>‹#›</a:t>
            </a:fld>
            <a:endParaRPr lang="en-US"/>
          </a:p>
        </p:txBody>
      </p:sp>
    </p:spTree>
    <p:extLst>
      <p:ext uri="{BB962C8B-B14F-4D97-AF65-F5344CB8AC3E}">
        <p14:creationId xmlns:p14="http://schemas.microsoft.com/office/powerpoint/2010/main" val="53668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E34754-E64A-5047-9266-2342FBCE7F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C7D09C8-0409-3646-852C-EEE5C9F43C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44071C-B107-834F-B884-348AC8E65A4A}"/>
              </a:ext>
            </a:extLst>
          </p:cNvPr>
          <p:cNvSpPr>
            <a:spLocks noGrp="1" noChangeArrowheads="1"/>
          </p:cNvSpPr>
          <p:nvPr>
            <p:ph type="sldNum" sz="quarter" idx="12"/>
          </p:nvPr>
        </p:nvSpPr>
        <p:spPr>
          <a:ln/>
        </p:spPr>
        <p:txBody>
          <a:bodyPr/>
          <a:lstStyle>
            <a:lvl1pPr>
              <a:defRPr/>
            </a:lvl1pPr>
          </a:lstStyle>
          <a:p>
            <a:pPr>
              <a:defRPr/>
            </a:pPr>
            <a:fld id="{ABBEC84F-DE57-0247-B236-C8291A511A1A}" type="slidenum">
              <a:rPr lang="en-US"/>
              <a:pPr>
                <a:defRPr/>
              </a:pPr>
              <a:t>‹#›</a:t>
            </a:fld>
            <a:endParaRPr lang="en-US"/>
          </a:p>
        </p:txBody>
      </p:sp>
    </p:spTree>
    <p:extLst>
      <p:ext uri="{BB962C8B-B14F-4D97-AF65-F5344CB8AC3E}">
        <p14:creationId xmlns:p14="http://schemas.microsoft.com/office/powerpoint/2010/main" val="380615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4AAC00D-2D2E-4845-8C7E-3C6D640DAE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1C9A75-31F6-C34E-A111-6EEC964397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04192D1-18EE-B74B-9DB4-FB9DBABA87F0}"/>
              </a:ext>
            </a:extLst>
          </p:cNvPr>
          <p:cNvSpPr>
            <a:spLocks noGrp="1" noChangeArrowheads="1"/>
          </p:cNvSpPr>
          <p:nvPr>
            <p:ph type="sldNum" sz="quarter" idx="12"/>
          </p:nvPr>
        </p:nvSpPr>
        <p:spPr>
          <a:ln/>
        </p:spPr>
        <p:txBody>
          <a:bodyPr/>
          <a:lstStyle>
            <a:lvl1pPr>
              <a:defRPr/>
            </a:lvl1pPr>
          </a:lstStyle>
          <a:p>
            <a:pPr>
              <a:defRPr/>
            </a:pPr>
            <a:fld id="{129492AC-6C20-BC48-AC3F-C69951FDC0A3}" type="slidenum">
              <a:rPr lang="en-US"/>
              <a:pPr>
                <a:defRPr/>
              </a:pPr>
              <a:t>‹#›</a:t>
            </a:fld>
            <a:endParaRPr lang="en-US"/>
          </a:p>
        </p:txBody>
      </p:sp>
    </p:spTree>
    <p:extLst>
      <p:ext uri="{BB962C8B-B14F-4D97-AF65-F5344CB8AC3E}">
        <p14:creationId xmlns:p14="http://schemas.microsoft.com/office/powerpoint/2010/main" val="404877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A50695D-F224-4641-B54B-15C002B028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0000834-40F2-9C41-9170-FA77476E9A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8BC4A67-4771-8346-A382-94096ED7309E}"/>
              </a:ext>
            </a:extLst>
          </p:cNvPr>
          <p:cNvSpPr>
            <a:spLocks noGrp="1" noChangeArrowheads="1"/>
          </p:cNvSpPr>
          <p:nvPr>
            <p:ph type="sldNum" sz="quarter" idx="12"/>
          </p:nvPr>
        </p:nvSpPr>
        <p:spPr>
          <a:ln/>
        </p:spPr>
        <p:txBody>
          <a:bodyPr/>
          <a:lstStyle>
            <a:lvl1pPr>
              <a:defRPr/>
            </a:lvl1pPr>
          </a:lstStyle>
          <a:p>
            <a:pPr>
              <a:defRPr/>
            </a:pPr>
            <a:fld id="{BD2BEFB1-FA0A-C948-B8D9-FD023531950C}" type="slidenum">
              <a:rPr lang="en-US"/>
              <a:pPr>
                <a:defRPr/>
              </a:pPr>
              <a:t>‹#›</a:t>
            </a:fld>
            <a:endParaRPr lang="en-US"/>
          </a:p>
        </p:txBody>
      </p:sp>
    </p:spTree>
    <p:extLst>
      <p:ext uri="{BB962C8B-B14F-4D97-AF65-F5344CB8AC3E}">
        <p14:creationId xmlns:p14="http://schemas.microsoft.com/office/powerpoint/2010/main" val="1097079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8D7B5A5-57A2-F748-AEF9-216BF7D6E34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F71C4F2-29F2-C34E-8F21-C9F513C455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938B19E-30A7-4E4E-91DC-F6C2A465469C}"/>
              </a:ext>
            </a:extLst>
          </p:cNvPr>
          <p:cNvSpPr>
            <a:spLocks noGrp="1" noChangeArrowheads="1"/>
          </p:cNvSpPr>
          <p:nvPr>
            <p:ph type="sldNum" sz="quarter" idx="12"/>
          </p:nvPr>
        </p:nvSpPr>
        <p:spPr>
          <a:ln/>
        </p:spPr>
        <p:txBody>
          <a:bodyPr/>
          <a:lstStyle>
            <a:lvl1pPr>
              <a:defRPr/>
            </a:lvl1pPr>
          </a:lstStyle>
          <a:p>
            <a:pPr>
              <a:defRPr/>
            </a:pPr>
            <a:fld id="{33A2DFAA-EBD4-A84C-AC91-3861CEE3B91D}" type="slidenum">
              <a:rPr lang="en-US"/>
              <a:pPr>
                <a:defRPr/>
              </a:pPr>
              <a:t>‹#›</a:t>
            </a:fld>
            <a:endParaRPr lang="en-US"/>
          </a:p>
        </p:txBody>
      </p:sp>
    </p:spTree>
    <p:extLst>
      <p:ext uri="{BB962C8B-B14F-4D97-AF65-F5344CB8AC3E}">
        <p14:creationId xmlns:p14="http://schemas.microsoft.com/office/powerpoint/2010/main" val="70375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7EACDA1-7F50-9542-AA39-0BBC02CFA30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A675F8E-1FB5-864C-B6DE-E5CA7042DA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D193D23-8D66-0244-966B-C60692C229B7}"/>
              </a:ext>
            </a:extLst>
          </p:cNvPr>
          <p:cNvSpPr>
            <a:spLocks noGrp="1" noChangeArrowheads="1"/>
          </p:cNvSpPr>
          <p:nvPr>
            <p:ph type="sldNum" sz="quarter" idx="12"/>
          </p:nvPr>
        </p:nvSpPr>
        <p:spPr>
          <a:ln/>
        </p:spPr>
        <p:txBody>
          <a:bodyPr/>
          <a:lstStyle>
            <a:lvl1pPr>
              <a:defRPr/>
            </a:lvl1pPr>
          </a:lstStyle>
          <a:p>
            <a:pPr>
              <a:defRPr/>
            </a:pPr>
            <a:fld id="{9C82895C-1340-7D4D-B677-2CAF4718A377}" type="slidenum">
              <a:rPr lang="en-US"/>
              <a:pPr>
                <a:defRPr/>
              </a:pPr>
              <a:t>‹#›</a:t>
            </a:fld>
            <a:endParaRPr lang="en-US"/>
          </a:p>
        </p:txBody>
      </p:sp>
    </p:spTree>
    <p:extLst>
      <p:ext uri="{BB962C8B-B14F-4D97-AF65-F5344CB8AC3E}">
        <p14:creationId xmlns:p14="http://schemas.microsoft.com/office/powerpoint/2010/main" val="126728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48D4AA3-B357-CB4E-A663-27644EC0391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C98B212-AD53-5A48-ABB4-2D8259E133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E518464-9488-4442-B6E8-1A86A6B100D3}"/>
              </a:ext>
            </a:extLst>
          </p:cNvPr>
          <p:cNvSpPr>
            <a:spLocks noGrp="1" noChangeArrowheads="1"/>
          </p:cNvSpPr>
          <p:nvPr>
            <p:ph type="sldNum" sz="quarter" idx="12"/>
          </p:nvPr>
        </p:nvSpPr>
        <p:spPr>
          <a:ln/>
        </p:spPr>
        <p:txBody>
          <a:bodyPr/>
          <a:lstStyle>
            <a:lvl1pPr>
              <a:defRPr/>
            </a:lvl1pPr>
          </a:lstStyle>
          <a:p>
            <a:pPr>
              <a:defRPr/>
            </a:pPr>
            <a:fld id="{7C627907-4B2F-394D-B4AA-7FC75FFB8E38}" type="slidenum">
              <a:rPr lang="en-US"/>
              <a:pPr>
                <a:defRPr/>
              </a:pPr>
              <a:t>‹#›</a:t>
            </a:fld>
            <a:endParaRPr lang="en-US"/>
          </a:p>
        </p:txBody>
      </p:sp>
    </p:spTree>
    <p:extLst>
      <p:ext uri="{BB962C8B-B14F-4D97-AF65-F5344CB8AC3E}">
        <p14:creationId xmlns:p14="http://schemas.microsoft.com/office/powerpoint/2010/main" val="378941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7CDBFA-E463-514E-914E-355F8F4B06A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F364BD8-2DFB-1648-892D-5933018590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71DA3BE-8A7C-0042-A87D-DFF1962DC179}"/>
              </a:ext>
            </a:extLst>
          </p:cNvPr>
          <p:cNvSpPr>
            <a:spLocks noGrp="1" noChangeArrowheads="1"/>
          </p:cNvSpPr>
          <p:nvPr>
            <p:ph type="sldNum" sz="quarter" idx="12"/>
          </p:nvPr>
        </p:nvSpPr>
        <p:spPr>
          <a:ln/>
        </p:spPr>
        <p:txBody>
          <a:bodyPr/>
          <a:lstStyle>
            <a:lvl1pPr>
              <a:defRPr/>
            </a:lvl1pPr>
          </a:lstStyle>
          <a:p>
            <a:pPr>
              <a:defRPr/>
            </a:pPr>
            <a:fld id="{EDC6F53F-D177-1F4B-B085-1B89FC90EEDB}" type="slidenum">
              <a:rPr lang="en-US"/>
              <a:pPr>
                <a:defRPr/>
              </a:pPr>
              <a:t>‹#›</a:t>
            </a:fld>
            <a:endParaRPr lang="en-US"/>
          </a:p>
        </p:txBody>
      </p:sp>
    </p:spTree>
    <p:extLst>
      <p:ext uri="{BB962C8B-B14F-4D97-AF65-F5344CB8AC3E}">
        <p14:creationId xmlns:p14="http://schemas.microsoft.com/office/powerpoint/2010/main" val="400427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0F28036-B926-9040-8BFB-107902833D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9DCF7C0-2E9C-3440-96E2-370AF36DDE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BF060B7-B83E-9244-B792-86C54F44ACCD}"/>
              </a:ext>
            </a:extLst>
          </p:cNvPr>
          <p:cNvSpPr>
            <a:spLocks noGrp="1" noChangeArrowheads="1"/>
          </p:cNvSpPr>
          <p:nvPr>
            <p:ph type="sldNum" sz="quarter" idx="12"/>
          </p:nvPr>
        </p:nvSpPr>
        <p:spPr>
          <a:ln/>
        </p:spPr>
        <p:txBody>
          <a:bodyPr/>
          <a:lstStyle>
            <a:lvl1pPr>
              <a:defRPr/>
            </a:lvl1pPr>
          </a:lstStyle>
          <a:p>
            <a:pPr>
              <a:defRPr/>
            </a:pPr>
            <a:fld id="{AA66E985-090E-7346-BC03-7EFA39554226}" type="slidenum">
              <a:rPr lang="en-US"/>
              <a:pPr>
                <a:defRPr/>
              </a:pPr>
              <a:t>‹#›</a:t>
            </a:fld>
            <a:endParaRPr lang="en-US"/>
          </a:p>
        </p:txBody>
      </p:sp>
    </p:spTree>
    <p:extLst>
      <p:ext uri="{BB962C8B-B14F-4D97-AF65-F5344CB8AC3E}">
        <p14:creationId xmlns:p14="http://schemas.microsoft.com/office/powerpoint/2010/main" val="118462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0A18FE8-C699-F545-BA9E-FB245DF1BEA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40A314B-E1E9-DA45-9332-93BA53FB23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EE37C0D-0CCB-3346-BC5E-99E28CD02C69}"/>
              </a:ext>
            </a:extLst>
          </p:cNvPr>
          <p:cNvSpPr>
            <a:spLocks noGrp="1" noChangeArrowheads="1"/>
          </p:cNvSpPr>
          <p:nvPr>
            <p:ph type="sldNum" sz="quarter" idx="12"/>
          </p:nvPr>
        </p:nvSpPr>
        <p:spPr>
          <a:ln/>
        </p:spPr>
        <p:txBody>
          <a:bodyPr/>
          <a:lstStyle>
            <a:lvl1pPr>
              <a:defRPr/>
            </a:lvl1pPr>
          </a:lstStyle>
          <a:p>
            <a:pPr>
              <a:defRPr/>
            </a:pPr>
            <a:fld id="{ABF82AE0-9D8C-8047-B13A-CA42762C8177}" type="slidenum">
              <a:rPr lang="en-US"/>
              <a:pPr>
                <a:defRPr/>
              </a:pPr>
              <a:t>‹#›</a:t>
            </a:fld>
            <a:endParaRPr lang="en-US"/>
          </a:p>
        </p:txBody>
      </p:sp>
    </p:spTree>
    <p:extLst>
      <p:ext uri="{BB962C8B-B14F-4D97-AF65-F5344CB8AC3E}">
        <p14:creationId xmlns:p14="http://schemas.microsoft.com/office/powerpoint/2010/main" val="3812020134"/>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957027079"/>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66247390"/>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3C318D-3B43-8F4B-A2AB-A781D4E37A1E}"/>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B9678D5-C9E5-2A44-96ED-F8FADDF418F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FFDE394-8771-4DF8-A414-AC95C18CC09A}"/>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9BD48CFB-6159-4202-96F3-C22379A3E56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FE8958C4-9116-47EB-BC01-71AA0C9C519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C48FDE2-C906-FF46-97F2-5CB6226A2C44}" type="slidenum">
              <a:rPr lang="en-US"/>
              <a:pPr>
                <a:defRPr/>
              </a:pPr>
              <a:t>‹#›</a:t>
            </a:fld>
            <a:endParaRPr lang="en-US"/>
          </a:p>
        </p:txBody>
      </p:sp>
      <p:pic>
        <p:nvPicPr>
          <p:cNvPr id="1031" name="Picture 1">
            <a:extLst>
              <a:ext uri="{FF2B5EF4-FFF2-40B4-BE49-F238E27FC236}">
                <a16:creationId xmlns:a16="http://schemas.microsoft.com/office/drawing/2014/main" id="{33C74F22-AECB-AF4B-984E-A9BAF7DB3469}"/>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9525"/>
            <a:ext cx="15017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575768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a:extLst>
              <a:ext uri="{FF2B5EF4-FFF2-40B4-BE49-F238E27FC236}">
                <a16:creationId xmlns:a16="http://schemas.microsoft.com/office/drawing/2014/main" id="{DD3F569E-E33F-0D45-9A9A-AE728F032826}"/>
              </a:ext>
            </a:extLst>
          </p:cNvPr>
          <p:cNvSpPr txBox="1">
            <a:spLocks noChangeArrowheads="1"/>
          </p:cNvSpPr>
          <p:nvPr/>
        </p:nvSpPr>
        <p:spPr bwMode="auto">
          <a:xfrm>
            <a:off x="0" y="33338"/>
            <a:ext cx="2362200" cy="5683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pitchFamily="2" charset="0"/>
              <a:ea typeface="+mn-ea"/>
              <a:cs typeface="+mn-cs"/>
            </a:endParaRPr>
          </a:p>
        </p:txBody>
      </p:sp>
      <p:sp>
        <p:nvSpPr>
          <p:cNvPr id="4099" name="TextBox 7">
            <a:extLst>
              <a:ext uri="{FF2B5EF4-FFF2-40B4-BE49-F238E27FC236}">
                <a16:creationId xmlns:a16="http://schemas.microsoft.com/office/drawing/2014/main" id="{7051262A-210B-6C44-9AA3-B3E26C3EFAA1}"/>
              </a:ext>
            </a:extLst>
          </p:cNvPr>
          <p:cNvSpPr txBox="1">
            <a:spLocks noChangeArrowheads="1"/>
          </p:cNvSpPr>
          <p:nvPr/>
        </p:nvSpPr>
        <p:spPr bwMode="auto">
          <a:xfrm>
            <a:off x="-36513" y="1770063"/>
            <a:ext cx="9144001"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How to Be a Pro-Life Pharisee</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US" altLang="en-US" sz="4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100" name="TextBox 6">
            <a:extLst>
              <a:ext uri="{FF2B5EF4-FFF2-40B4-BE49-F238E27FC236}">
                <a16:creationId xmlns:a16="http://schemas.microsoft.com/office/drawing/2014/main" id="{11BA7A5B-DCC9-7C49-A665-8C93795DD70E}"/>
              </a:ext>
            </a:extLst>
          </p:cNvPr>
          <p:cNvSpPr txBox="1">
            <a:spLocks noChangeArrowheads="1"/>
          </p:cNvSpPr>
          <p:nvPr/>
        </p:nvSpPr>
        <p:spPr bwMode="auto">
          <a:xfrm>
            <a:off x="7315200" y="1662113"/>
            <a:ext cx="685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a:ln>
                  <a:noFill/>
                </a:ln>
                <a:solidFill>
                  <a:srgbClr val="000000"/>
                </a:solidFill>
                <a:effectLst/>
                <a:uLnTx/>
                <a:uFillTx/>
                <a:latin typeface="Times" pitchFamily="2" charset="0"/>
                <a:ea typeface="+mn-ea"/>
                <a:cs typeface="+mn-cs"/>
              </a:rPr>
              <a:t>TM</a:t>
            </a:r>
          </a:p>
        </p:txBody>
      </p:sp>
    </p:spTree>
    <p:extLst>
      <p:ext uri="{BB962C8B-B14F-4D97-AF65-F5344CB8AC3E}">
        <p14:creationId xmlns:p14="http://schemas.microsoft.com/office/powerpoint/2010/main" val="266130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662ED37-C18E-C744-967A-8790E3F64772}"/>
              </a:ext>
            </a:extLst>
          </p:cNvPr>
          <p:cNvSpPr txBox="1">
            <a:spLocks noChangeArrowheads="1"/>
          </p:cNvSpPr>
          <p:nvPr/>
        </p:nvSpPr>
        <p:spPr bwMode="auto">
          <a:xfrm>
            <a:off x="179388" y="908050"/>
            <a:ext cx="87201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“Apologetics should not be merely an academic subject a new kind of scholasticism. It should be thought out and practiced in the rough and tumble of living contact with the present generation. . . . </a:t>
            </a:r>
          </a:p>
        </p:txBody>
      </p:sp>
    </p:spTree>
    <p:extLst>
      <p:ext uri="{BB962C8B-B14F-4D97-AF65-F5344CB8AC3E}">
        <p14:creationId xmlns:p14="http://schemas.microsoft.com/office/powerpoint/2010/main" val="2866021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FAE986D-86C2-8249-BD35-B20B408087C8}"/>
              </a:ext>
            </a:extLst>
          </p:cNvPr>
          <p:cNvSpPr txBox="1">
            <a:spLocks noChangeArrowheads="1"/>
          </p:cNvSpPr>
          <p:nvPr/>
        </p:nvSpPr>
        <p:spPr bwMode="auto">
          <a:xfrm>
            <a:off x="179388" y="908050"/>
            <a:ext cx="87201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“Apologetics should not be merely an academic subject a new kind of scholasticism. It should be thought out and practiced in the rough and tumble of living contact with the present generation. . . .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“I am not an apologete if that means building a safe house to live in, so that we Christians can sit inside with safety and quiescence. Christians should be out in the midst of the world as both witnesses and salt, not sitting in a fortress surrounded by a moat.”</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 Francis A. Schaeffer, </a:t>
            </a:r>
            <a:r>
              <a:rPr kumimoji="0" lang="en-US" altLang="en-US" sz="2500" b="0" i="1"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The God Who is There</a:t>
            </a:r>
            <a:endParaRPr kumimoji="0" lang="en-US" altLang="en-US" sz="20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3827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56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a:extLst>
              <a:ext uri="{FF2B5EF4-FFF2-40B4-BE49-F238E27FC236}">
                <a16:creationId xmlns:a16="http://schemas.microsoft.com/office/drawing/2014/main" id="{656787C9-9D76-A649-A7CB-23E93C5E35A0}"/>
              </a:ext>
            </a:extLst>
          </p:cNvPr>
          <p:cNvSpPr txBox="1">
            <a:spLocks noChangeArrowheads="1"/>
          </p:cNvSpPr>
          <p:nvPr/>
        </p:nvSpPr>
        <p:spPr bwMode="auto">
          <a:xfrm>
            <a:off x="-36513" y="692150"/>
            <a:ext cx="9144001"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5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ESSENTIAL</a:t>
            </a:r>
          </a:p>
        </p:txBody>
      </p:sp>
    </p:spTree>
    <p:extLst>
      <p:ext uri="{BB962C8B-B14F-4D97-AF65-F5344CB8AC3E}">
        <p14:creationId xmlns:p14="http://schemas.microsoft.com/office/powerpoint/2010/main" val="31217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2C50A33-B2FF-0541-B73E-F6AA08BC1D4A}"/>
              </a:ext>
            </a:extLst>
          </p:cNvPr>
          <p:cNvSpPr txBox="1">
            <a:spLocks noChangeArrowheads="1"/>
          </p:cNvSpPr>
          <p:nvPr/>
        </p:nvSpPr>
        <p:spPr bwMode="auto">
          <a:xfrm>
            <a:off x="179388" y="1341438"/>
            <a:ext cx="8720137"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“Woe to you, scribes and Pharisees, hypocrites! For you tithe mint and dill and cumin, and have neglected the weightier matters of the law: justice and mercy and faithfulness. These you ought to have done, without neglecting the others. You blind guides, straining out a gnat and swallowing a camel.”</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 Matthew 23:23</a:t>
            </a:r>
            <a:endParaRPr kumimoji="0" lang="en-US" altLang="en-US" sz="20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6159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887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5E84E45-0632-EF47-86D1-8B60A329BBC2}"/>
              </a:ext>
            </a:extLst>
          </p:cNvPr>
          <p:cNvSpPr txBox="1">
            <a:spLocks noChangeArrowheads="1"/>
          </p:cNvSpPr>
          <p:nvPr/>
        </p:nvSpPr>
        <p:spPr bwMode="auto">
          <a:xfrm>
            <a:off x="211138" y="1916113"/>
            <a:ext cx="8720137"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It is wrong to intentionally kill innocent human beings.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Elective abortion intentionally kills innocent human beings.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Thus, elective abortion is wrong.</a:t>
            </a:r>
            <a:endParaRPr kumimoji="0" lang="en-US" altLang="en-US" sz="20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6622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a:extLst>
              <a:ext uri="{FF2B5EF4-FFF2-40B4-BE49-F238E27FC236}">
                <a16:creationId xmlns:a16="http://schemas.microsoft.com/office/drawing/2014/main" id="{71939811-34BF-304A-9252-C98177AE2A89}"/>
              </a:ext>
            </a:extLst>
          </p:cNvPr>
          <p:cNvSpPr txBox="1">
            <a:spLocks noChangeArrowheads="1"/>
          </p:cNvSpPr>
          <p:nvPr/>
        </p:nvSpPr>
        <p:spPr bwMode="auto">
          <a:xfrm>
            <a:off x="684213" y="1557338"/>
            <a:ext cx="3382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Consistent opposition</a:t>
            </a:r>
          </a:p>
        </p:txBody>
      </p:sp>
      <p:sp>
        <p:nvSpPr>
          <p:cNvPr id="16387" name="TextBox 5">
            <a:extLst>
              <a:ext uri="{FF2B5EF4-FFF2-40B4-BE49-F238E27FC236}">
                <a16:creationId xmlns:a16="http://schemas.microsoft.com/office/drawing/2014/main" id="{0A45C582-C802-FA44-A99A-007B9DF18344}"/>
              </a:ext>
            </a:extLst>
          </p:cNvPr>
          <p:cNvSpPr txBox="1">
            <a:spLocks noChangeArrowheads="1"/>
          </p:cNvSpPr>
          <p:nvPr/>
        </p:nvSpPr>
        <p:spPr bwMode="auto">
          <a:xfrm>
            <a:off x="4741863" y="1557338"/>
            <a:ext cx="37449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6388" name="TextBox 2">
            <a:extLst>
              <a:ext uri="{FF2B5EF4-FFF2-40B4-BE49-F238E27FC236}">
                <a16:creationId xmlns:a16="http://schemas.microsoft.com/office/drawing/2014/main" id="{6909EEB9-C81D-0649-B49E-AE104F5AB8EE}"/>
              </a:ext>
            </a:extLst>
          </p:cNvPr>
          <p:cNvSpPr txBox="1">
            <a:spLocks noChangeArrowheads="1"/>
          </p:cNvSpPr>
          <p:nvPr/>
        </p:nvSpPr>
        <p:spPr bwMode="auto">
          <a:xfrm>
            <a:off x="-107950" y="692150"/>
            <a:ext cx="50403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            Essential</a:t>
            </a:r>
          </a:p>
        </p:txBody>
      </p:sp>
    </p:spTree>
    <p:extLst>
      <p:ext uri="{BB962C8B-B14F-4D97-AF65-F5344CB8AC3E}">
        <p14:creationId xmlns:p14="http://schemas.microsoft.com/office/powerpoint/2010/main" val="48593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a:extLst>
              <a:ext uri="{FF2B5EF4-FFF2-40B4-BE49-F238E27FC236}">
                <a16:creationId xmlns:a16="http://schemas.microsoft.com/office/drawing/2014/main" id="{C5FBD4BC-9EE0-8C44-BCE2-6A034471B958}"/>
              </a:ext>
            </a:extLst>
          </p:cNvPr>
          <p:cNvSpPr txBox="1">
            <a:spLocks noChangeArrowheads="1"/>
          </p:cNvSpPr>
          <p:nvPr/>
        </p:nvSpPr>
        <p:spPr bwMode="auto">
          <a:xfrm>
            <a:off x="684213" y="1557338"/>
            <a:ext cx="33829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Consistent opposition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Correct reasoning</a:t>
            </a:r>
          </a:p>
        </p:txBody>
      </p:sp>
      <p:sp>
        <p:nvSpPr>
          <p:cNvPr id="17411" name="TextBox 5">
            <a:extLst>
              <a:ext uri="{FF2B5EF4-FFF2-40B4-BE49-F238E27FC236}">
                <a16:creationId xmlns:a16="http://schemas.microsoft.com/office/drawing/2014/main" id="{AB712254-E64D-364C-AE4B-DD0F9CC30CC1}"/>
              </a:ext>
            </a:extLst>
          </p:cNvPr>
          <p:cNvSpPr txBox="1">
            <a:spLocks noChangeArrowheads="1"/>
          </p:cNvSpPr>
          <p:nvPr/>
        </p:nvSpPr>
        <p:spPr bwMode="auto">
          <a:xfrm>
            <a:off x="4741863" y="1557338"/>
            <a:ext cx="37449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7412" name="TextBox 2">
            <a:extLst>
              <a:ext uri="{FF2B5EF4-FFF2-40B4-BE49-F238E27FC236}">
                <a16:creationId xmlns:a16="http://schemas.microsoft.com/office/drawing/2014/main" id="{6D6F96C2-D194-FE40-8382-5671FB96AEB7}"/>
              </a:ext>
            </a:extLst>
          </p:cNvPr>
          <p:cNvSpPr txBox="1">
            <a:spLocks noChangeArrowheads="1"/>
          </p:cNvSpPr>
          <p:nvPr/>
        </p:nvSpPr>
        <p:spPr bwMode="auto">
          <a:xfrm>
            <a:off x="-107950" y="692150"/>
            <a:ext cx="50403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            Essential</a:t>
            </a:r>
          </a:p>
        </p:txBody>
      </p:sp>
    </p:spTree>
    <p:extLst>
      <p:ext uri="{BB962C8B-B14F-4D97-AF65-F5344CB8AC3E}">
        <p14:creationId xmlns:p14="http://schemas.microsoft.com/office/powerpoint/2010/main" val="364996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a:extLst>
              <a:ext uri="{FF2B5EF4-FFF2-40B4-BE49-F238E27FC236}">
                <a16:creationId xmlns:a16="http://schemas.microsoft.com/office/drawing/2014/main" id="{CB3DED4A-412E-AB42-8A08-B3B280285BA4}"/>
              </a:ext>
            </a:extLst>
          </p:cNvPr>
          <p:cNvSpPr txBox="1">
            <a:spLocks noChangeArrowheads="1"/>
          </p:cNvSpPr>
          <p:nvPr/>
        </p:nvSpPr>
        <p:spPr bwMode="auto">
          <a:xfrm>
            <a:off x="684213" y="1557338"/>
            <a:ext cx="33829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Consistent opposition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Correct reasoning</a:t>
            </a:r>
          </a:p>
        </p:txBody>
      </p:sp>
      <p:sp>
        <p:nvSpPr>
          <p:cNvPr id="18435" name="TextBox 5">
            <a:extLst>
              <a:ext uri="{FF2B5EF4-FFF2-40B4-BE49-F238E27FC236}">
                <a16:creationId xmlns:a16="http://schemas.microsoft.com/office/drawing/2014/main" id="{6C3297CB-9050-B243-AA44-79436CCA8212}"/>
              </a:ext>
            </a:extLst>
          </p:cNvPr>
          <p:cNvSpPr txBox="1">
            <a:spLocks noChangeArrowheads="1"/>
          </p:cNvSpPr>
          <p:nvPr/>
        </p:nvSpPr>
        <p:spPr bwMode="auto">
          <a:xfrm>
            <a:off x="4741863" y="1557338"/>
            <a:ext cx="37449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How to save mother’s life</a:t>
            </a:r>
          </a:p>
        </p:txBody>
      </p:sp>
      <p:sp>
        <p:nvSpPr>
          <p:cNvPr id="18436" name="TextBox 2">
            <a:extLst>
              <a:ext uri="{FF2B5EF4-FFF2-40B4-BE49-F238E27FC236}">
                <a16:creationId xmlns:a16="http://schemas.microsoft.com/office/drawing/2014/main" id="{74DB4A72-40A9-174B-A0ED-77DAF44925B2}"/>
              </a:ext>
            </a:extLst>
          </p:cNvPr>
          <p:cNvSpPr txBox="1">
            <a:spLocks noChangeArrowheads="1"/>
          </p:cNvSpPr>
          <p:nvPr/>
        </p:nvSpPr>
        <p:spPr bwMode="auto">
          <a:xfrm>
            <a:off x="-36513" y="692150"/>
            <a:ext cx="914400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Essential                    Secondary</a:t>
            </a:r>
          </a:p>
        </p:txBody>
      </p:sp>
    </p:spTree>
    <p:extLst>
      <p:ext uri="{BB962C8B-B14F-4D97-AF65-F5344CB8AC3E}">
        <p14:creationId xmlns:p14="http://schemas.microsoft.com/office/powerpoint/2010/main" val="62982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a:extLst>
              <a:ext uri="{FF2B5EF4-FFF2-40B4-BE49-F238E27FC236}">
                <a16:creationId xmlns:a16="http://schemas.microsoft.com/office/drawing/2014/main" id="{442196D9-89E3-C646-9A42-08254FB588AA}"/>
              </a:ext>
            </a:extLst>
          </p:cNvPr>
          <p:cNvSpPr txBox="1">
            <a:spLocks noChangeArrowheads="1"/>
          </p:cNvSpPr>
          <p:nvPr/>
        </p:nvSpPr>
        <p:spPr bwMode="auto">
          <a:xfrm>
            <a:off x="0" y="33338"/>
            <a:ext cx="2362200" cy="5683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Times" pitchFamily="2" charset="0"/>
              <a:ea typeface="+mn-ea"/>
              <a:cs typeface="+mn-cs"/>
            </a:endParaRPr>
          </a:p>
        </p:txBody>
      </p:sp>
      <p:sp>
        <p:nvSpPr>
          <p:cNvPr id="5123" name="TextBox 7">
            <a:extLst>
              <a:ext uri="{FF2B5EF4-FFF2-40B4-BE49-F238E27FC236}">
                <a16:creationId xmlns:a16="http://schemas.microsoft.com/office/drawing/2014/main" id="{285CA1A1-B74F-F549-808E-9D0D3CB0FA52}"/>
              </a:ext>
            </a:extLst>
          </p:cNvPr>
          <p:cNvSpPr txBox="1">
            <a:spLocks noChangeArrowheads="1"/>
          </p:cNvSpPr>
          <p:nvPr/>
        </p:nvSpPr>
        <p:spPr bwMode="auto">
          <a:xfrm>
            <a:off x="-36513" y="1770063"/>
            <a:ext cx="9144001"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How to Be a Pro-Life Pharisee</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40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(and how to avoid it)</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US" altLang="en-US" sz="4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124" name="TextBox 6">
            <a:extLst>
              <a:ext uri="{FF2B5EF4-FFF2-40B4-BE49-F238E27FC236}">
                <a16:creationId xmlns:a16="http://schemas.microsoft.com/office/drawing/2014/main" id="{CC4B79D5-C710-CC4A-A0FE-0F2AE86B84DE}"/>
              </a:ext>
            </a:extLst>
          </p:cNvPr>
          <p:cNvSpPr txBox="1">
            <a:spLocks noChangeArrowheads="1"/>
          </p:cNvSpPr>
          <p:nvPr/>
        </p:nvSpPr>
        <p:spPr bwMode="auto">
          <a:xfrm>
            <a:off x="7315200" y="1662113"/>
            <a:ext cx="685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a:ln>
                  <a:noFill/>
                </a:ln>
                <a:solidFill>
                  <a:srgbClr val="000000"/>
                </a:solidFill>
                <a:effectLst/>
                <a:uLnTx/>
                <a:uFillTx/>
                <a:latin typeface="Times" pitchFamily="2" charset="0"/>
                <a:ea typeface="+mn-ea"/>
                <a:cs typeface="+mn-cs"/>
              </a:rPr>
              <a:t>TM</a:t>
            </a:r>
          </a:p>
        </p:txBody>
      </p:sp>
    </p:spTree>
    <p:extLst>
      <p:ext uri="{BB962C8B-B14F-4D97-AF65-F5344CB8AC3E}">
        <p14:creationId xmlns:p14="http://schemas.microsoft.com/office/powerpoint/2010/main" val="168700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a:extLst>
              <a:ext uri="{FF2B5EF4-FFF2-40B4-BE49-F238E27FC236}">
                <a16:creationId xmlns:a16="http://schemas.microsoft.com/office/drawing/2014/main" id="{034E8048-5445-6148-813A-EA7FDA205DA4}"/>
              </a:ext>
            </a:extLst>
          </p:cNvPr>
          <p:cNvSpPr txBox="1">
            <a:spLocks noChangeArrowheads="1"/>
          </p:cNvSpPr>
          <p:nvPr/>
        </p:nvSpPr>
        <p:spPr bwMode="auto">
          <a:xfrm>
            <a:off x="684213" y="1557338"/>
            <a:ext cx="33829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Consistent opposition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Correct reasoning</a:t>
            </a:r>
          </a:p>
        </p:txBody>
      </p:sp>
      <p:sp>
        <p:nvSpPr>
          <p:cNvPr id="19459" name="TextBox 5">
            <a:extLst>
              <a:ext uri="{FF2B5EF4-FFF2-40B4-BE49-F238E27FC236}">
                <a16:creationId xmlns:a16="http://schemas.microsoft.com/office/drawing/2014/main" id="{530A15DC-D01A-CF43-8AE1-FC6FFF5F5CA5}"/>
              </a:ext>
            </a:extLst>
          </p:cNvPr>
          <p:cNvSpPr txBox="1">
            <a:spLocks noChangeArrowheads="1"/>
          </p:cNvSpPr>
          <p:nvPr/>
        </p:nvSpPr>
        <p:spPr bwMode="auto">
          <a:xfrm>
            <a:off x="4741863" y="1557338"/>
            <a:ext cx="37449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How to save mother’s life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Capital punishment</a:t>
            </a:r>
          </a:p>
        </p:txBody>
      </p:sp>
      <p:sp>
        <p:nvSpPr>
          <p:cNvPr id="19460" name="TextBox 2">
            <a:extLst>
              <a:ext uri="{FF2B5EF4-FFF2-40B4-BE49-F238E27FC236}">
                <a16:creationId xmlns:a16="http://schemas.microsoft.com/office/drawing/2014/main" id="{B13A20B7-C650-084B-8D10-C3019AC39999}"/>
              </a:ext>
            </a:extLst>
          </p:cNvPr>
          <p:cNvSpPr txBox="1">
            <a:spLocks noChangeArrowheads="1"/>
          </p:cNvSpPr>
          <p:nvPr/>
        </p:nvSpPr>
        <p:spPr bwMode="auto">
          <a:xfrm>
            <a:off x="-36513" y="692150"/>
            <a:ext cx="914400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Essential                    Secondary</a:t>
            </a:r>
          </a:p>
        </p:txBody>
      </p:sp>
    </p:spTree>
    <p:extLst>
      <p:ext uri="{BB962C8B-B14F-4D97-AF65-F5344CB8AC3E}">
        <p14:creationId xmlns:p14="http://schemas.microsoft.com/office/powerpoint/2010/main" val="425729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a:extLst>
              <a:ext uri="{FF2B5EF4-FFF2-40B4-BE49-F238E27FC236}">
                <a16:creationId xmlns:a16="http://schemas.microsoft.com/office/drawing/2014/main" id="{FE342962-FD73-7044-AB54-889F78462292}"/>
              </a:ext>
            </a:extLst>
          </p:cNvPr>
          <p:cNvSpPr txBox="1">
            <a:spLocks noChangeArrowheads="1"/>
          </p:cNvSpPr>
          <p:nvPr/>
        </p:nvSpPr>
        <p:spPr bwMode="auto">
          <a:xfrm>
            <a:off x="684213" y="1557338"/>
            <a:ext cx="33829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Consistent opposition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Correct reasoning</a:t>
            </a:r>
          </a:p>
        </p:txBody>
      </p:sp>
      <p:sp>
        <p:nvSpPr>
          <p:cNvPr id="20483" name="TextBox 5">
            <a:extLst>
              <a:ext uri="{FF2B5EF4-FFF2-40B4-BE49-F238E27FC236}">
                <a16:creationId xmlns:a16="http://schemas.microsoft.com/office/drawing/2014/main" id="{3725B501-E29A-F845-B272-39CD15F69BAE}"/>
              </a:ext>
            </a:extLst>
          </p:cNvPr>
          <p:cNvSpPr txBox="1">
            <a:spLocks noChangeArrowheads="1"/>
          </p:cNvSpPr>
          <p:nvPr/>
        </p:nvSpPr>
        <p:spPr bwMode="auto">
          <a:xfrm>
            <a:off x="4741863" y="1557338"/>
            <a:ext cx="37449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How to save mother’s life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Capital punishment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Abortion victim photos</a:t>
            </a:r>
          </a:p>
        </p:txBody>
      </p:sp>
      <p:sp>
        <p:nvSpPr>
          <p:cNvPr id="20484" name="TextBox 2">
            <a:extLst>
              <a:ext uri="{FF2B5EF4-FFF2-40B4-BE49-F238E27FC236}">
                <a16:creationId xmlns:a16="http://schemas.microsoft.com/office/drawing/2014/main" id="{9C1EFF45-8CCB-D940-BC27-BEA606533007}"/>
              </a:ext>
            </a:extLst>
          </p:cNvPr>
          <p:cNvSpPr txBox="1">
            <a:spLocks noChangeArrowheads="1"/>
          </p:cNvSpPr>
          <p:nvPr/>
        </p:nvSpPr>
        <p:spPr bwMode="auto">
          <a:xfrm>
            <a:off x="-36513" y="692150"/>
            <a:ext cx="914400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Essential                    Secondary</a:t>
            </a:r>
          </a:p>
        </p:txBody>
      </p:sp>
    </p:spTree>
    <p:extLst>
      <p:ext uri="{BB962C8B-B14F-4D97-AF65-F5344CB8AC3E}">
        <p14:creationId xmlns:p14="http://schemas.microsoft.com/office/powerpoint/2010/main" val="89723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a:extLst>
              <a:ext uri="{FF2B5EF4-FFF2-40B4-BE49-F238E27FC236}">
                <a16:creationId xmlns:a16="http://schemas.microsoft.com/office/drawing/2014/main" id="{0DA4D34B-D284-8F42-B6E0-29F3CAE67F9B}"/>
              </a:ext>
            </a:extLst>
          </p:cNvPr>
          <p:cNvSpPr txBox="1">
            <a:spLocks noChangeArrowheads="1"/>
          </p:cNvSpPr>
          <p:nvPr/>
        </p:nvSpPr>
        <p:spPr bwMode="auto">
          <a:xfrm>
            <a:off x="684213" y="1557338"/>
            <a:ext cx="33829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Consistent opposition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Correct reasoning</a:t>
            </a:r>
          </a:p>
        </p:txBody>
      </p:sp>
      <p:sp>
        <p:nvSpPr>
          <p:cNvPr id="21507" name="TextBox 5">
            <a:extLst>
              <a:ext uri="{FF2B5EF4-FFF2-40B4-BE49-F238E27FC236}">
                <a16:creationId xmlns:a16="http://schemas.microsoft.com/office/drawing/2014/main" id="{E00499FD-EC89-A54F-80D1-8E94D035E15F}"/>
              </a:ext>
            </a:extLst>
          </p:cNvPr>
          <p:cNvSpPr txBox="1">
            <a:spLocks noChangeArrowheads="1"/>
          </p:cNvSpPr>
          <p:nvPr/>
        </p:nvSpPr>
        <p:spPr bwMode="auto">
          <a:xfrm>
            <a:off x="4741863" y="1557338"/>
            <a:ext cx="3744912"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How to save mother’s life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Capital punishment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Abortion victim photos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Vaccination</a:t>
            </a:r>
          </a:p>
        </p:txBody>
      </p:sp>
      <p:sp>
        <p:nvSpPr>
          <p:cNvPr id="21508" name="TextBox 2">
            <a:extLst>
              <a:ext uri="{FF2B5EF4-FFF2-40B4-BE49-F238E27FC236}">
                <a16:creationId xmlns:a16="http://schemas.microsoft.com/office/drawing/2014/main" id="{BA36D89E-BE8F-4D4C-98A7-3DB0A4594720}"/>
              </a:ext>
            </a:extLst>
          </p:cNvPr>
          <p:cNvSpPr txBox="1">
            <a:spLocks noChangeArrowheads="1"/>
          </p:cNvSpPr>
          <p:nvPr/>
        </p:nvSpPr>
        <p:spPr bwMode="auto">
          <a:xfrm>
            <a:off x="-36513" y="692150"/>
            <a:ext cx="914400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Essential                    Secondary</a:t>
            </a:r>
          </a:p>
        </p:txBody>
      </p:sp>
    </p:spTree>
    <p:extLst>
      <p:ext uri="{BB962C8B-B14F-4D97-AF65-F5344CB8AC3E}">
        <p14:creationId xmlns:p14="http://schemas.microsoft.com/office/powerpoint/2010/main" val="1547037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a:extLst>
              <a:ext uri="{FF2B5EF4-FFF2-40B4-BE49-F238E27FC236}">
                <a16:creationId xmlns:a16="http://schemas.microsoft.com/office/drawing/2014/main" id="{592999EB-03EF-AC4A-A075-78138971AE9A}"/>
              </a:ext>
            </a:extLst>
          </p:cNvPr>
          <p:cNvSpPr txBox="1">
            <a:spLocks noChangeArrowheads="1"/>
          </p:cNvSpPr>
          <p:nvPr/>
        </p:nvSpPr>
        <p:spPr bwMode="auto">
          <a:xfrm>
            <a:off x="684213" y="1557338"/>
            <a:ext cx="33829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Consistent opposition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Correct reasoning</a:t>
            </a:r>
          </a:p>
        </p:txBody>
      </p:sp>
      <p:sp>
        <p:nvSpPr>
          <p:cNvPr id="22531" name="TextBox 5">
            <a:extLst>
              <a:ext uri="{FF2B5EF4-FFF2-40B4-BE49-F238E27FC236}">
                <a16:creationId xmlns:a16="http://schemas.microsoft.com/office/drawing/2014/main" id="{441D64F3-FEE8-D64C-A7E3-12CD0EC552F3}"/>
              </a:ext>
            </a:extLst>
          </p:cNvPr>
          <p:cNvSpPr txBox="1">
            <a:spLocks noChangeArrowheads="1"/>
          </p:cNvSpPr>
          <p:nvPr/>
        </p:nvSpPr>
        <p:spPr bwMode="auto">
          <a:xfrm>
            <a:off x="4741863" y="1557338"/>
            <a:ext cx="37449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How to save mother’s life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Capital punishment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Abortion victim photos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Vaccination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Legislation</a:t>
            </a:r>
          </a:p>
        </p:txBody>
      </p:sp>
      <p:sp>
        <p:nvSpPr>
          <p:cNvPr id="22532" name="TextBox 2">
            <a:extLst>
              <a:ext uri="{FF2B5EF4-FFF2-40B4-BE49-F238E27FC236}">
                <a16:creationId xmlns:a16="http://schemas.microsoft.com/office/drawing/2014/main" id="{63B078F1-22F6-7044-A09B-8EE2AE25B0A2}"/>
              </a:ext>
            </a:extLst>
          </p:cNvPr>
          <p:cNvSpPr txBox="1">
            <a:spLocks noChangeArrowheads="1"/>
          </p:cNvSpPr>
          <p:nvPr/>
        </p:nvSpPr>
        <p:spPr bwMode="auto">
          <a:xfrm>
            <a:off x="-36513" y="692150"/>
            <a:ext cx="914400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Essential                    Secondary</a:t>
            </a:r>
          </a:p>
        </p:txBody>
      </p:sp>
    </p:spTree>
    <p:extLst>
      <p:ext uri="{BB962C8B-B14F-4D97-AF65-F5344CB8AC3E}">
        <p14:creationId xmlns:p14="http://schemas.microsoft.com/office/powerpoint/2010/main" val="97774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834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
            <a:extLst>
              <a:ext uri="{FF2B5EF4-FFF2-40B4-BE49-F238E27FC236}">
                <a16:creationId xmlns:a16="http://schemas.microsoft.com/office/drawing/2014/main" id="{C8FA8F6F-63AD-D641-A1EB-4D154C13DF3D}"/>
              </a:ext>
            </a:extLst>
          </p:cNvPr>
          <p:cNvSpPr txBox="1">
            <a:spLocks noChangeArrowheads="1"/>
          </p:cNvSpPr>
          <p:nvPr/>
        </p:nvSpPr>
        <p:spPr bwMode="auto">
          <a:xfrm>
            <a:off x="0" y="1484313"/>
            <a:ext cx="9144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“You shall love the Lord your God with all your heart and with all your soul and with all your mind. This is the great and first commandment. And a second is like it: You shall love your neighbor as yourself.”</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 Matthew 22: 37-38</a:t>
            </a:r>
            <a:endPar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795334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a:extLst>
              <a:ext uri="{FF2B5EF4-FFF2-40B4-BE49-F238E27FC236}">
                <a16:creationId xmlns:a16="http://schemas.microsoft.com/office/drawing/2014/main" id="{6BDB8FE1-E727-6D40-BC07-B4AEA3331C4B}"/>
              </a:ext>
            </a:extLst>
          </p:cNvPr>
          <p:cNvSpPr txBox="1">
            <a:spLocks noChangeArrowheads="1"/>
          </p:cNvSpPr>
          <p:nvPr/>
        </p:nvSpPr>
        <p:spPr bwMode="auto">
          <a:xfrm>
            <a:off x="3222625" y="2133600"/>
            <a:ext cx="26987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5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Mission</a:t>
            </a:r>
          </a:p>
        </p:txBody>
      </p:sp>
    </p:spTree>
    <p:extLst>
      <p:ext uri="{BB962C8B-B14F-4D97-AF65-F5344CB8AC3E}">
        <p14:creationId xmlns:p14="http://schemas.microsoft.com/office/powerpoint/2010/main" val="193531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
            <a:extLst>
              <a:ext uri="{FF2B5EF4-FFF2-40B4-BE49-F238E27FC236}">
                <a16:creationId xmlns:a16="http://schemas.microsoft.com/office/drawing/2014/main" id="{B0ADE2A9-5D86-7E45-9128-CDB7F9F2A611}"/>
              </a:ext>
            </a:extLst>
          </p:cNvPr>
          <p:cNvSpPr txBox="1">
            <a:spLocks noChangeArrowheads="1"/>
          </p:cNvSpPr>
          <p:nvPr/>
        </p:nvSpPr>
        <p:spPr bwMode="auto">
          <a:xfrm>
            <a:off x="3222625" y="2133600"/>
            <a:ext cx="269875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5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Mission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5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Essential</a:t>
            </a:r>
          </a:p>
        </p:txBody>
      </p:sp>
    </p:spTree>
    <p:extLst>
      <p:ext uri="{BB962C8B-B14F-4D97-AF65-F5344CB8AC3E}">
        <p14:creationId xmlns:p14="http://schemas.microsoft.com/office/powerpoint/2010/main" val="166838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2">
            <a:extLst>
              <a:ext uri="{FF2B5EF4-FFF2-40B4-BE49-F238E27FC236}">
                <a16:creationId xmlns:a16="http://schemas.microsoft.com/office/drawing/2014/main" id="{57DCCA53-F5B0-4D49-8321-491A5E191514}"/>
              </a:ext>
            </a:extLst>
          </p:cNvPr>
          <p:cNvSpPr txBox="1">
            <a:spLocks noChangeArrowheads="1"/>
          </p:cNvSpPr>
          <p:nvPr/>
        </p:nvSpPr>
        <p:spPr bwMode="auto">
          <a:xfrm>
            <a:off x="3222625" y="2133600"/>
            <a:ext cx="269875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5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M</a:t>
            </a:r>
            <a:r>
              <a:rPr kumimoji="0" lang="en-US" altLang="en-US" sz="5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ission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5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E</a:t>
            </a:r>
            <a:r>
              <a:rPr kumimoji="0" lang="en-US" altLang="en-US" sz="5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ssential</a:t>
            </a:r>
          </a:p>
        </p:txBody>
      </p:sp>
    </p:spTree>
    <p:extLst>
      <p:ext uri="{BB962C8B-B14F-4D97-AF65-F5344CB8AC3E}">
        <p14:creationId xmlns:p14="http://schemas.microsoft.com/office/powerpoint/2010/main" val="52618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308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a:extLst>
              <a:ext uri="{FF2B5EF4-FFF2-40B4-BE49-F238E27FC236}">
                <a16:creationId xmlns:a16="http://schemas.microsoft.com/office/drawing/2014/main" id="{554B87A4-9BF6-CC40-8E4E-E16C6D3EDE28}"/>
              </a:ext>
            </a:extLst>
          </p:cNvPr>
          <p:cNvSpPr txBox="1">
            <a:spLocks noChangeArrowheads="1"/>
          </p:cNvSpPr>
          <p:nvPr/>
        </p:nvSpPr>
        <p:spPr bwMode="auto">
          <a:xfrm>
            <a:off x="-36513" y="692150"/>
            <a:ext cx="9144001"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5000" b="1" i="0" u="none" strike="noStrike" kern="1200" cap="none" spc="0" normalizeH="0" baseline="0" noProof="0">
                <a:ln>
                  <a:noFill/>
                </a:ln>
                <a:solidFill>
                  <a:srgbClr val="B8E000"/>
                </a:solidFill>
                <a:effectLst/>
                <a:uLnTx/>
                <a:uFillTx/>
                <a:latin typeface="Calibri" panose="020F0502020204030204" pitchFamily="34" charset="0"/>
                <a:ea typeface="+mn-ea"/>
                <a:cs typeface="Calibri" panose="020F0502020204030204" pitchFamily="34" charset="0"/>
              </a:rPr>
              <a:t>MISSION</a:t>
            </a:r>
          </a:p>
        </p:txBody>
      </p:sp>
    </p:spTree>
    <p:extLst>
      <p:ext uri="{BB962C8B-B14F-4D97-AF65-F5344CB8AC3E}">
        <p14:creationId xmlns:p14="http://schemas.microsoft.com/office/powerpoint/2010/main" val="146239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9F53D3E-F66A-654F-8B65-005D312ACE74}"/>
              </a:ext>
            </a:extLst>
          </p:cNvPr>
          <p:cNvSpPr txBox="1">
            <a:spLocks noChangeArrowheads="1"/>
          </p:cNvSpPr>
          <p:nvPr/>
        </p:nvSpPr>
        <p:spPr bwMode="auto">
          <a:xfrm>
            <a:off x="179388" y="1341438"/>
            <a:ext cx="8720137" cy="338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Then Jesus said to the crowds and to his disciples, “The scribes and the Pharisees sit on Moses' seat, so do and observe whatever they tell you, but not the works they do. For they preach, but do not practice.”</a:t>
            </a:r>
            <a:endPar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25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rPr>
              <a:t>- Matthew 23: 1-3</a:t>
            </a:r>
            <a:endParaRPr kumimoji="0" lang="en-US" altLang="en-US" sz="2000" b="0" i="0" u="none" strike="noStrike" kern="1200" cap="none" spc="0" normalizeH="0" baseline="0" noProof="0">
              <a:ln>
                <a:noFill/>
              </a:ln>
              <a:solidFill>
                <a:srgbClr val="FFFFFF"/>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32885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9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
      <a:dk1>
        <a:srgbClr val="000000"/>
      </a:dk1>
      <a:lt1>
        <a:srgbClr val="000000"/>
      </a:lt1>
      <a:dk2>
        <a:srgbClr val="000000"/>
      </a:dk2>
      <a:lt2>
        <a:srgbClr val="808080"/>
      </a:lt2>
      <a:accent1>
        <a:srgbClr val="00CC99"/>
      </a:accent1>
      <a:accent2>
        <a:srgbClr val="3333CC"/>
      </a:accent2>
      <a:accent3>
        <a:srgbClr val="AAAAAA"/>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9317</TotalTime>
  <Words>448</Words>
  <Application>Microsoft Office PowerPoint</Application>
  <PresentationFormat>On-screen Show (4:3)</PresentationFormat>
  <Paragraphs>65</Paragraphs>
  <Slides>25</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Slide Titles</vt:lpstr>
      </vt:variant>
      <vt:variant>
        <vt:i4>25</vt:i4>
      </vt:variant>
      <vt:variant>
        <vt:lpstr>Custom Shows</vt:lpstr>
      </vt:variant>
      <vt:variant>
        <vt:i4>1</vt:i4>
      </vt:variant>
    </vt:vector>
  </HeadingPairs>
  <TitlesOfParts>
    <vt:vector size="33" baseType="lpstr">
      <vt:lpstr>Arial</vt:lpstr>
      <vt:lpstr>Calibri</vt:lpstr>
      <vt:lpstr>Times</vt:lpstr>
      <vt:lpstr>Times New Roman</vt:lpstr>
      <vt:lpstr>1_WJB1</vt:lpstr>
      <vt:lpstr>2_WJB1</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Wendell Brane</dc:creator>
  <cp:lastModifiedBy>Joshua Miles</cp:lastModifiedBy>
  <cp:revision>1657</cp:revision>
  <cp:lastPrinted>2019-02-09T14:03:47Z</cp:lastPrinted>
  <dcterms:created xsi:type="dcterms:W3CDTF">2010-05-12T18:41:43Z</dcterms:created>
  <dcterms:modified xsi:type="dcterms:W3CDTF">2019-04-07T13:06:40Z</dcterms:modified>
</cp:coreProperties>
</file>