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2" r:id="rId2"/>
    <p:sldMasterId id="2147483748" r:id="rId3"/>
  </p:sldMasterIdLst>
  <p:notesMasterIdLst>
    <p:notesMasterId r:id="rId26"/>
  </p:notesMasterIdLst>
  <p:handoutMasterIdLst>
    <p:handoutMasterId r:id="rId27"/>
  </p:handoutMasterIdLst>
  <p:sldIdLst>
    <p:sldId id="3079" r:id="rId4"/>
    <p:sldId id="3080" r:id="rId5"/>
    <p:sldId id="3067" r:id="rId6"/>
    <p:sldId id="3078" r:id="rId7"/>
    <p:sldId id="3068" r:id="rId8"/>
    <p:sldId id="3069" r:id="rId9"/>
    <p:sldId id="3070" r:id="rId10"/>
    <p:sldId id="3081" r:id="rId11"/>
    <p:sldId id="3071" r:id="rId12"/>
    <p:sldId id="3082" r:id="rId13"/>
    <p:sldId id="3072" r:id="rId14"/>
    <p:sldId id="3083" r:id="rId15"/>
    <p:sldId id="3073" r:id="rId16"/>
    <p:sldId id="3084" r:id="rId17"/>
    <p:sldId id="3074" r:id="rId18"/>
    <p:sldId id="3085" r:id="rId19"/>
    <p:sldId id="3075" r:id="rId20"/>
    <p:sldId id="3087" r:id="rId21"/>
    <p:sldId id="3076" r:id="rId22"/>
    <p:sldId id="3086" r:id="rId23"/>
    <p:sldId id="3077" r:id="rId24"/>
    <p:sldId id="3088" r:id="rId25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BB62C7"/>
    <a:srgbClr val="CA91D2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530" autoAdjust="0"/>
    <p:restoredTop sz="86657" autoAdjust="0"/>
  </p:normalViewPr>
  <p:slideViewPr>
    <p:cSldViewPr>
      <p:cViewPr varScale="1">
        <p:scale>
          <a:sx n="106" d="100"/>
          <a:sy n="106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5968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27079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473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EE1098-640A-6D43-801D-78ED008BE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International Version (NIV)</a:t>
            </a:r>
          </a:p>
          <a:p>
            <a:r>
              <a:rPr lang="en-US" dirty="0"/>
              <a:t>The English Standard Version (ESV)</a:t>
            </a:r>
          </a:p>
          <a:p>
            <a:r>
              <a:rPr lang="en-US" dirty="0"/>
              <a:t>The New Living Translation (NLT)</a:t>
            </a:r>
          </a:p>
          <a:p>
            <a:r>
              <a:rPr lang="en-US" dirty="0"/>
              <a:t>The New American Standard Bible (NASB)</a:t>
            </a:r>
          </a:p>
          <a:p>
            <a:r>
              <a:rPr lang="en-US" dirty="0"/>
              <a:t>The Christian Standard Bible (CSB)</a:t>
            </a:r>
          </a:p>
        </p:txBody>
      </p:sp>
    </p:spTree>
    <p:extLst>
      <p:ext uri="{BB962C8B-B14F-4D97-AF65-F5344CB8AC3E}">
        <p14:creationId xmlns:p14="http://schemas.microsoft.com/office/powerpoint/2010/main" val="218271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Wycliffe Bible</a:t>
            </a:r>
          </a:p>
          <a:p>
            <a:r>
              <a:rPr lang="en-US" dirty="0"/>
              <a:t>• Tyndale Bible</a:t>
            </a:r>
          </a:p>
          <a:p>
            <a:r>
              <a:rPr lang="en-US" dirty="0"/>
              <a:t>• Coverdale Bible</a:t>
            </a:r>
          </a:p>
          <a:p>
            <a:r>
              <a:rPr lang="en-US" dirty="0"/>
              <a:t>• Matthew Bible</a:t>
            </a:r>
          </a:p>
        </p:txBody>
      </p:sp>
    </p:spTree>
    <p:extLst>
      <p:ext uri="{BB962C8B-B14F-4D97-AF65-F5344CB8AC3E}">
        <p14:creationId xmlns:p14="http://schemas.microsoft.com/office/powerpoint/2010/main" val="123929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MATTHEW BIBLE</a:t>
            </a:r>
          </a:p>
          <a:p>
            <a:r>
              <a:rPr lang="en-US" dirty="0"/>
              <a:t>• 1537</a:t>
            </a:r>
          </a:p>
          <a:p>
            <a:r>
              <a:rPr lang="en-US" dirty="0"/>
              <a:t>• By John Rogers (alias: Thomas Matthew)</a:t>
            </a:r>
          </a:p>
          <a:p>
            <a:r>
              <a:rPr lang="en-US" dirty="0"/>
              <a:t>• Based on Tyndale and Coverdale’s Bibles</a:t>
            </a:r>
          </a:p>
        </p:txBody>
      </p:sp>
    </p:spTree>
    <p:extLst>
      <p:ext uri="{BB962C8B-B14F-4D97-AF65-F5344CB8AC3E}">
        <p14:creationId xmlns:p14="http://schemas.microsoft.com/office/powerpoint/2010/main" val="375120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Wycliffe Bible</a:t>
            </a:r>
          </a:p>
          <a:p>
            <a:r>
              <a:rPr lang="en-US" dirty="0"/>
              <a:t>• Tyndale Bible</a:t>
            </a:r>
          </a:p>
          <a:p>
            <a:r>
              <a:rPr lang="en-US" dirty="0"/>
              <a:t>• Coverdale Bible</a:t>
            </a:r>
          </a:p>
          <a:p>
            <a:r>
              <a:rPr lang="en-US" dirty="0"/>
              <a:t>• Matthew Bible</a:t>
            </a:r>
          </a:p>
          <a:p>
            <a:r>
              <a:rPr lang="en-US" dirty="0"/>
              <a:t>• The Great Bible</a:t>
            </a:r>
          </a:p>
        </p:txBody>
      </p:sp>
    </p:spTree>
    <p:extLst>
      <p:ext uri="{BB962C8B-B14F-4D97-AF65-F5344CB8AC3E}">
        <p14:creationId xmlns:p14="http://schemas.microsoft.com/office/powerpoint/2010/main" val="72391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THE GREAT BIBLE</a:t>
            </a:r>
          </a:p>
          <a:p>
            <a:r>
              <a:rPr lang="en-US" dirty="0"/>
              <a:t>• 1539</a:t>
            </a:r>
          </a:p>
          <a:p>
            <a:r>
              <a:rPr lang="en-US" dirty="0"/>
              <a:t>• By Miles Coverdale</a:t>
            </a:r>
          </a:p>
          <a:p>
            <a:r>
              <a:rPr lang="en-US" dirty="0"/>
              <a:t>• Based on Matthew’s Bible</a:t>
            </a:r>
          </a:p>
          <a:p>
            <a:r>
              <a:rPr lang="en-US" dirty="0"/>
              <a:t>• Large size, intended for church pulpits</a:t>
            </a:r>
          </a:p>
          <a:p>
            <a:r>
              <a:rPr lang="en-US" dirty="0"/>
              <a:t>• Not for private use</a:t>
            </a:r>
          </a:p>
          <a:p>
            <a:r>
              <a:rPr lang="en-US" dirty="0"/>
              <a:t>• First Bible </a:t>
            </a:r>
            <a:r>
              <a:rPr lang="en-US" i="1" dirty="0"/>
              <a:t>authorized</a:t>
            </a:r>
            <a:r>
              <a:rPr lang="en-US" dirty="0"/>
              <a:t> by the English king</a:t>
            </a:r>
          </a:p>
        </p:txBody>
      </p:sp>
    </p:spTree>
    <p:extLst>
      <p:ext uri="{BB962C8B-B14F-4D97-AF65-F5344CB8AC3E}">
        <p14:creationId xmlns:p14="http://schemas.microsoft.com/office/powerpoint/2010/main" val="276652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Wycliffe Bible</a:t>
            </a:r>
          </a:p>
          <a:p>
            <a:r>
              <a:rPr lang="en-US" dirty="0"/>
              <a:t>• Tyndale Bible</a:t>
            </a:r>
          </a:p>
          <a:p>
            <a:r>
              <a:rPr lang="en-US" dirty="0"/>
              <a:t>• Coverdale Bible</a:t>
            </a:r>
          </a:p>
          <a:p>
            <a:r>
              <a:rPr lang="en-US" dirty="0"/>
              <a:t>• Matthew Bible</a:t>
            </a:r>
          </a:p>
          <a:p>
            <a:r>
              <a:rPr lang="en-US" dirty="0"/>
              <a:t>• The Great Bible</a:t>
            </a:r>
          </a:p>
          <a:p>
            <a:r>
              <a:rPr lang="en-US" dirty="0"/>
              <a:t>• Geneva Bible</a:t>
            </a:r>
          </a:p>
        </p:txBody>
      </p:sp>
    </p:spTree>
    <p:extLst>
      <p:ext uri="{BB962C8B-B14F-4D97-AF65-F5344CB8AC3E}">
        <p14:creationId xmlns:p14="http://schemas.microsoft.com/office/powerpoint/2010/main" val="24255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GENEVA BIBLE</a:t>
            </a:r>
          </a:p>
          <a:p>
            <a:r>
              <a:rPr lang="en-US" dirty="0"/>
              <a:t>• 1560</a:t>
            </a:r>
          </a:p>
          <a:p>
            <a:r>
              <a:rPr lang="en-US" dirty="0"/>
              <a:t>• By William Whittingham</a:t>
            </a:r>
          </a:p>
          <a:p>
            <a:r>
              <a:rPr lang="en-US" dirty="0"/>
              <a:t>• Based on the Great Bible</a:t>
            </a:r>
          </a:p>
          <a:p>
            <a:r>
              <a:rPr lang="en-US" dirty="0"/>
              <a:t>• Study notes shaped by Calvinism</a:t>
            </a:r>
          </a:p>
          <a:p>
            <a:r>
              <a:rPr lang="en-US" dirty="0"/>
              <a:t>• Used numbers to mark chapters and verses</a:t>
            </a:r>
          </a:p>
          <a:p>
            <a:r>
              <a:rPr lang="en-US" dirty="0"/>
              <a:t>• Included extensive study aids</a:t>
            </a:r>
          </a:p>
          <a:p>
            <a:r>
              <a:rPr lang="en-US" dirty="0"/>
              <a:t>• Scotland required every home to own one</a:t>
            </a:r>
          </a:p>
          <a:p>
            <a:r>
              <a:rPr lang="en-US" dirty="0"/>
              <a:t>• Hugely popular</a:t>
            </a:r>
          </a:p>
        </p:txBody>
      </p:sp>
    </p:spTree>
    <p:extLst>
      <p:ext uri="{BB962C8B-B14F-4D97-AF65-F5344CB8AC3E}">
        <p14:creationId xmlns:p14="http://schemas.microsoft.com/office/powerpoint/2010/main" val="29252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Wycliffe Bible</a:t>
            </a:r>
          </a:p>
          <a:p>
            <a:r>
              <a:rPr lang="en-US" dirty="0"/>
              <a:t>• Tyndale Bible</a:t>
            </a:r>
          </a:p>
          <a:p>
            <a:r>
              <a:rPr lang="en-US" dirty="0"/>
              <a:t>• Coverdale Bible</a:t>
            </a:r>
          </a:p>
          <a:p>
            <a:r>
              <a:rPr lang="en-US" dirty="0"/>
              <a:t>• Matthew Bible</a:t>
            </a:r>
          </a:p>
          <a:p>
            <a:r>
              <a:rPr lang="en-US" dirty="0"/>
              <a:t>• The Great Bible</a:t>
            </a:r>
          </a:p>
          <a:p>
            <a:r>
              <a:rPr lang="en-US" dirty="0"/>
              <a:t>• Geneva Bible</a:t>
            </a:r>
          </a:p>
          <a:p>
            <a:r>
              <a:rPr lang="en-US" dirty="0"/>
              <a:t>• Bishops’ Bible</a:t>
            </a:r>
          </a:p>
        </p:txBody>
      </p:sp>
    </p:spTree>
    <p:extLst>
      <p:ext uri="{BB962C8B-B14F-4D97-AF65-F5344CB8AC3E}">
        <p14:creationId xmlns:p14="http://schemas.microsoft.com/office/powerpoint/2010/main" val="101548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BISHOPS’ BIBLE</a:t>
            </a:r>
          </a:p>
          <a:p>
            <a:r>
              <a:rPr lang="en-US" dirty="0"/>
              <a:t>• 1568</a:t>
            </a:r>
          </a:p>
          <a:p>
            <a:r>
              <a:rPr lang="en-US" dirty="0"/>
              <a:t>• By a committee Anglican bishops</a:t>
            </a:r>
          </a:p>
          <a:p>
            <a:r>
              <a:rPr lang="en-US" dirty="0"/>
              <a:t>• Reaction against Puritanism of Geneva Bible</a:t>
            </a:r>
          </a:p>
          <a:p>
            <a:r>
              <a:rPr lang="en-US" dirty="0"/>
              <a:t>• Based on Great Bible</a:t>
            </a:r>
          </a:p>
          <a:p>
            <a:r>
              <a:rPr lang="en-US" dirty="0"/>
              <a:t>• Second Bible to be authorized by a British monarch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Wycliffe Bible</a:t>
            </a:r>
          </a:p>
          <a:p>
            <a:r>
              <a:rPr lang="en-US" dirty="0"/>
              <a:t>• Tyndale Bible</a:t>
            </a:r>
          </a:p>
          <a:p>
            <a:r>
              <a:rPr lang="en-US" dirty="0"/>
              <a:t>• Coverdale Bible</a:t>
            </a:r>
          </a:p>
          <a:p>
            <a:r>
              <a:rPr lang="en-US" dirty="0"/>
              <a:t>• Matthew Bible</a:t>
            </a:r>
          </a:p>
          <a:p>
            <a:r>
              <a:rPr lang="en-US" dirty="0"/>
              <a:t>• The Great Bible</a:t>
            </a:r>
          </a:p>
          <a:p>
            <a:r>
              <a:rPr lang="en-US" dirty="0"/>
              <a:t>• Geneva Bible</a:t>
            </a:r>
          </a:p>
          <a:p>
            <a:r>
              <a:rPr lang="en-US" dirty="0"/>
              <a:t>• Bishops’ Bible</a:t>
            </a:r>
          </a:p>
          <a:p>
            <a:r>
              <a:rPr lang="en-US" dirty="0"/>
              <a:t>• Douay-</a:t>
            </a:r>
            <a:r>
              <a:rPr lang="en-US" dirty="0" err="1"/>
              <a:t>Reihms</a:t>
            </a:r>
            <a:r>
              <a:rPr lang="en-US" dirty="0"/>
              <a:t> Bible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DOUAY-REIHMS BIBLE</a:t>
            </a:r>
          </a:p>
          <a:p>
            <a:r>
              <a:rPr lang="en-US" dirty="0"/>
              <a:t>• 1582 (NT); 1610 (OT)</a:t>
            </a:r>
          </a:p>
          <a:p>
            <a:r>
              <a:rPr lang="en-US" dirty="0"/>
              <a:t>• By a college of exiled priests in France</a:t>
            </a:r>
          </a:p>
          <a:p>
            <a:r>
              <a:rPr lang="en-US" dirty="0"/>
              <a:t>• Reaction against Protestantism</a:t>
            </a:r>
          </a:p>
          <a:p>
            <a:r>
              <a:rPr lang="en-US" dirty="0"/>
              <a:t>• Based on the Latin Vulgate</a:t>
            </a:r>
          </a:p>
          <a:p>
            <a:r>
              <a:rPr lang="en-US" dirty="0"/>
              <a:t>• Popular among Catholics for over 300 </a:t>
            </a:r>
            <a:r>
              <a:rPr lang="en-US" dirty="0" err="1"/>
              <a:t>yrs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9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75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/>
              <a:t>• Wycliffe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Tyndale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Coverdale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Matthew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The Great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Geneva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Bishops’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Douay-</a:t>
            </a:r>
            <a:r>
              <a:rPr lang="en-US" dirty="0" err="1"/>
              <a:t>Reihms</a:t>
            </a:r>
            <a:r>
              <a:rPr lang="en-US" dirty="0"/>
              <a:t> Bible</a:t>
            </a:r>
          </a:p>
          <a:p>
            <a:pPr>
              <a:spcAft>
                <a:spcPts val="800"/>
              </a:spcAft>
            </a:pPr>
            <a:r>
              <a:rPr lang="en-US" dirty="0"/>
              <a:t>• King James Bible</a:t>
            </a:r>
          </a:p>
        </p:txBody>
      </p:sp>
    </p:spTree>
    <p:extLst>
      <p:ext uri="{BB962C8B-B14F-4D97-AF65-F5344CB8AC3E}">
        <p14:creationId xmlns:p14="http://schemas.microsoft.com/office/powerpoint/2010/main" val="37109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KING JAMES BIBLE</a:t>
            </a:r>
          </a:p>
          <a:p>
            <a:r>
              <a:rPr lang="en-US" dirty="0"/>
              <a:t>• 1611</a:t>
            </a:r>
          </a:p>
          <a:p>
            <a:r>
              <a:rPr lang="en-US" dirty="0"/>
              <a:t>• Based on Bishops’ Bible and </a:t>
            </a:r>
            <a:r>
              <a:rPr lang="en-US" dirty="0" err="1"/>
              <a:t>Textus</a:t>
            </a:r>
            <a:r>
              <a:rPr lang="en-US" dirty="0"/>
              <a:t> Receptus</a:t>
            </a:r>
          </a:p>
          <a:p>
            <a:r>
              <a:rPr lang="en-US" dirty="0"/>
              <a:t>• Third Bible to be authorized</a:t>
            </a:r>
          </a:p>
          <a:p>
            <a:r>
              <a:rPr lang="en-US" dirty="0"/>
              <a:t>• Reaction to Geneva Bible</a:t>
            </a:r>
          </a:p>
          <a:p>
            <a:r>
              <a:rPr lang="en-US" dirty="0"/>
              <a:t>• By 50 skilled scholars</a:t>
            </a:r>
          </a:p>
          <a:p>
            <a:r>
              <a:rPr lang="en-US" dirty="0"/>
              <a:t>• Most accurate English translation of the time</a:t>
            </a:r>
          </a:p>
          <a:p>
            <a:r>
              <a:rPr lang="en-US" dirty="0"/>
              <a:t>• Minimal marginal notes</a:t>
            </a:r>
          </a:p>
          <a:p>
            <a:r>
              <a:rPr lang="en-US" dirty="0"/>
              <a:t>• Took a long time to </a:t>
            </a:r>
            <a:r>
              <a:rPr lang="en-US"/>
              <a:t>be accepted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6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/>
              <a:t>• 1382 Wycliffe </a:t>
            </a:r>
          </a:p>
          <a:p>
            <a:pPr>
              <a:spcAft>
                <a:spcPts val="800"/>
              </a:spcAft>
            </a:pPr>
            <a:r>
              <a:rPr lang="en-US" dirty="0"/>
              <a:t>• 1525 Tyndale</a:t>
            </a:r>
          </a:p>
          <a:p>
            <a:pPr>
              <a:spcAft>
                <a:spcPts val="800"/>
              </a:spcAft>
            </a:pPr>
            <a:r>
              <a:rPr lang="en-US" dirty="0"/>
              <a:t>• 1535 Coverdale</a:t>
            </a:r>
          </a:p>
          <a:p>
            <a:pPr>
              <a:spcAft>
                <a:spcPts val="800"/>
              </a:spcAft>
            </a:pPr>
            <a:r>
              <a:rPr lang="en-US" dirty="0"/>
              <a:t>• 1537 Matthew</a:t>
            </a:r>
          </a:p>
          <a:p>
            <a:pPr>
              <a:spcAft>
                <a:spcPts val="800"/>
              </a:spcAft>
            </a:pPr>
            <a:r>
              <a:rPr lang="en-US" dirty="0"/>
              <a:t>• 1539 Great</a:t>
            </a:r>
          </a:p>
          <a:p>
            <a:pPr>
              <a:spcAft>
                <a:spcPts val="800"/>
              </a:spcAft>
            </a:pPr>
            <a:r>
              <a:rPr lang="en-US" dirty="0"/>
              <a:t>• 1560 Geneva</a:t>
            </a:r>
          </a:p>
          <a:p>
            <a:pPr>
              <a:spcAft>
                <a:spcPts val="800"/>
              </a:spcAft>
            </a:pPr>
            <a:r>
              <a:rPr lang="en-US" dirty="0"/>
              <a:t>• 1568 Bishops’ </a:t>
            </a:r>
          </a:p>
          <a:p>
            <a:pPr>
              <a:spcAft>
                <a:spcPts val="800"/>
              </a:spcAft>
            </a:pPr>
            <a:r>
              <a:rPr lang="en-US" dirty="0"/>
              <a:t>• 1610 Douay-</a:t>
            </a:r>
            <a:r>
              <a:rPr lang="en-US" dirty="0" err="1"/>
              <a:t>Reihms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/>
              <a:t>• 1611 King James</a:t>
            </a:r>
          </a:p>
        </p:txBody>
      </p:sp>
    </p:spTree>
    <p:extLst>
      <p:ext uri="{BB962C8B-B14F-4D97-AF65-F5344CB8AC3E}">
        <p14:creationId xmlns:p14="http://schemas.microsoft.com/office/powerpoint/2010/main" val="116936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LATIN VULGATE</a:t>
            </a:r>
          </a:p>
          <a:p>
            <a:r>
              <a:rPr lang="en-US" dirty="0"/>
              <a:t>• 405 A.D.</a:t>
            </a:r>
          </a:p>
          <a:p>
            <a:r>
              <a:rPr lang="en-US" dirty="0"/>
              <a:t>• Based on available Hebrew/Greek manuscripts</a:t>
            </a:r>
          </a:p>
          <a:p>
            <a:r>
              <a:rPr lang="en-US" dirty="0"/>
              <a:t>• By church scholar, Jerome </a:t>
            </a:r>
          </a:p>
          <a:p>
            <a:r>
              <a:rPr lang="en-US" dirty="0"/>
              <a:t>• “Vulgate” = common speech</a:t>
            </a:r>
          </a:p>
          <a:p>
            <a:r>
              <a:rPr lang="en-US" dirty="0"/>
              <a:t>• Official Bible of the Catholic Church</a:t>
            </a:r>
          </a:p>
          <a:p>
            <a:r>
              <a:rPr lang="en-US" dirty="0"/>
              <a:t>• Source used for many English translations</a:t>
            </a:r>
          </a:p>
        </p:txBody>
      </p:sp>
    </p:spTree>
    <p:extLst>
      <p:ext uri="{BB962C8B-B14F-4D97-AF65-F5344CB8AC3E}">
        <p14:creationId xmlns:p14="http://schemas.microsoft.com/office/powerpoint/2010/main" val="23028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EARLIEST ENGLISH TRANSLATIONS</a:t>
            </a:r>
          </a:p>
          <a:p>
            <a:r>
              <a:rPr lang="en-US" dirty="0"/>
              <a:t>• In the 600s, Caedmon took portions of the Vulgate and translated them into English songs.</a:t>
            </a:r>
          </a:p>
          <a:p>
            <a:r>
              <a:rPr lang="en-US" dirty="0"/>
              <a:t>• In the 700s, Bede translated the Gospel of John.</a:t>
            </a:r>
          </a:p>
          <a:p>
            <a:r>
              <a:rPr lang="en-US" dirty="0"/>
              <a:t>• In the late 800s, King Alfred the Great had translated the Psalms.</a:t>
            </a:r>
          </a:p>
          <a:p>
            <a:r>
              <a:rPr lang="en-US" dirty="0"/>
              <a:t>• In the 900s, the Gospels were translated into various regional dialects.</a:t>
            </a:r>
          </a:p>
        </p:txBody>
      </p:sp>
    </p:spTree>
    <p:extLst>
      <p:ext uri="{BB962C8B-B14F-4D97-AF65-F5344CB8AC3E}">
        <p14:creationId xmlns:p14="http://schemas.microsoft.com/office/powerpoint/2010/main" val="3064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WYCLIFFE BIBLE</a:t>
            </a:r>
          </a:p>
          <a:p>
            <a:r>
              <a:rPr lang="en-US" dirty="0"/>
              <a:t>• 1382</a:t>
            </a:r>
          </a:p>
          <a:p>
            <a:r>
              <a:rPr lang="en-US" dirty="0"/>
              <a:t>• Based on Latin Vulgate</a:t>
            </a:r>
          </a:p>
          <a:p>
            <a:r>
              <a:rPr lang="en-US" dirty="0"/>
              <a:t>• By church critic, John Wycliffe</a:t>
            </a:r>
          </a:p>
          <a:p>
            <a:r>
              <a:rPr lang="en-US" dirty="0"/>
              <a:t>• Condemned by the Pope, copies burned</a:t>
            </a:r>
          </a:p>
        </p:txBody>
      </p:sp>
    </p:spTree>
    <p:extLst>
      <p:ext uri="{BB962C8B-B14F-4D97-AF65-F5344CB8AC3E}">
        <p14:creationId xmlns:p14="http://schemas.microsoft.com/office/powerpoint/2010/main" val="228894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ERASMUS GREEK NEW TESTAMENT</a:t>
            </a:r>
          </a:p>
          <a:p>
            <a:r>
              <a:rPr lang="en-US" dirty="0"/>
              <a:t>• 1516</a:t>
            </a:r>
          </a:p>
          <a:p>
            <a:r>
              <a:rPr lang="en-US" dirty="0"/>
              <a:t>• (Not a translation, but a compilation)</a:t>
            </a:r>
          </a:p>
          <a:p>
            <a:r>
              <a:rPr lang="en-US" dirty="0"/>
              <a:t>• Used 6 Greek manuscripts, none earlier than the 12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• Published on printing press</a:t>
            </a:r>
          </a:p>
          <a:p>
            <a:r>
              <a:rPr lang="en-US" dirty="0"/>
              <a:t>• Source used for many English translations</a:t>
            </a:r>
          </a:p>
          <a:p>
            <a:r>
              <a:rPr lang="en-US" dirty="0"/>
              <a:t>• Became the basis for future editions of what eventually became the “</a:t>
            </a:r>
            <a:r>
              <a:rPr lang="en-US" dirty="0" err="1"/>
              <a:t>Textus</a:t>
            </a:r>
            <a:r>
              <a:rPr lang="en-US" dirty="0"/>
              <a:t> Receptus”</a:t>
            </a:r>
          </a:p>
        </p:txBody>
      </p:sp>
    </p:spTree>
    <p:extLst>
      <p:ext uri="{BB962C8B-B14F-4D97-AF65-F5344CB8AC3E}">
        <p14:creationId xmlns:p14="http://schemas.microsoft.com/office/powerpoint/2010/main" val="100701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TYNDALE BIBLE</a:t>
            </a:r>
          </a:p>
          <a:p>
            <a:r>
              <a:rPr lang="en-US" dirty="0"/>
              <a:t>• 1525</a:t>
            </a:r>
          </a:p>
          <a:p>
            <a:r>
              <a:rPr lang="en-US" dirty="0"/>
              <a:t>• By William Tyndale</a:t>
            </a:r>
          </a:p>
          <a:p>
            <a:r>
              <a:rPr lang="en-US" dirty="0"/>
              <a:t>• Translated from Hebrew &amp; Greek</a:t>
            </a:r>
          </a:p>
          <a:p>
            <a:r>
              <a:rPr lang="en-US" dirty="0"/>
              <a:t>• Used Latin Vulgate</a:t>
            </a:r>
          </a:p>
          <a:p>
            <a:r>
              <a:rPr lang="en-US" dirty="0"/>
              <a:t>• Study notes critical of Catholic Church</a:t>
            </a:r>
          </a:p>
          <a:p>
            <a:r>
              <a:rPr lang="en-US" dirty="0"/>
              <a:t>• Condemned by the Pope, copies burned</a:t>
            </a:r>
          </a:p>
          <a:p>
            <a:r>
              <a:rPr lang="en-US" dirty="0"/>
              <a:t>• Never finished</a:t>
            </a:r>
          </a:p>
          <a:p>
            <a:r>
              <a:rPr lang="en-US" dirty="0"/>
              <a:t>• Popular source used by future translators</a:t>
            </a:r>
          </a:p>
        </p:txBody>
      </p:sp>
    </p:spTree>
    <p:extLst>
      <p:ext uri="{BB962C8B-B14F-4D97-AF65-F5344CB8AC3E}">
        <p14:creationId xmlns:p14="http://schemas.microsoft.com/office/powerpoint/2010/main" val="163489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Wycliffe Bible</a:t>
            </a:r>
          </a:p>
          <a:p>
            <a:r>
              <a:rPr lang="en-US" dirty="0"/>
              <a:t>• Tyndale Bible</a:t>
            </a:r>
          </a:p>
          <a:p>
            <a:r>
              <a:rPr lang="en-US" dirty="0"/>
              <a:t>• Coverdale Bible</a:t>
            </a:r>
          </a:p>
        </p:txBody>
      </p:sp>
    </p:spTree>
    <p:extLst>
      <p:ext uri="{BB962C8B-B14F-4D97-AF65-F5344CB8AC3E}">
        <p14:creationId xmlns:p14="http://schemas.microsoft.com/office/powerpoint/2010/main" val="396262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1DFEC-FC26-EF42-9787-996829FC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COVERDALE BIBLE</a:t>
            </a:r>
          </a:p>
          <a:p>
            <a:r>
              <a:rPr lang="en-US" dirty="0"/>
              <a:t>• 1535</a:t>
            </a:r>
          </a:p>
          <a:p>
            <a:r>
              <a:rPr lang="en-US" dirty="0"/>
              <a:t>• By Miles Coverdale, friend of Tyndale</a:t>
            </a:r>
          </a:p>
          <a:p>
            <a:r>
              <a:rPr lang="en-US" dirty="0"/>
              <a:t>• Received king’s permission</a:t>
            </a:r>
          </a:p>
          <a:p>
            <a:r>
              <a:rPr lang="en-US" dirty="0"/>
              <a:t>• Based on Tyndale’s Bible</a:t>
            </a:r>
          </a:p>
          <a:p>
            <a:r>
              <a:rPr lang="en-US" dirty="0"/>
              <a:t>• Completed Tyndale’s translation</a:t>
            </a:r>
          </a:p>
        </p:txBody>
      </p:sp>
    </p:spTree>
    <p:extLst>
      <p:ext uri="{BB962C8B-B14F-4D97-AF65-F5344CB8AC3E}">
        <p14:creationId xmlns:p14="http://schemas.microsoft.com/office/powerpoint/2010/main" val="1279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10733</TotalTime>
  <Words>674</Words>
  <Application>Microsoft Macintosh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Arial</vt:lpstr>
      <vt:lpstr>Calibri</vt:lpstr>
      <vt:lpstr>WJB1</vt:lpstr>
      <vt:lpstr>1_WJB1</vt:lpstr>
      <vt:lpstr>2_WJB1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Wendell Brane</cp:lastModifiedBy>
  <cp:revision>1714</cp:revision>
  <cp:lastPrinted>2019-04-28T12:28:06Z</cp:lastPrinted>
  <dcterms:created xsi:type="dcterms:W3CDTF">2010-05-12T18:41:43Z</dcterms:created>
  <dcterms:modified xsi:type="dcterms:W3CDTF">2019-05-07T14:27:13Z</dcterms:modified>
</cp:coreProperties>
</file>