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764" r:id="rId2"/>
  </p:sldMasterIdLst>
  <p:notesMasterIdLst>
    <p:notesMasterId r:id="rId24"/>
  </p:notesMasterIdLst>
  <p:handoutMasterIdLst>
    <p:handoutMasterId r:id="rId25"/>
  </p:handoutMasterIdLst>
  <p:sldIdLst>
    <p:sldId id="3132" r:id="rId3"/>
    <p:sldId id="3136" r:id="rId4"/>
    <p:sldId id="3138" r:id="rId5"/>
    <p:sldId id="3152" r:id="rId6"/>
    <p:sldId id="3155" r:id="rId7"/>
    <p:sldId id="3157" r:id="rId8"/>
    <p:sldId id="3156" r:id="rId9"/>
    <p:sldId id="3158" r:id="rId10"/>
    <p:sldId id="3168" r:id="rId11"/>
    <p:sldId id="3159" r:id="rId12"/>
    <p:sldId id="3171" r:id="rId13"/>
    <p:sldId id="3164" r:id="rId14"/>
    <p:sldId id="3169" r:id="rId15"/>
    <p:sldId id="3172" r:id="rId16"/>
    <p:sldId id="3165" r:id="rId17"/>
    <p:sldId id="3161" r:id="rId18"/>
    <p:sldId id="3166" r:id="rId19"/>
    <p:sldId id="3170" r:id="rId20"/>
    <p:sldId id="3147" r:id="rId21"/>
    <p:sldId id="3148" r:id="rId22"/>
    <p:sldId id="3150" r:id="rId23"/>
  </p:sldIdLst>
  <p:sldSz cx="9144000" cy="6858000" type="screen4x3"/>
  <p:notesSz cx="6950075" cy="9236075"/>
  <p:custShowLst>
    <p:custShow name="TEC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62C7"/>
    <a:srgbClr val="CA91D2"/>
    <a:srgbClr val="009051"/>
    <a:srgbClr val="6B0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530" autoAdjust="0"/>
    <p:restoredTop sz="86938" autoAdjust="0"/>
  </p:normalViewPr>
  <p:slideViewPr>
    <p:cSldViewPr>
      <p:cViewPr varScale="1">
        <p:scale>
          <a:sx n="107" d="100"/>
          <a:sy n="107" d="100"/>
        </p:scale>
        <p:origin x="124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747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674" y="-84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r">
              <a:defRPr sz="1200"/>
            </a:lvl1pPr>
          </a:lstStyle>
          <a:p>
            <a:fld id="{BA261189-8F52-444B-890B-269A83425068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r">
              <a:defRPr sz="1200"/>
            </a:lvl1pPr>
          </a:lstStyle>
          <a:p>
            <a:fld id="{186FB555-BB8E-49AE-B117-4AF281875F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25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r">
              <a:defRPr sz="1200"/>
            </a:lvl1pPr>
          </a:lstStyle>
          <a:p>
            <a:fld id="{57277A89-0140-4E3B-8429-21E784784C77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2" tIns="46241" rIns="92482" bIns="4624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2" tIns="46241" rIns="92482" bIns="462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r">
              <a:defRPr sz="1200"/>
            </a:lvl1pPr>
          </a:lstStyle>
          <a:p>
            <a:fld id="{ED4FF1BE-2FA6-48B7-A734-A21F96AC4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wj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8001000" cy="1470025"/>
          </a:xfrm>
        </p:spPr>
        <p:txBody>
          <a:bodyPr>
            <a:normAutofit/>
          </a:bodyPr>
          <a:lstStyle>
            <a:lvl1pPr>
              <a:defRPr sz="5000" cap="small" baseline="0">
                <a:solidFill>
                  <a:schemeClr val="bg1"/>
                </a:solidFill>
                <a:effectLst>
                  <a:outerShdw blurRad="50800" dist="88900" dir="27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33600"/>
            <a:ext cx="7924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42900" y="1828800"/>
            <a:ext cx="8458200" cy="0"/>
          </a:xfrm>
          <a:prstGeom prst="line">
            <a:avLst/>
          </a:prstGeom>
          <a:ln w="101600" cap="rnd">
            <a:solidFill>
              <a:schemeClr val="tx2">
                <a:lumMod val="60000"/>
                <a:lumOff val="40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8" y="949325"/>
            <a:ext cx="8661400" cy="939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3C8A-C51C-465B-9EAC-54AF508F6415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D3C8A-C51C-465B-9EAC-54AF508F6415}" type="datetimeFigureOut">
              <a:rPr lang="en-US" smtClean="0"/>
              <a:pPr/>
              <a:t>6/23/2019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4ED6C-8A48-421A-ADF2-3AFB31B038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73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5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9CDB-3680-41C0-BCE2-341E59B8CBBC}" type="datetime1">
              <a:rPr lang="en-US" smtClean="0"/>
              <a:pPr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E2D22-DD58-44C8-9B17-5965D8DB2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97276"/>
      </p:ext>
    </p:extLst>
  </p:cSld>
  <p:clrMap bg1="lt1" tx1="dk1" bg2="lt2" tx2="dk2" accent1="accent1" accent2="accent2" accent3="accent3" accent4="accent4" accent5="accent5" accent6="accent6" hlink="hlink" folHlink="folHlink"/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6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32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Tx/>
        <a:buNone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42DF40-EFB3-3448-9E2E-4A9B4C2AF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u="sng" dirty="0"/>
              <a:t>Bibles to Avoid</a:t>
            </a:r>
            <a:endParaRPr lang="en-US" sz="2800" u="sng" dirty="0"/>
          </a:p>
          <a:p>
            <a:r>
              <a:rPr lang="en-US" sz="2800" dirty="0"/>
              <a:t>• Translated by a heretical group</a:t>
            </a:r>
          </a:p>
          <a:p>
            <a:r>
              <a:rPr lang="en-US" sz="2800" dirty="0"/>
              <a:t>• Translation driven by a questionable agenda</a:t>
            </a:r>
          </a:p>
          <a:p>
            <a:r>
              <a:rPr lang="en-US" sz="2800" dirty="0"/>
              <a:t>• Paraphrases</a:t>
            </a:r>
          </a:p>
          <a:p>
            <a:pPr algn="ctr"/>
            <a:r>
              <a:rPr lang="en-US" sz="2800" b="1" u="sng" dirty="0"/>
              <a:t>Bibles to Prefer</a:t>
            </a:r>
          </a:p>
          <a:p>
            <a:r>
              <a:rPr lang="en-US" sz="2800" dirty="0"/>
              <a:t>• Translated from recent editions of the “critical” Hebrew and Greek texts.</a:t>
            </a:r>
          </a:p>
          <a:p>
            <a:r>
              <a:rPr lang="en-US" sz="2800" dirty="0"/>
              <a:t>• Translated by a committee rather than an individual.</a:t>
            </a:r>
          </a:p>
          <a:p>
            <a:r>
              <a:rPr lang="en-US" sz="2800" dirty="0"/>
              <a:t>• Endorsed by respectable scholars.</a:t>
            </a:r>
          </a:p>
          <a:p>
            <a:r>
              <a:rPr lang="en-US" sz="2800" dirty="0"/>
              <a:t>• Established and widely accepted.</a:t>
            </a:r>
          </a:p>
          <a:p>
            <a:r>
              <a:rPr lang="en-US" sz="2800" dirty="0"/>
              <a:t>• Appropriate for your reading level.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6B2A2B1-56EA-0F41-94C1-0A6F7ECA8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2554" y="152400"/>
            <a:ext cx="2489200" cy="3721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4FADB-BAEB-4947-9E94-E04B419AC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52400"/>
            <a:ext cx="2489200" cy="3721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3D014-F511-764F-A8C7-656E4258F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166352"/>
            <a:ext cx="2540000" cy="3715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C968CC-5671-EF41-82EE-45325AABE63C}"/>
              </a:ext>
            </a:extLst>
          </p:cNvPr>
          <p:cNvSpPr txBox="1"/>
          <p:nvPr/>
        </p:nvSpPr>
        <p:spPr>
          <a:xfrm>
            <a:off x="3200400" y="4191000"/>
            <a:ext cx="2935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TOPICAL BIBLES</a:t>
            </a:r>
          </a:p>
        </p:txBody>
      </p:sp>
    </p:spTree>
    <p:extLst>
      <p:ext uri="{BB962C8B-B14F-4D97-AF65-F5344CB8AC3E}">
        <p14:creationId xmlns:p14="http://schemas.microsoft.com/office/powerpoint/2010/main" val="78048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15629D-3AD6-CE4E-93A3-561CFBEBD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1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D2CC755-E088-B344-BC3E-9EB1BDDCC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107" y="304800"/>
            <a:ext cx="335378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15629D-3AD6-CE4E-93A3-561CFBEBD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5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47007B9-9EF7-3B4D-BABF-F22F04EC2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60350"/>
            <a:ext cx="2733579" cy="3886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3FA3D0-5DC8-8F4B-8110-C13BCC902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949" y="260350"/>
            <a:ext cx="264791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3CD841-FED6-DB49-B94D-9E5DDDB05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19BDC11-8388-6742-9662-A1FA31371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188" y="381000"/>
            <a:ext cx="4433611" cy="5490858"/>
          </a:xfrm>
          <a:prstGeom prst="rect">
            <a:avLst/>
          </a:prstGeom>
        </p:spPr>
      </p:pic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9CBC5350-8586-A649-95E3-D87B0CE28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01392"/>
            <a:ext cx="3848131" cy="24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8C39E6B-3282-7B41-BA5B-A17C36D3F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304800"/>
            <a:ext cx="3166499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4569C8-280A-F640-AB2F-E71A85FD7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677" y="304800"/>
            <a:ext cx="317907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2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3CD841-FED6-DB49-B94D-9E5DDDB05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6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7155F61-956D-7843-AFA7-098DFB42B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04800"/>
            <a:ext cx="4770485" cy="6248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ED5694-E12C-7741-ACDD-C9065091CCB0}"/>
              </a:ext>
            </a:extLst>
          </p:cNvPr>
          <p:cNvSpPr txBox="1"/>
          <p:nvPr/>
        </p:nvSpPr>
        <p:spPr>
          <a:xfrm>
            <a:off x="5715000" y="533400"/>
            <a:ext cx="2756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biblehub.com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2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D6D85D-42D3-5443-B2E7-61F08A22E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New American Standard Bible (NASB)</a:t>
            </a:r>
          </a:p>
          <a:p>
            <a:r>
              <a:rPr lang="en-US" sz="3200" dirty="0"/>
              <a:t>The English Standard Version (ESV)</a:t>
            </a:r>
          </a:p>
          <a:p>
            <a:r>
              <a:rPr lang="en-US" sz="3200" dirty="0"/>
              <a:t>The Christian Standard Bible (CSB)</a:t>
            </a:r>
          </a:p>
          <a:p>
            <a:r>
              <a:rPr lang="en-US" sz="3200" dirty="0"/>
              <a:t>The New International Version (NIV)</a:t>
            </a:r>
          </a:p>
          <a:p>
            <a:r>
              <a:rPr lang="en-US" sz="3200" dirty="0"/>
              <a:t>The New Living Translation (NLT)</a:t>
            </a:r>
          </a:p>
        </p:txBody>
      </p:sp>
    </p:spTree>
    <p:extLst>
      <p:ext uri="{BB962C8B-B14F-4D97-AF65-F5344CB8AC3E}">
        <p14:creationId xmlns:p14="http://schemas.microsoft.com/office/powerpoint/2010/main" val="21687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AED894-56ED-9C43-B2E7-7CE3B7931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5105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B4A9F-9E83-3842-8269-75797528051C}"/>
              </a:ext>
            </a:extLst>
          </p:cNvPr>
          <p:cNvSpPr txBox="1"/>
          <p:nvPr/>
        </p:nvSpPr>
        <p:spPr>
          <a:xfrm>
            <a:off x="3339515" y="5257800"/>
            <a:ext cx="2464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netbible.org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F09A83E-1114-DB43-86E0-2A02C2C0D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28600"/>
            <a:ext cx="864651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477000"/>
          </a:xfrm>
        </p:spPr>
        <p:txBody>
          <a:bodyPr>
            <a:normAutofit/>
          </a:bodyPr>
          <a:lstStyle/>
          <a:p>
            <a:pPr>
              <a:spcAft>
                <a:spcPts val="100"/>
              </a:spcAft>
            </a:pPr>
            <a:r>
              <a:rPr lang="en-US" sz="2400" dirty="0"/>
              <a:t>• FORM  						          • FUNCTION</a:t>
            </a:r>
          </a:p>
          <a:p>
            <a:pPr>
              <a:spcAft>
                <a:spcPts val="100"/>
              </a:spcAft>
            </a:pPr>
            <a:r>
              <a:rPr lang="en-US" sz="2400" dirty="0"/>
              <a:t>• MAINTAIN CONSTRUCTION  			      • READABILITY  </a:t>
            </a:r>
          </a:p>
          <a:p>
            <a:pPr>
              <a:spcAft>
                <a:spcPts val="100"/>
              </a:spcAft>
            </a:pPr>
            <a:r>
              <a:rPr lang="en-US" sz="2400" dirty="0"/>
              <a:t>• WORD-FOR-WORD 	                      	         • THOUGHT-FOR-THOUGHT</a:t>
            </a:r>
          </a:p>
          <a:p>
            <a:pPr>
              <a:spcAft>
                <a:spcPts val="100"/>
              </a:spcAft>
            </a:pPr>
            <a:endParaRPr lang="en-US" sz="2400" dirty="0"/>
          </a:p>
          <a:p>
            <a:pPr>
              <a:spcAft>
                <a:spcPts val="100"/>
              </a:spcAft>
            </a:pPr>
            <a:endParaRPr lang="en-US" sz="2400" dirty="0"/>
          </a:p>
          <a:p>
            <a:pPr>
              <a:spcAft>
                <a:spcPts val="100"/>
              </a:spcAft>
            </a:pPr>
            <a:r>
              <a:rPr lang="en-US" sz="2400" dirty="0"/>
              <a:t>                                 NASB     ESV     CSB    NIV       NLT</a:t>
            </a:r>
          </a:p>
          <a:p>
            <a:pPr>
              <a:spcAft>
                <a:spcPts val="100"/>
              </a:spcAft>
            </a:pPr>
            <a:endParaRPr lang="en-US" sz="2400" dirty="0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52400" y="1716065"/>
            <a:ext cx="8763000" cy="0"/>
          </a:xfrm>
          <a:prstGeom prst="line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2819400" y="1743205"/>
            <a:ext cx="0" cy="3903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3733800" y="1752600"/>
            <a:ext cx="0" cy="3903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257800" y="1743205"/>
            <a:ext cx="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72200" y="1676400"/>
            <a:ext cx="0" cy="45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AA7F47-057E-8045-B0E5-B33F6767FFBA}"/>
              </a:ext>
            </a:extLst>
          </p:cNvPr>
          <p:cNvCxnSpPr>
            <a:cxnSpLocks/>
          </p:cNvCxnSpPr>
          <p:nvPr/>
        </p:nvCxnSpPr>
        <p:spPr>
          <a:xfrm>
            <a:off x="4548389" y="1752600"/>
            <a:ext cx="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32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15629D-3AD6-CE4E-93A3-561CFBEBD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24CFF6-9C32-CD40-9DEC-AAD6727B8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/>
              <a:t>1 THESSALONIANS 4:9</a:t>
            </a:r>
          </a:p>
          <a:p>
            <a:endParaRPr lang="en-US" dirty="0"/>
          </a:p>
          <a:p>
            <a:r>
              <a:rPr lang="en-US" u="sng" dirty="0"/>
              <a:t>NASB, ESV, CSB</a:t>
            </a:r>
            <a:br>
              <a:rPr lang="en-US" dirty="0"/>
            </a:br>
            <a:r>
              <a:rPr lang="en-US" dirty="0"/>
              <a:t>Now, about brotherly love . . .</a:t>
            </a:r>
          </a:p>
          <a:p>
            <a:r>
              <a:rPr lang="en-US" u="sng" dirty="0"/>
              <a:t>NIV, NLT</a:t>
            </a:r>
            <a:br>
              <a:rPr lang="en-US" dirty="0"/>
            </a:br>
            <a:r>
              <a:rPr lang="en-US" dirty="0"/>
              <a:t>Now, about loving one another . . .</a:t>
            </a:r>
          </a:p>
        </p:txBody>
      </p:sp>
    </p:spTree>
    <p:extLst>
      <p:ext uri="{BB962C8B-B14F-4D97-AF65-F5344CB8AC3E}">
        <p14:creationId xmlns:p14="http://schemas.microsoft.com/office/powerpoint/2010/main" val="158417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15629D-3AD6-CE4E-93A3-561CFBEBD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5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C1EBE19-054E-7743-90DD-EC6FBA554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94" t="17397" r="26604" b="20748"/>
          <a:stretch/>
        </p:blipFill>
        <p:spPr>
          <a:xfrm>
            <a:off x="838200" y="152400"/>
            <a:ext cx="7658100" cy="5270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6EFFB6-0F5B-AC4B-8C65-6BD4E4DBC297}"/>
              </a:ext>
            </a:extLst>
          </p:cNvPr>
          <p:cNvSpPr txBox="1"/>
          <p:nvPr/>
        </p:nvSpPr>
        <p:spPr>
          <a:xfrm>
            <a:off x="2667000" y="5576807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ESV READER’S VERSION</a:t>
            </a:r>
          </a:p>
        </p:txBody>
      </p:sp>
    </p:spTree>
    <p:extLst>
      <p:ext uri="{BB962C8B-B14F-4D97-AF65-F5344CB8AC3E}">
        <p14:creationId xmlns:p14="http://schemas.microsoft.com/office/powerpoint/2010/main" val="224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29FB460-CC49-3D4F-A9DA-8DC1D8D7F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228" y="337863"/>
            <a:ext cx="2464854" cy="3821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3F579E-9A8A-0743-B4CB-82FDB9A0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620" y="304800"/>
            <a:ext cx="2440760" cy="3854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39065-337B-3040-B3F0-CA599E9AD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918" y="272839"/>
            <a:ext cx="2616760" cy="388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95921F-BC32-FD42-9AF2-75E3970FA6E4}"/>
              </a:ext>
            </a:extLst>
          </p:cNvPr>
          <p:cNvSpPr txBox="1"/>
          <p:nvPr/>
        </p:nvSpPr>
        <p:spPr>
          <a:xfrm>
            <a:off x="1143000" y="434340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INTERNATIONAL CHILDREN’S BIBLE (ICB)</a:t>
            </a:r>
          </a:p>
        </p:txBody>
      </p:sp>
    </p:spTree>
    <p:extLst>
      <p:ext uri="{BB962C8B-B14F-4D97-AF65-F5344CB8AC3E}">
        <p14:creationId xmlns:p14="http://schemas.microsoft.com/office/powerpoint/2010/main" val="21141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15629D-3AD6-CE4E-93A3-561CFBEBD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JB1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601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JB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13336</TotalTime>
  <Words>128</Words>
  <Application>Microsoft Office PowerPoint</Application>
  <PresentationFormat>On-screen Show (4:3)</PresentationFormat>
  <Paragraphs>30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  <vt:variant>
        <vt:lpstr>Custom Shows</vt:lpstr>
      </vt:variant>
      <vt:variant>
        <vt:i4>1</vt:i4>
      </vt:variant>
    </vt:vector>
  </HeadingPairs>
  <TitlesOfParts>
    <vt:vector size="26" baseType="lpstr">
      <vt:lpstr>Arial</vt:lpstr>
      <vt:lpstr>Calibri</vt:lpstr>
      <vt:lpstr>WJB1</vt:lpstr>
      <vt:lpstr>1_WJB1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Wendell Brane</dc:creator>
  <cp:lastModifiedBy>Joshua Miles</cp:lastModifiedBy>
  <cp:revision>1835</cp:revision>
  <cp:lastPrinted>2019-06-16T12:10:03Z</cp:lastPrinted>
  <dcterms:created xsi:type="dcterms:W3CDTF">2010-05-12T18:41:43Z</dcterms:created>
  <dcterms:modified xsi:type="dcterms:W3CDTF">2019-06-23T15:55:41Z</dcterms:modified>
</cp:coreProperties>
</file>