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06" r:id="rId3"/>
    <p:sldId id="3307" r:id="rId4"/>
    <p:sldId id="3308" r:id="rId5"/>
    <p:sldId id="3309" r:id="rId6"/>
    <p:sldId id="331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8"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5">
                  <a:lumMod val="75000"/>
                </a:schemeClr>
              </a:solidFill>
              <a:ln w="19050">
                <a:noFill/>
              </a:ln>
              <a:effectLst/>
            </c:spPr>
            <c:extLst>
              <c:ext xmlns:c16="http://schemas.microsoft.com/office/drawing/2014/chart" uri="{C3380CC4-5D6E-409C-BE32-E72D297353CC}">
                <c16:uniqueId val="{00000001-35DB-8249-A706-2C7B034A27FB}"/>
              </c:ext>
            </c:extLst>
          </c:dPt>
          <c:dPt>
            <c:idx val="1"/>
            <c:bubble3D val="0"/>
            <c:spPr>
              <a:solidFill>
                <a:schemeClr val="accent2"/>
              </a:solidFill>
              <a:ln w="19050">
                <a:noFill/>
              </a:ln>
              <a:effectLst/>
            </c:spPr>
            <c:extLst>
              <c:ext xmlns:c16="http://schemas.microsoft.com/office/drawing/2014/chart" uri="{C3380CC4-5D6E-409C-BE32-E72D297353CC}">
                <c16:uniqueId val="{00000003-35DB-8249-A706-2C7B034A27FB}"/>
              </c:ext>
            </c:extLst>
          </c:dPt>
          <c:dPt>
            <c:idx val="2"/>
            <c:bubble3D val="0"/>
            <c:spPr>
              <a:solidFill>
                <a:schemeClr val="accent3"/>
              </a:solidFill>
              <a:ln w="19050">
                <a:noFill/>
              </a:ln>
              <a:effectLst/>
            </c:spPr>
            <c:extLst>
              <c:ext xmlns:c16="http://schemas.microsoft.com/office/drawing/2014/chart" uri="{C3380CC4-5D6E-409C-BE32-E72D297353CC}">
                <c16:uniqueId val="{00000005-35DB-8249-A706-2C7B034A27FB}"/>
              </c:ext>
            </c:extLst>
          </c:dPt>
          <c:dPt>
            <c:idx val="3"/>
            <c:bubble3D val="0"/>
            <c:spPr>
              <a:solidFill>
                <a:schemeClr val="accent4"/>
              </a:solidFill>
              <a:ln w="19050">
                <a:noFill/>
              </a:ln>
              <a:effectLst/>
            </c:spPr>
            <c:extLst>
              <c:ext xmlns:c16="http://schemas.microsoft.com/office/drawing/2014/chart" uri="{C3380CC4-5D6E-409C-BE32-E72D297353CC}">
                <c16:uniqueId val="{00000007-35DB-8249-A706-2C7B034A27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Illness</c:v>
                </c:pt>
                <c:pt idx="1">
                  <c:v>John 16:21</c:v>
                </c:pt>
              </c:strCache>
            </c:strRef>
          </c:cat>
          <c:val>
            <c:numRef>
              <c:f>Sheet1!$B$2:$B$5</c:f>
              <c:numCache>
                <c:formatCode>General</c:formatCode>
                <c:ptCount val="4"/>
                <c:pt idx="0">
                  <c:v>55</c:v>
                </c:pt>
                <c:pt idx="1">
                  <c:v>1</c:v>
                </c:pt>
              </c:numCache>
            </c:numRef>
          </c:val>
          <c:extLst>
            <c:ext xmlns:c16="http://schemas.microsoft.com/office/drawing/2014/chart" uri="{C3380CC4-5D6E-409C-BE32-E72D297353CC}">
              <c16:uniqueId val="{00000008-35DB-8249-A706-2C7B034A27F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5">
                  <a:lumMod val="75000"/>
                </a:schemeClr>
              </a:solidFill>
              <a:ln w="19050">
                <a:noFill/>
              </a:ln>
              <a:effectLst/>
            </c:spPr>
            <c:extLst>
              <c:ext xmlns:c16="http://schemas.microsoft.com/office/drawing/2014/chart" uri="{C3380CC4-5D6E-409C-BE32-E72D297353CC}">
                <c16:uniqueId val="{00000002-F194-E74F-B8AF-A9C7E2041741}"/>
              </c:ext>
            </c:extLst>
          </c:dPt>
          <c:dPt>
            <c:idx val="1"/>
            <c:bubble3D val="0"/>
            <c:spPr>
              <a:solidFill>
                <a:schemeClr val="accent2"/>
              </a:solidFill>
              <a:ln w="19050">
                <a:noFill/>
              </a:ln>
              <a:effectLst/>
            </c:spPr>
            <c:extLst>
              <c:ext xmlns:c16="http://schemas.microsoft.com/office/drawing/2014/chart" uri="{C3380CC4-5D6E-409C-BE32-E72D297353CC}">
                <c16:uniqueId val="{00000003-91CE-994C-9F5B-60BB7EAAF2B8}"/>
              </c:ext>
            </c:extLst>
          </c:dPt>
          <c:dPt>
            <c:idx val="2"/>
            <c:bubble3D val="0"/>
            <c:spPr>
              <a:solidFill>
                <a:schemeClr val="accent3"/>
              </a:solidFill>
              <a:ln w="19050">
                <a:noFill/>
              </a:ln>
              <a:effectLst/>
            </c:spPr>
            <c:extLst>
              <c:ext xmlns:c16="http://schemas.microsoft.com/office/drawing/2014/chart" uri="{C3380CC4-5D6E-409C-BE32-E72D297353CC}">
                <c16:uniqueId val="{00000005-91CE-994C-9F5B-60BB7EAAF2B8}"/>
              </c:ext>
            </c:extLst>
          </c:dPt>
          <c:dPt>
            <c:idx val="3"/>
            <c:bubble3D val="0"/>
            <c:spPr>
              <a:solidFill>
                <a:schemeClr val="accent4"/>
              </a:solidFill>
              <a:ln w="19050">
                <a:noFill/>
              </a:ln>
              <a:effectLst/>
            </c:spPr>
            <c:extLst>
              <c:ext xmlns:c16="http://schemas.microsoft.com/office/drawing/2014/chart" uri="{C3380CC4-5D6E-409C-BE32-E72D297353CC}">
                <c16:uniqueId val="{00000007-91CE-994C-9F5B-60BB7EAAF2B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Suffer</c:v>
                </c:pt>
                <c:pt idx="1">
                  <c:v>Matt 17 and Mark 5</c:v>
                </c:pt>
              </c:strCache>
            </c:strRef>
          </c:cat>
          <c:val>
            <c:numRef>
              <c:f>Sheet1!$B$2:$B$5</c:f>
              <c:numCache>
                <c:formatCode>General</c:formatCode>
                <c:ptCount val="4"/>
                <c:pt idx="0">
                  <c:v>65</c:v>
                </c:pt>
                <c:pt idx="1">
                  <c:v>2</c:v>
                </c:pt>
              </c:numCache>
            </c:numRef>
          </c:val>
          <c:extLst>
            <c:ext xmlns:c16="http://schemas.microsoft.com/office/drawing/2014/chart" uri="{C3380CC4-5D6E-409C-BE32-E72D297353CC}">
              <c16:uniqueId val="{00000000-F194-E74F-B8AF-A9C7E204174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2400-DCC5-48F6-9A8F-22972A7E7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B12E1-DD07-4751-948F-DF47EF9B1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70B4A-955A-4CB1-83DA-D6A0E83E1836}"/>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5" name="Footer Placeholder 4">
            <a:extLst>
              <a:ext uri="{FF2B5EF4-FFF2-40B4-BE49-F238E27FC236}">
                <a16:creationId xmlns:a16="http://schemas.microsoft.com/office/drawing/2014/main" id="{07565309-A821-4FDA-9AD0-50A1B7C7C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98ACE-D609-4717-9778-3C579BC648CC}"/>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218516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CCCA-6D33-418A-BD8F-6099DE3BF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9795BA-A8BC-4C24-B423-7A081C301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DCE2F-B146-45B8-B722-C6167E6BA1D4}"/>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5" name="Footer Placeholder 4">
            <a:extLst>
              <a:ext uri="{FF2B5EF4-FFF2-40B4-BE49-F238E27FC236}">
                <a16:creationId xmlns:a16="http://schemas.microsoft.com/office/drawing/2014/main" id="{1159D135-A802-4221-AC27-2B24F245E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DF649-D8CC-4922-9D73-A495D8AD2D34}"/>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163520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56BFA-407C-4A03-8734-C64ABBB65C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B8CF32-2D3D-43FB-B8D8-8F7D60736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02556-B240-4C4B-8E1D-5C6DD736B1B1}"/>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5" name="Footer Placeholder 4">
            <a:extLst>
              <a:ext uri="{FF2B5EF4-FFF2-40B4-BE49-F238E27FC236}">
                <a16:creationId xmlns:a16="http://schemas.microsoft.com/office/drawing/2014/main" id="{449E81CB-8D3A-48CB-8770-5AB26B685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F5316-693E-49D5-9BBC-7EE3F657FBC4}"/>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326070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3" y="609601"/>
            <a:ext cx="8676223" cy="32004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3" y="3886200"/>
            <a:ext cx="8676223" cy="190500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75000"/>
                  </a:prstClr>
                </a:solidFill>
              </a:rPr>
              <a:pPr/>
              <a:t>9/29/2019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1367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75000"/>
                  </a:prstClr>
                </a:solidFill>
              </a:rPr>
              <a:pPr/>
              <a:t>9/29/2019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68874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D979-A9A2-43D7-A64E-690059D16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5C942-8CA6-498E-8FC1-8C6F52DB5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9586A-536F-4B9D-A242-4007A966EC53}"/>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5" name="Footer Placeholder 4">
            <a:extLst>
              <a:ext uri="{FF2B5EF4-FFF2-40B4-BE49-F238E27FC236}">
                <a16:creationId xmlns:a16="http://schemas.microsoft.com/office/drawing/2014/main" id="{ACB02C4A-3E16-462C-B088-EC70C5516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BE2B0-A3C4-401A-B9F7-F953928AF215}"/>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353133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987E-6FE6-4080-9C2E-5A84208B3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383DA2-F74E-45AF-99EB-465129FC0D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15819-D05E-4C4E-BE32-81F381B5A826}"/>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5" name="Footer Placeholder 4">
            <a:extLst>
              <a:ext uri="{FF2B5EF4-FFF2-40B4-BE49-F238E27FC236}">
                <a16:creationId xmlns:a16="http://schemas.microsoft.com/office/drawing/2014/main" id="{3821A3AE-4CFE-4D15-976A-68C065A9C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143AB-B2BC-42C5-A17C-FF1F661C80A1}"/>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206637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EF58-6784-4B5D-80EE-90C7C1AAD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0EFF6-AED3-4605-BD05-68DB88E24A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BC8B78-59EF-4972-8362-07B5F50D87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C55C9-FE71-4892-A634-C6B639CA11CE}"/>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6" name="Footer Placeholder 5">
            <a:extLst>
              <a:ext uri="{FF2B5EF4-FFF2-40B4-BE49-F238E27FC236}">
                <a16:creationId xmlns:a16="http://schemas.microsoft.com/office/drawing/2014/main" id="{7BA2B97B-EEBB-4185-9E55-E5505034B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91886-28B1-4498-B4B6-C44C18DD7EE4}"/>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226556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645F-4A20-43ED-ADE0-D84A0EB75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815C63-E003-4664-90D2-EC11656DE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CC8B0D-81C8-4AA2-9A4E-4456821501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ECC39-284E-449A-BFDE-50BD6A4D2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6F2D9-3240-4F76-A663-2E8597253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E42C8-8852-4B2B-B93F-8222F22680D7}"/>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8" name="Footer Placeholder 7">
            <a:extLst>
              <a:ext uri="{FF2B5EF4-FFF2-40B4-BE49-F238E27FC236}">
                <a16:creationId xmlns:a16="http://schemas.microsoft.com/office/drawing/2014/main" id="{F4301FC3-9286-4E9C-AA49-6E17EC4F72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2DA6F6-60F0-4C59-A1EE-5C10C7A0A34C}"/>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301893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758B-953A-4C03-89E2-8B990F70AA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35BA4-0AED-47C1-8906-A1CC6556BE3C}"/>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4" name="Footer Placeholder 3">
            <a:extLst>
              <a:ext uri="{FF2B5EF4-FFF2-40B4-BE49-F238E27FC236}">
                <a16:creationId xmlns:a16="http://schemas.microsoft.com/office/drawing/2014/main" id="{C696708C-01FD-4425-A368-257921F76F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F2C3C4-FD4F-4333-BFA9-1601F56562C1}"/>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56636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1A7DA-B777-461E-8A84-08CECA02CD36}"/>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3" name="Footer Placeholder 2">
            <a:extLst>
              <a:ext uri="{FF2B5EF4-FFF2-40B4-BE49-F238E27FC236}">
                <a16:creationId xmlns:a16="http://schemas.microsoft.com/office/drawing/2014/main" id="{B7E5135F-0D43-47FB-968A-EF18DCB01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C63A45-43ED-4D93-BF8F-75BDB702F9DF}"/>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244203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40D4-E65F-40F6-9B06-AEC6B0EE0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75458F-F5C0-4B77-8C82-5D8D2356F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71AED-BA25-479C-B181-B14251238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AF90F1-15C2-40FD-B1D9-2E3045CF8B6B}"/>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6" name="Footer Placeholder 5">
            <a:extLst>
              <a:ext uri="{FF2B5EF4-FFF2-40B4-BE49-F238E27FC236}">
                <a16:creationId xmlns:a16="http://schemas.microsoft.com/office/drawing/2014/main" id="{318D5E39-267E-4709-976B-2312A569D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C064A-CF2C-4275-8693-C4A37C8408B5}"/>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11322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161-9083-47DB-9558-14541DCDA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AC55C9-477A-4EB0-974E-10F8D50B0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C32E75-68B3-48A8-95C9-0D24AE693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EF457-32CE-47DB-9842-3C5821B4CD56}"/>
              </a:ext>
            </a:extLst>
          </p:cNvPr>
          <p:cNvSpPr>
            <a:spLocks noGrp="1"/>
          </p:cNvSpPr>
          <p:nvPr>
            <p:ph type="dt" sz="half" idx="10"/>
          </p:nvPr>
        </p:nvSpPr>
        <p:spPr/>
        <p:txBody>
          <a:bodyPr/>
          <a:lstStyle/>
          <a:p>
            <a:fld id="{E2E14337-9E9A-451F-93A9-B947CFF07914}" type="datetimeFigureOut">
              <a:rPr lang="en-US" smtClean="0"/>
              <a:t>9/29/2019</a:t>
            </a:fld>
            <a:endParaRPr lang="en-US"/>
          </a:p>
        </p:txBody>
      </p:sp>
      <p:sp>
        <p:nvSpPr>
          <p:cNvPr id="6" name="Footer Placeholder 5">
            <a:extLst>
              <a:ext uri="{FF2B5EF4-FFF2-40B4-BE49-F238E27FC236}">
                <a16:creationId xmlns:a16="http://schemas.microsoft.com/office/drawing/2014/main" id="{F0E5D893-D3B1-498E-A754-38623E33C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3C89A-B2BB-4E1D-A291-A579779332F1}"/>
              </a:ext>
            </a:extLst>
          </p:cNvPr>
          <p:cNvSpPr>
            <a:spLocks noGrp="1"/>
          </p:cNvSpPr>
          <p:nvPr>
            <p:ph type="sldNum" sz="quarter" idx="12"/>
          </p:nvPr>
        </p:nvSpPr>
        <p:spPr/>
        <p:txBody>
          <a:bodyPr/>
          <a:lstStyle/>
          <a:p>
            <a:fld id="{500F563F-E17D-4B9F-955E-CB4C644F96BC}" type="slidenum">
              <a:rPr lang="en-US" smtClean="0"/>
              <a:t>‹#›</a:t>
            </a:fld>
            <a:endParaRPr lang="en-US"/>
          </a:p>
        </p:txBody>
      </p:sp>
    </p:spTree>
    <p:extLst>
      <p:ext uri="{BB962C8B-B14F-4D97-AF65-F5344CB8AC3E}">
        <p14:creationId xmlns:p14="http://schemas.microsoft.com/office/powerpoint/2010/main" val="376310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BDC47-A8A1-4D28-A50C-DDEFF4EB1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E04E5-927D-4E41-AD6C-CC80CE69D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F0E1E-F381-4CB9-A15D-E2B902EA6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14337-9E9A-451F-93A9-B947CFF07914}" type="datetimeFigureOut">
              <a:rPr lang="en-US" smtClean="0"/>
              <a:t>9/29/2019</a:t>
            </a:fld>
            <a:endParaRPr lang="en-US"/>
          </a:p>
        </p:txBody>
      </p:sp>
      <p:sp>
        <p:nvSpPr>
          <p:cNvPr id="5" name="Footer Placeholder 4">
            <a:extLst>
              <a:ext uri="{FF2B5EF4-FFF2-40B4-BE49-F238E27FC236}">
                <a16:creationId xmlns:a16="http://schemas.microsoft.com/office/drawing/2014/main" id="{6E5E73AD-21EB-4DA3-99ED-68BD8B6A6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E2F709-9FB5-4C4C-A4D5-523EEC1DB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F563F-E17D-4B9F-955E-CB4C644F96BC}" type="slidenum">
              <a:rPr lang="en-US" smtClean="0"/>
              <a:t>‹#›</a:t>
            </a:fld>
            <a:endParaRPr lang="en-US"/>
          </a:p>
        </p:txBody>
      </p:sp>
    </p:spTree>
    <p:extLst>
      <p:ext uri="{BB962C8B-B14F-4D97-AF65-F5344CB8AC3E}">
        <p14:creationId xmlns:p14="http://schemas.microsoft.com/office/powerpoint/2010/main" val="252950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09600"/>
            <a:ext cx="9905999"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4" y="2667001"/>
            <a:ext cx="9905999"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7"/>
            <a:ext cx="1600200"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9/29/2019</a:t>
            </a:fld>
            <a:endParaRPr lang="en-US" dirty="0"/>
          </a:p>
        </p:txBody>
      </p:sp>
      <p:sp>
        <p:nvSpPr>
          <p:cNvPr id="5" name="Footer Placeholder 4"/>
          <p:cNvSpPr>
            <a:spLocks noGrp="1"/>
          </p:cNvSpPr>
          <p:nvPr>
            <p:ph type="ftr" sz="quarter" idx="3"/>
          </p:nvPr>
        </p:nvSpPr>
        <p:spPr>
          <a:xfrm>
            <a:off x="1141412" y="5883277"/>
            <a:ext cx="7543800" cy="365125"/>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4" y="5883277"/>
            <a:ext cx="551167"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2653322"/>
      </p:ext>
    </p:extLst>
  </p:cSld>
  <p:clrMap bg1="dk1" tx1="lt1" bg2="dk2" tx2="lt2" accent1="accent1" accent2="accent2" accent3="accent3" accent4="accent4" accent5="accent5" accent6="accent6" hlink="hlink" folHlink="folHlink"/>
  <p:sldLayoutIdLst>
    <p:sldLayoutId id="2147483661" r:id="rId1"/>
    <p:sldLayoutId id="2147483662" r:id="rId2"/>
  </p:sldLayoutIdLs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www.biblestudytools.com/nas/passage/?q=2co+1:4;2co+1:8;2co+2:4;2co+4:17;2co+6:4;2co+7:4;2co+8:2;2co+8:13" TargetMode="External"/><Relationship Id="rId13" Type="http://schemas.openxmlformats.org/officeDocument/2006/relationships/hyperlink" Target="https://www.biblestudytools.com/nas/passage/?q=2th+1:4;2th+1:6" TargetMode="External"/><Relationship Id="rId3" Type="http://schemas.openxmlformats.org/officeDocument/2006/relationships/hyperlink" Target="https://www.biblestudytools.com/nas/passage/?q=mr+4:17;mr+13:19;mr+13:24" TargetMode="External"/><Relationship Id="rId7" Type="http://schemas.openxmlformats.org/officeDocument/2006/relationships/hyperlink" Target="http://www.biblestudytools.com/nas/1-corinthians/7-28.html" TargetMode="External"/><Relationship Id="rId12" Type="http://schemas.openxmlformats.org/officeDocument/2006/relationships/hyperlink" Target="https://www.biblestudytools.com/nas/passage/?q=1th+1:6;1th+3:3;1th+3:7" TargetMode="External"/><Relationship Id="rId17" Type="http://schemas.openxmlformats.org/officeDocument/2006/relationships/chart" Target="../charts/chart1.xml"/><Relationship Id="rId2" Type="http://schemas.openxmlformats.org/officeDocument/2006/relationships/hyperlink" Target="https://www.biblestudytools.com/nas/passage/?q=matthew+13:21;mt+24:9;mt+24:21;mt+24:29" TargetMode="External"/><Relationship Id="rId16" Type="http://schemas.openxmlformats.org/officeDocument/2006/relationships/hyperlink" Target="https://www.biblestudytools.com/nas/passage/?q=re+1:9;re+2:9;re+2:10;re+2:22;re+7:14" TargetMode="External"/><Relationship Id="rId1" Type="http://schemas.openxmlformats.org/officeDocument/2006/relationships/slideLayout" Target="../slideLayouts/slideLayout13.xml"/><Relationship Id="rId6" Type="http://schemas.openxmlformats.org/officeDocument/2006/relationships/hyperlink" Target="https://www.biblestudytools.com/nas/passage/?q=ro+2:9;ro+5:3;ro+8:35;ro+12:12" TargetMode="External"/><Relationship Id="rId11" Type="http://schemas.openxmlformats.org/officeDocument/2006/relationships/hyperlink" Target="http://www.biblestudytools.com/nas/colossians/1-24.html" TargetMode="External"/><Relationship Id="rId5" Type="http://schemas.openxmlformats.org/officeDocument/2006/relationships/hyperlink" Target="https://www.biblestudytools.com/nas/passage/?q=ac+7:10;ac+7:11;ac+11:19;ac+14:22;ac+20:23" TargetMode="External"/><Relationship Id="rId15" Type="http://schemas.openxmlformats.org/officeDocument/2006/relationships/hyperlink" Target="http://www.biblestudytools.com/nas/james/1-27.html" TargetMode="External"/><Relationship Id="rId10" Type="http://schemas.openxmlformats.org/officeDocument/2006/relationships/hyperlink" Target="https://www.biblestudytools.com/nas/passage/?q=php+1:17;php+4:14" TargetMode="External"/><Relationship Id="rId4" Type="http://schemas.openxmlformats.org/officeDocument/2006/relationships/hyperlink" Target="https://www.biblestudytools.com/nas/passage/?q=joh+16:21;joh+16:33" TargetMode="External"/><Relationship Id="rId9" Type="http://schemas.openxmlformats.org/officeDocument/2006/relationships/hyperlink" Target="http://www.biblestudytools.com/nas/ephesians/3-13.html" TargetMode="External"/><Relationship Id="rId14" Type="http://schemas.openxmlformats.org/officeDocument/2006/relationships/hyperlink" Target="http://www.biblestudytools.com/nas/hebrews/10-33.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biblestudytools.com/nas/2-corinthians/1-6.html" TargetMode="External"/><Relationship Id="rId13" Type="http://schemas.openxmlformats.org/officeDocument/2006/relationships/hyperlink" Target="http://www.biblestudytools.com/nas/2-timothy/1-12.html" TargetMode="External"/><Relationship Id="rId3" Type="http://schemas.openxmlformats.org/officeDocument/2006/relationships/hyperlink" Target="https://www.biblestudytools.com/nas/passage/?q=matthew+16:21;mt+17:12;mt+27:19" TargetMode="External"/><Relationship Id="rId7" Type="http://schemas.openxmlformats.org/officeDocument/2006/relationships/hyperlink" Target="http://www.biblestudytools.com/nas/1-corinthians/12-26.html" TargetMode="External"/><Relationship Id="rId12" Type="http://schemas.openxmlformats.org/officeDocument/2006/relationships/hyperlink" Target="http://www.biblestudytools.com/nas/2-thessalonians/1-5.html" TargetMode="External"/><Relationship Id="rId2" Type="http://schemas.openxmlformats.org/officeDocument/2006/relationships/chart" Target="../charts/chart2.xml"/><Relationship Id="rId16" Type="http://schemas.openxmlformats.org/officeDocument/2006/relationships/hyperlink" Target="http://www.biblestudytools.com/nas/revelation/2-10.html" TargetMode="External"/><Relationship Id="rId1" Type="http://schemas.openxmlformats.org/officeDocument/2006/relationships/slideLayout" Target="../slideLayouts/slideLayout13.xml"/><Relationship Id="rId6" Type="http://schemas.openxmlformats.org/officeDocument/2006/relationships/hyperlink" Target="https://www.biblestudytools.com/nas/passage/?q=ac+1:3;ac+3:18;ac+9:16;ac+17:3;ac+28:5" TargetMode="External"/><Relationship Id="rId11" Type="http://schemas.openxmlformats.org/officeDocument/2006/relationships/hyperlink" Target="http://www.biblestudytools.com/nas/1-thessalonians/2-14.html" TargetMode="External"/><Relationship Id="rId5" Type="http://schemas.openxmlformats.org/officeDocument/2006/relationships/hyperlink" Target="https://www.biblestudytools.com/nas/passage/?q=luke+9:22;lu+13:2;lu+17:25;lu+22:15;lu+24:26;lu+24:46" TargetMode="External"/><Relationship Id="rId15" Type="http://schemas.openxmlformats.org/officeDocument/2006/relationships/hyperlink" Target="https://www.biblestudytools.com/nas/passage/?q=1pe+2:19;1pe+2:20;1pe+2:21;1pe+2:23;1pe+3:14;1pe+3:17;1pe+4:1;1pe+4:15;1pe+4:19;1pe+5:10" TargetMode="External"/><Relationship Id="rId10" Type="http://schemas.openxmlformats.org/officeDocument/2006/relationships/hyperlink" Target="http://www.biblestudytools.com/nas/philippians/1-29.html" TargetMode="External"/><Relationship Id="rId4" Type="http://schemas.openxmlformats.org/officeDocument/2006/relationships/hyperlink" Target="https://www.biblestudytools.com/nas/passage/?q=mr+5:26;mr+8:31;mr+9:12" TargetMode="External"/><Relationship Id="rId9" Type="http://schemas.openxmlformats.org/officeDocument/2006/relationships/hyperlink" Target="http://www.biblestudytools.com/nas/galatians/3-4.html" TargetMode="External"/><Relationship Id="rId14" Type="http://schemas.openxmlformats.org/officeDocument/2006/relationships/hyperlink" Target="https://www.biblestudytools.com/nas/passage/?q=heb+2:18;heb+5:8;heb+9:26;heb+13: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C08C-38F5-0C4D-B452-05D302CDB99E}"/>
              </a:ext>
            </a:extLst>
          </p:cNvPr>
          <p:cNvSpPr>
            <a:spLocks noGrp="1"/>
          </p:cNvSpPr>
          <p:nvPr>
            <p:ph type="ctrTitle"/>
          </p:nvPr>
        </p:nvSpPr>
        <p:spPr/>
        <p:txBody>
          <a:bodyPr/>
          <a:lstStyle/>
          <a:p>
            <a:r>
              <a:rPr lang="en-US" dirty="0"/>
              <a:t>suffering</a:t>
            </a:r>
          </a:p>
        </p:txBody>
      </p:sp>
      <p:sp>
        <p:nvSpPr>
          <p:cNvPr id="3" name="Subtitle 2">
            <a:extLst>
              <a:ext uri="{FF2B5EF4-FFF2-40B4-BE49-F238E27FC236}">
                <a16:creationId xmlns:a16="http://schemas.microsoft.com/office/drawing/2014/main" id="{E2D1587D-2DF7-FD41-9FA1-824D9C7ED8B5}"/>
              </a:ext>
            </a:extLst>
          </p:cNvPr>
          <p:cNvSpPr>
            <a:spLocks noGrp="1"/>
          </p:cNvSpPr>
          <p:nvPr>
            <p:ph type="subTitle" idx="1"/>
          </p:nvPr>
        </p:nvSpPr>
        <p:spPr/>
        <p:txBody>
          <a:bodyPr/>
          <a:lstStyle/>
          <a:p>
            <a:r>
              <a:rPr lang="en-US" dirty="0"/>
              <a:t>A new testament overview</a:t>
            </a:r>
          </a:p>
        </p:txBody>
      </p:sp>
    </p:spTree>
    <p:extLst>
      <p:ext uri="{BB962C8B-B14F-4D97-AF65-F5344CB8AC3E}">
        <p14:creationId xmlns:p14="http://schemas.microsoft.com/office/powerpoint/2010/main" val="413058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181B-C5E6-B640-9EF2-5D5815CB1748}"/>
              </a:ext>
            </a:extLst>
          </p:cNvPr>
          <p:cNvSpPr>
            <a:spLocks noGrp="1"/>
          </p:cNvSpPr>
          <p:nvPr>
            <p:ph type="title"/>
          </p:nvPr>
        </p:nvSpPr>
        <p:spPr>
          <a:xfrm>
            <a:off x="3087422" y="964867"/>
            <a:ext cx="6387573" cy="690770"/>
          </a:xfrm>
        </p:spPr>
        <p:txBody>
          <a:bodyPr>
            <a:normAutofit/>
          </a:bodyPr>
          <a:lstStyle/>
          <a:p>
            <a:r>
              <a:rPr lang="en-US" sz="2100" dirty="0" err="1"/>
              <a:t>Thlipsis</a:t>
            </a:r>
            <a:r>
              <a:rPr lang="en-US" sz="2100" dirty="0"/>
              <a:t> (oppression, affliction, tribulation)</a:t>
            </a:r>
          </a:p>
        </p:txBody>
      </p:sp>
      <p:sp>
        <p:nvSpPr>
          <p:cNvPr id="3" name="Content Placeholder 2">
            <a:extLst>
              <a:ext uri="{FF2B5EF4-FFF2-40B4-BE49-F238E27FC236}">
                <a16:creationId xmlns:a16="http://schemas.microsoft.com/office/drawing/2014/main" id="{11B08E47-DD25-BE45-8A5F-9097B527DA2D}"/>
              </a:ext>
            </a:extLst>
          </p:cNvPr>
          <p:cNvSpPr>
            <a:spLocks noGrp="1"/>
          </p:cNvSpPr>
          <p:nvPr>
            <p:ph idx="1"/>
          </p:nvPr>
        </p:nvSpPr>
        <p:spPr>
          <a:xfrm>
            <a:off x="2873392" y="1777087"/>
            <a:ext cx="2069824" cy="4231585"/>
          </a:xfrm>
        </p:spPr>
        <p:txBody>
          <a:bodyPr>
            <a:normAutofit fontScale="77500" lnSpcReduction="20000"/>
          </a:bodyPr>
          <a:lstStyle/>
          <a:p>
            <a:pPr marL="0" indent="0">
              <a:buNone/>
            </a:pPr>
            <a:r>
              <a:rPr lang="en-US" dirty="0">
                <a:effectLst/>
                <a:hlinkClick r:id="rId2"/>
              </a:rPr>
              <a:t>Matthew</a:t>
            </a:r>
            <a:r>
              <a:rPr lang="en-US" dirty="0">
                <a:effectLst/>
              </a:rPr>
              <a:t>			4</a:t>
            </a:r>
          </a:p>
          <a:p>
            <a:pPr marL="0" indent="0">
              <a:buNone/>
            </a:pPr>
            <a:r>
              <a:rPr lang="en-US" dirty="0">
                <a:effectLst/>
                <a:hlinkClick r:id="rId3"/>
              </a:rPr>
              <a:t>Mark</a:t>
            </a:r>
            <a:r>
              <a:rPr lang="en-US" dirty="0">
                <a:effectLst/>
              </a:rPr>
              <a:t>			3</a:t>
            </a:r>
          </a:p>
          <a:p>
            <a:pPr marL="0" indent="0">
              <a:buNone/>
            </a:pPr>
            <a:r>
              <a:rPr lang="en-US" dirty="0">
                <a:effectLst/>
                <a:hlinkClick r:id="rId4"/>
              </a:rPr>
              <a:t>John</a:t>
            </a:r>
            <a:r>
              <a:rPr lang="en-US" dirty="0">
                <a:effectLst/>
              </a:rPr>
              <a:t>			</a:t>
            </a:r>
            <a:r>
              <a:rPr lang="en-US" dirty="0">
                <a:solidFill>
                  <a:schemeClr val="tx1"/>
                </a:solidFill>
                <a:effectLst/>
              </a:rPr>
              <a:t>2</a:t>
            </a:r>
          </a:p>
          <a:p>
            <a:pPr marL="0" indent="0">
              <a:buNone/>
            </a:pPr>
            <a:r>
              <a:rPr lang="en-US" dirty="0">
                <a:effectLst/>
                <a:hlinkClick r:id="rId5"/>
              </a:rPr>
              <a:t>Acts</a:t>
            </a:r>
            <a:r>
              <a:rPr lang="en-US" dirty="0">
                <a:effectLst/>
              </a:rPr>
              <a:t>				5</a:t>
            </a:r>
          </a:p>
          <a:p>
            <a:pPr marL="0" indent="0">
              <a:buNone/>
            </a:pPr>
            <a:r>
              <a:rPr lang="en-US" dirty="0">
                <a:effectLst/>
                <a:hlinkClick r:id="rId6"/>
              </a:rPr>
              <a:t>Romans</a:t>
            </a:r>
            <a:r>
              <a:rPr lang="en-US" dirty="0">
                <a:effectLst/>
              </a:rPr>
              <a:t>			4</a:t>
            </a:r>
          </a:p>
          <a:p>
            <a:pPr marL="0" indent="0">
              <a:buNone/>
            </a:pPr>
            <a:r>
              <a:rPr lang="en-US" dirty="0">
                <a:effectLst/>
                <a:hlinkClick r:id="rId7"/>
              </a:rPr>
              <a:t>1 Corinthians</a:t>
            </a:r>
            <a:r>
              <a:rPr lang="en-US" dirty="0">
                <a:effectLst/>
              </a:rPr>
              <a:t>		1</a:t>
            </a:r>
          </a:p>
          <a:p>
            <a:pPr marL="0" indent="0">
              <a:buNone/>
            </a:pPr>
            <a:r>
              <a:rPr lang="en-US" dirty="0">
                <a:effectLst/>
                <a:hlinkClick r:id="rId8"/>
              </a:rPr>
              <a:t>2 Corinthians</a:t>
            </a:r>
            <a:r>
              <a:rPr lang="en-US" dirty="0">
                <a:effectLst/>
              </a:rPr>
              <a:t>		8</a:t>
            </a:r>
          </a:p>
          <a:p>
            <a:pPr marL="0" indent="0">
              <a:buNone/>
            </a:pPr>
            <a:r>
              <a:rPr lang="en-US" dirty="0">
                <a:effectLst/>
                <a:hlinkClick r:id="rId9"/>
              </a:rPr>
              <a:t>Ephesians</a:t>
            </a:r>
            <a:r>
              <a:rPr lang="en-US" dirty="0">
                <a:effectLst/>
              </a:rPr>
              <a:t>			1</a:t>
            </a:r>
          </a:p>
          <a:p>
            <a:pPr marL="0" indent="0">
              <a:buNone/>
            </a:pPr>
            <a:r>
              <a:rPr lang="en-US" dirty="0">
                <a:effectLst/>
                <a:hlinkClick r:id="rId10"/>
              </a:rPr>
              <a:t>Philippians</a:t>
            </a:r>
            <a:r>
              <a:rPr lang="en-US" dirty="0">
                <a:effectLst/>
              </a:rPr>
              <a:t>		2</a:t>
            </a:r>
          </a:p>
          <a:p>
            <a:pPr marL="0" indent="0">
              <a:buNone/>
            </a:pPr>
            <a:r>
              <a:rPr lang="en-US" dirty="0">
                <a:effectLst/>
                <a:hlinkClick r:id="rId11"/>
              </a:rPr>
              <a:t>Colossians</a:t>
            </a:r>
            <a:r>
              <a:rPr lang="en-US" dirty="0">
                <a:effectLst/>
              </a:rPr>
              <a:t>		1</a:t>
            </a:r>
          </a:p>
          <a:p>
            <a:pPr marL="0" indent="0">
              <a:buNone/>
            </a:pPr>
            <a:r>
              <a:rPr lang="en-US" dirty="0">
                <a:effectLst/>
                <a:hlinkClick r:id="rId12"/>
              </a:rPr>
              <a:t>1 Thessalonians</a:t>
            </a:r>
            <a:r>
              <a:rPr lang="en-US" dirty="0">
                <a:effectLst/>
              </a:rPr>
              <a:t>	3</a:t>
            </a:r>
          </a:p>
          <a:p>
            <a:pPr marL="0" indent="0">
              <a:buNone/>
            </a:pPr>
            <a:r>
              <a:rPr lang="en-US" dirty="0">
                <a:effectLst/>
                <a:hlinkClick r:id="rId13"/>
              </a:rPr>
              <a:t>2 Thessalonians</a:t>
            </a:r>
            <a:r>
              <a:rPr lang="en-US" dirty="0">
                <a:effectLst/>
              </a:rPr>
              <a:t> 	2</a:t>
            </a:r>
          </a:p>
          <a:p>
            <a:pPr marL="0" indent="0">
              <a:buNone/>
            </a:pPr>
            <a:r>
              <a:rPr lang="en-US" dirty="0">
                <a:effectLst/>
                <a:hlinkClick r:id="rId14"/>
              </a:rPr>
              <a:t>Hebrews</a:t>
            </a:r>
            <a:r>
              <a:rPr lang="en-US" dirty="0">
                <a:effectLst/>
              </a:rPr>
              <a:t>			1</a:t>
            </a:r>
          </a:p>
          <a:p>
            <a:pPr marL="0" indent="0">
              <a:buNone/>
            </a:pPr>
            <a:r>
              <a:rPr lang="en-US" dirty="0">
                <a:effectLst/>
                <a:hlinkClick r:id="rId15"/>
              </a:rPr>
              <a:t>James</a:t>
            </a:r>
            <a:r>
              <a:rPr lang="en-US" dirty="0">
                <a:effectLst/>
              </a:rPr>
              <a:t>			1</a:t>
            </a:r>
          </a:p>
          <a:p>
            <a:pPr marL="0" indent="0">
              <a:buNone/>
            </a:pPr>
            <a:r>
              <a:rPr lang="en-US" dirty="0">
                <a:effectLst/>
                <a:hlinkClick r:id="rId16"/>
              </a:rPr>
              <a:t>Revelation</a:t>
            </a:r>
            <a:r>
              <a:rPr lang="en-US" dirty="0">
                <a:effectLst/>
              </a:rPr>
              <a:t> 		5</a:t>
            </a:r>
          </a:p>
          <a:p>
            <a:pPr marL="0" indent="0">
              <a:buNone/>
            </a:pPr>
            <a:br>
              <a:rPr lang="en-US" dirty="0"/>
            </a:br>
            <a:endParaRPr lang="en-US" dirty="0"/>
          </a:p>
        </p:txBody>
      </p:sp>
      <p:graphicFrame>
        <p:nvGraphicFramePr>
          <p:cNvPr id="8" name="Content Placeholder 7">
            <a:extLst>
              <a:ext uri="{FF2B5EF4-FFF2-40B4-BE49-F238E27FC236}">
                <a16:creationId xmlns:a16="http://schemas.microsoft.com/office/drawing/2014/main" id="{37E560CD-5460-6940-B452-56B93FB1FACD}"/>
              </a:ext>
            </a:extLst>
          </p:cNvPr>
          <p:cNvGraphicFramePr>
            <a:graphicFrameLocks/>
          </p:cNvGraphicFramePr>
          <p:nvPr/>
        </p:nvGraphicFramePr>
        <p:xfrm>
          <a:off x="6380135" y="2405115"/>
          <a:ext cx="3392555" cy="2549447"/>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17666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AB8B9395-57E7-4D44-89A3-FF825452A918}"/>
              </a:ext>
            </a:extLst>
          </p:cNvPr>
          <p:cNvGraphicFramePr/>
          <p:nvPr/>
        </p:nvGraphicFramePr>
        <p:xfrm>
          <a:off x="6604498" y="2154276"/>
          <a:ext cx="3126902" cy="254944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39CFA74-634B-2544-A749-CE993F08D5DD}"/>
              </a:ext>
            </a:extLst>
          </p:cNvPr>
          <p:cNvSpPr txBox="1">
            <a:spLocks/>
          </p:cNvSpPr>
          <p:nvPr/>
        </p:nvSpPr>
        <p:spPr>
          <a:xfrm>
            <a:off x="3362753" y="1102621"/>
            <a:ext cx="2994743" cy="69077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2100" dirty="0" err="1">
                <a:gradFill flip="none" rotWithShape="1">
                  <a:gsLst>
                    <a:gs pos="0">
                      <a:prstClr val="white"/>
                    </a:gs>
                    <a:gs pos="100000">
                      <a:prstClr val="white">
                        <a:lumMod val="65000"/>
                      </a:prst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rPr>
              <a:t>Pascho</a:t>
            </a:r>
            <a:r>
              <a:rPr lang="en-US" sz="2100" dirty="0">
                <a:gradFill flip="none" rotWithShape="1">
                  <a:gsLst>
                    <a:gs pos="0">
                      <a:prstClr val="white"/>
                    </a:gs>
                    <a:gs pos="100000">
                      <a:prstClr val="white">
                        <a:lumMod val="65000"/>
                      </a:prst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Century Gothic" panose="020B0502020202020204"/>
              </a:rPr>
              <a:t>  (suffer)</a:t>
            </a:r>
          </a:p>
        </p:txBody>
      </p:sp>
      <p:sp>
        <p:nvSpPr>
          <p:cNvPr id="7" name="Content Placeholder 2">
            <a:extLst>
              <a:ext uri="{FF2B5EF4-FFF2-40B4-BE49-F238E27FC236}">
                <a16:creationId xmlns:a16="http://schemas.microsoft.com/office/drawing/2014/main" id="{35359A99-3A2F-B944-84E2-60E604A9C5FF}"/>
              </a:ext>
            </a:extLst>
          </p:cNvPr>
          <p:cNvSpPr txBox="1">
            <a:spLocks/>
          </p:cNvSpPr>
          <p:nvPr/>
        </p:nvSpPr>
        <p:spPr>
          <a:xfrm>
            <a:off x="2964235" y="1793391"/>
            <a:ext cx="1895889" cy="3913533"/>
          </a:xfrm>
          <a:prstGeom prst="rect">
            <a:avLst/>
          </a:prstGeom>
        </p:spPr>
        <p:txBody>
          <a:bodyPr vert="horz" lIns="68580" tIns="34290" rIns="68580" bIns="3429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3"/>
              </a:rPr>
              <a:t>Matthew</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a:t>
            </a:r>
            <a:r>
              <a:rPr lang="en-US" sz="1275" dirty="0">
                <a:solidFill>
                  <a:prstClr val="white"/>
                </a:solidFill>
                <a:effectLst/>
                <a:latin typeface="Century Gothic" panose="020B0502020202020204"/>
              </a:rPr>
              <a:t>3</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4"/>
              </a:rPr>
              <a:t>Mark</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3</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5"/>
              </a:rPr>
              <a:t>Luke</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6</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6"/>
              </a:rPr>
              <a:t>Acts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5</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7"/>
              </a:rPr>
              <a:t>1 Corinthians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8"/>
              </a:rPr>
              <a:t>2Corinthians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9"/>
              </a:rPr>
              <a:t>Galatians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10"/>
              </a:rPr>
              <a:t>Philippians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11"/>
              </a:rPr>
              <a:t>1 Thessalonians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12"/>
              </a:rPr>
              <a:t>2 Thessalonians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13"/>
              </a:rPr>
              <a:t>2 Timothy</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14"/>
              </a:rPr>
              <a:t>Hebrews</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4</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15"/>
              </a:rPr>
              <a:t>1Peter</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10</a:t>
            </a:r>
          </a:p>
          <a:p>
            <a:pPr marL="0" indent="0" defTabSz="342900">
              <a:spcAft>
                <a:spcPts val="450"/>
              </a:spcAft>
              <a:buClr>
                <a:prstClr val="white"/>
              </a:buClr>
              <a:buNone/>
            </a:pP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hlinkClick r:id="rId16"/>
              </a:rPr>
              <a:t>Revelation</a:t>
            </a:r>
            <a:r>
              <a:rPr lang="en-US" sz="1275" dirty="0">
                <a:gradFill flip="none" rotWithShape="1">
                  <a:gsLst>
                    <a:gs pos="0">
                      <a:prstClr val="white"/>
                    </a:gs>
                    <a:gs pos="100000">
                      <a:prstClr val="white">
                        <a:lumMod val="75000"/>
                      </a:prstClr>
                    </a:gs>
                  </a:gsLst>
                  <a:lin ang="5580000" scaled="0"/>
                  <a:tileRect/>
                </a:gradFill>
                <a:effectLst/>
                <a:latin typeface="Century Gothic" panose="020B0502020202020204"/>
              </a:rPr>
              <a:t>		1</a:t>
            </a:r>
            <a:br>
              <a:rPr lang="en-US" sz="1275"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rPr>
            </a:br>
            <a:endParaRPr lang="en-US" sz="1275"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B0502020202020204"/>
            </a:endParaRPr>
          </a:p>
        </p:txBody>
      </p:sp>
    </p:spTree>
    <p:extLst>
      <p:ext uri="{BB962C8B-B14F-4D97-AF65-F5344CB8AC3E}">
        <p14:creationId xmlns:p14="http://schemas.microsoft.com/office/powerpoint/2010/main" val="227184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41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ABA3B-F66A-8749-B1BE-0601D2FDC3B8}"/>
              </a:ext>
            </a:extLst>
          </p:cNvPr>
          <p:cNvSpPr/>
          <p:nvPr/>
        </p:nvSpPr>
        <p:spPr>
          <a:xfrm>
            <a:off x="1752601" y="166569"/>
            <a:ext cx="7925991" cy="6186309"/>
          </a:xfrm>
          <a:prstGeom prst="rect">
            <a:avLst/>
          </a:prstGeom>
        </p:spPr>
        <p:txBody>
          <a:bodyPr wrap="square">
            <a:spAutoFit/>
          </a:bodyPr>
          <a:lstStyle/>
          <a:p>
            <a:pPr defTabSz="342900"/>
            <a:r>
              <a:rPr lang="en-US" sz="2200" u="sng" dirty="0">
                <a:solidFill>
                  <a:prstClr val="white"/>
                </a:solidFill>
                <a:latin typeface="Century Gothic" panose="020B0502020202020204"/>
              </a:rPr>
              <a:t>1 Peter 4:12-19</a:t>
            </a:r>
          </a:p>
          <a:p>
            <a:pPr defTabSz="342900"/>
            <a:r>
              <a:rPr lang="en-US" sz="2200" dirty="0">
                <a:solidFill>
                  <a:srgbClr val="EBEBEB"/>
                </a:solidFill>
                <a:latin typeface="arial" panose="020B0604020202020204" pitchFamily="34" charset="0"/>
              </a:rPr>
              <a:t>	Dear friends, do not be surprised at the fiery ordeal that has come on you to test you, as though something strange were happening to you.  But rejoice inasmuch as you participate in the sufferings of Christ, so that you may be overjoyed when his glory is revealed.  If you are insulted because of the name of Christ, you are blessed, for the Spirit of glory and of God rests on you.  If you suffer, it should not be as a murderer or thief or any other kind of criminal, or even as a meddler. </a:t>
            </a:r>
          </a:p>
          <a:p>
            <a:pPr defTabSz="342900"/>
            <a:r>
              <a:rPr lang="en-US" sz="2200" dirty="0">
                <a:solidFill>
                  <a:srgbClr val="EBEBEB"/>
                </a:solidFill>
                <a:latin typeface="arial" panose="020B0604020202020204" pitchFamily="34" charset="0"/>
              </a:rPr>
              <a:t>	However, if you suffer as a Christian, do not be ashamed, but praise God that you bear that name.  For it is time for judgment to begin with God’s household; and if it begins with us, what will the outcome be for those who do not obey the gospel of God? And, “If it is hard for the righteous to be saved,</a:t>
            </a:r>
          </a:p>
          <a:p>
            <a:pPr algn="just" defTabSz="342900"/>
            <a:r>
              <a:rPr lang="en-US" sz="2200" dirty="0">
                <a:solidFill>
                  <a:srgbClr val="EBEBEB"/>
                </a:solidFill>
                <a:latin typeface="arial" panose="020B0604020202020204" pitchFamily="34" charset="0"/>
              </a:rPr>
              <a:t>what will become of the ungodly and the sinner?”</a:t>
            </a:r>
          </a:p>
          <a:p>
            <a:pPr algn="just" defTabSz="342900"/>
            <a:r>
              <a:rPr lang="en-US" sz="2200" dirty="0">
                <a:solidFill>
                  <a:srgbClr val="EBEBEB"/>
                </a:solidFill>
                <a:latin typeface="arial" panose="020B0604020202020204" pitchFamily="34" charset="0"/>
              </a:rPr>
              <a:t>	So then, those who suffer according to God’s will should commit themselves to their faithful Creator and continue to do good.</a:t>
            </a:r>
          </a:p>
        </p:txBody>
      </p:sp>
    </p:spTree>
    <p:extLst>
      <p:ext uri="{BB962C8B-B14F-4D97-AF65-F5344CB8AC3E}">
        <p14:creationId xmlns:p14="http://schemas.microsoft.com/office/powerpoint/2010/main" val="359402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22</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Arial</vt:lpstr>
      <vt:lpstr>Calibri</vt:lpstr>
      <vt:lpstr>Calibri Light</vt:lpstr>
      <vt:lpstr>Century Gothic</vt:lpstr>
      <vt:lpstr>Office Theme</vt:lpstr>
      <vt:lpstr>Mesh</vt:lpstr>
      <vt:lpstr>suffering</vt:lpstr>
      <vt:lpstr>Thlipsis (oppression, affliction, tribulation)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suffering</dc:title>
  <dc:creator>Joshua Miles</dc:creator>
  <cp:lastModifiedBy>Joshua Miles</cp:lastModifiedBy>
  <cp:revision>1</cp:revision>
  <dcterms:created xsi:type="dcterms:W3CDTF">2019-09-29T13:45:54Z</dcterms:created>
  <dcterms:modified xsi:type="dcterms:W3CDTF">2019-09-29T13:46:26Z</dcterms:modified>
</cp:coreProperties>
</file>