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3149" r:id="rId3"/>
    <p:sldId id="3109" r:id="rId4"/>
    <p:sldId id="3096" r:id="rId5"/>
    <p:sldId id="3118" r:id="rId6"/>
    <p:sldId id="3060" r:id="rId7"/>
    <p:sldId id="3120" r:id="rId8"/>
    <p:sldId id="3153" r:id="rId9"/>
    <p:sldId id="3122" r:id="rId10"/>
    <p:sldId id="3126" r:id="rId11"/>
    <p:sldId id="3152" r:id="rId12"/>
    <p:sldId id="3125" r:id="rId13"/>
    <p:sldId id="3131" r:id="rId14"/>
    <p:sldId id="3151" r:id="rId15"/>
    <p:sldId id="3134" r:id="rId16"/>
    <p:sldId id="3123" r:id="rId17"/>
    <p:sldId id="313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43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BA1B1-C2FF-4BD6-81E6-D6C3BFB08353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F3F04-7909-4504-AD93-5CE2A7AD3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45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4FF1BE-2FA6-48B7-A734-A21F96AC4705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8818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4FF1BE-2FA6-48B7-A734-A21F96AC4705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0254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4FF1BE-2FA6-48B7-A734-A21F96AC4705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9427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28FEE-1CCE-4E0F-A1C9-E28A9401A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3A40B1-BB1F-4A96-BA81-0CD4CE195A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9B572-42C1-45F5-960E-0553B977B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14CB-AB6A-4A23-A437-26F4D7529F9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F1299-815C-4C3D-96AE-C1CBA4C22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EE8C8-9BD6-4879-9604-5EAA1F2A8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A60C-C099-45CF-A733-3B04BC43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3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896F2-C61A-4080-87D1-B1C5E592D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B3AF6F-9488-465F-89DC-84A973555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C6400-8954-4E2B-9993-741A308D8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14CB-AB6A-4A23-A437-26F4D7529F9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E7EA5-F599-49AB-9B2C-312B93214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7821B-C253-44A7-AC3B-1E75EEF84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A60C-C099-45CF-A733-3B04BC43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70AD3E-3C6C-4D76-9852-6227856C4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CF813-40EF-41AC-B120-225857EF3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BA6A9-4191-43B2-B387-6690162AB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14CB-AB6A-4A23-A437-26F4D7529F9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2ED89-85DC-4AFD-A06C-A3F057328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7C58F-A1B9-444A-8172-3FD35BD4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A60C-C099-45CF-A733-3B04BC43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14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91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12/1/2019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A816C-B305-488E-A99D-687B882D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A5161-6B0E-4E50-8F54-3551079C0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C919B-6A04-4C08-A6C5-283963BC6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14CB-AB6A-4A23-A437-26F4D7529F9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30260-2343-4D4B-9A39-612DB9B56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BA6E7-7F4F-4DDF-A764-1230E0179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A60C-C099-45CF-A733-3B04BC43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1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E724B-EC1C-405F-B821-763F92C23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7DD65-2AF6-49BA-9380-1E96DCD68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BD037-9B98-4084-BBCE-519DFA897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14CB-AB6A-4A23-A437-26F4D7529F9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7E620-8997-4E6C-8C14-9E06CA6A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EF11F-7202-45CB-8EF9-BB929A381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A60C-C099-45CF-A733-3B04BC43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9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F61E8-1406-420B-8D76-FEE6E7F9A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C22C7-C001-457A-8B0B-67EE54AA0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58177-0B5F-48B7-A196-CB7308728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9D6FD2-6DA8-4DF0-ADD2-D91F91A10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14CB-AB6A-4A23-A437-26F4D7529F9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D9EF2-0C38-46A6-A9C6-38276805F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3AB21-D44C-4BDB-A1DE-6D099D5E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A60C-C099-45CF-A733-3B04BC43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6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84C5D-E90D-42C5-84E8-48EA35F94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A6113-B7F9-485D-ADD0-B9E9FA329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6F0E9-8C88-4168-ABD1-F3A62F71A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9E627-02FC-482C-984E-E0CA04301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8B5B02-576E-4E2E-8E32-3381919AC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5BEDB3-FB28-4D34-BE60-1FCCC4DC2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14CB-AB6A-4A23-A437-26F4D7529F9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8A9D3F-1D62-499B-BD6F-2D3574C14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225966-F54A-4976-89AF-88D6616D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A60C-C099-45CF-A733-3B04BC43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5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16688-D83D-4342-B71E-E790DA6D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9B6D2-DC2F-4E62-B001-3AB3463BC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14CB-AB6A-4A23-A437-26F4D7529F9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A90BF-591D-4BAE-881E-97CD27CAF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222FF-CA95-4954-BC19-AFDCBD9FE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A60C-C099-45CF-A733-3B04BC43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C1C323-B610-4147-9318-D05AC367B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14CB-AB6A-4A23-A437-26F4D7529F9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5A1F70-F3BE-4EA0-920A-50DCEC028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873F95-F823-403A-82DE-F220E5DD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A60C-C099-45CF-A733-3B04BC43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94C2E-FEB9-48EB-9484-F06ABB5C6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E6BAD-F734-4323-8BD1-0C6600AA2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317F8-0C56-47F5-A1B0-675E69AAD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F1C61B-A6A1-4266-AC4A-9F811C651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14CB-AB6A-4A23-A437-26F4D7529F9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9B2443-9D7B-4148-AA55-FEFD05049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44C32-B9AE-4FDE-BA71-5CCB0BFE0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A60C-C099-45CF-A733-3B04BC43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2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5142E-3786-416A-BFDD-890F5F0E9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78223A-3867-4083-B8B5-B758CB7351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0907A-B3F9-46AB-A9A0-52285689E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7CDD1-9122-4CE7-9A85-549A56F07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14CB-AB6A-4A23-A437-26F4D7529F9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1B94F-35F0-4312-8FC0-C83C72F4E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BE7DBE-2FEA-4623-B95C-6E4810E7C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FA60C-C099-45CF-A733-3B04BC43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9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A00A5F-5B8D-47F3-AAB7-22E13D779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93DB3-C250-4DF9-B47C-8C6A5BC5A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667F3-2B03-4398-AE17-41EBC3917F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414CB-AB6A-4A23-A437-26F4D7529F9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E22B0-36D2-48E2-8073-CE6D5FB7C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B21AD-5640-446E-AEF4-127CC099F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FA60C-C099-45CF-A733-3B04BC435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5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C8A-C51C-465B-9EAC-54AF508F6415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7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3CBEB-55B0-4271-B8FB-795DEEC6C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0"/>
              </a:spcAft>
            </a:pPr>
            <a:r>
              <a:rPr lang="en-US" sz="4000" b="1" dirty="0"/>
              <a:t>Eschatology</a:t>
            </a:r>
            <a:endParaRPr lang="en-US" dirty="0"/>
          </a:p>
          <a:p>
            <a:pPr marL="0" indent="0" algn="ctr"/>
            <a:r>
              <a:rPr lang="en-US" sz="2000" i="1" dirty="0"/>
              <a:t>the study of the end (last things)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27F8069-E6B9-4776-B38F-DE6A9B6EBDE7}"/>
              </a:ext>
            </a:extLst>
          </p:cNvPr>
          <p:cNvSpPr txBox="1"/>
          <p:nvPr/>
        </p:nvSpPr>
        <p:spPr>
          <a:xfrm>
            <a:off x="1630680" y="3215640"/>
            <a:ext cx="4389120" cy="1280160"/>
          </a:xfrm>
          <a:prstGeom prst="leftArrow">
            <a:avLst>
              <a:gd name="adj1" fmla="val 50000"/>
              <a:gd name="adj2" fmla="val 36225"/>
            </a:avLst>
          </a:prstGeom>
          <a:noFill/>
          <a:ln w="25400">
            <a:solidFill>
              <a:schemeClr val="bg1"/>
            </a:solidFill>
          </a:ln>
        </p:spPr>
        <p:txBody>
          <a:bodyPr wrap="square" lIns="182880" tIns="91440" rIns="182880" bIns="91440" rtlCol="0" anchor="ctr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z="2800" dirty="0">
                <a:solidFill>
                  <a:srgbClr val="FFFFFF"/>
                </a:solidFill>
                <a:latin typeface="Calibri"/>
              </a:rPr>
              <a:t>This Present Age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3AD4268-2985-4F61-A3D8-A98E333538A8}"/>
              </a:ext>
            </a:extLst>
          </p:cNvPr>
          <p:cNvSpPr txBox="1"/>
          <p:nvPr/>
        </p:nvSpPr>
        <p:spPr>
          <a:xfrm>
            <a:off x="6050280" y="3215640"/>
            <a:ext cx="4572000" cy="1280160"/>
          </a:xfrm>
          <a:prstGeom prst="rightArrow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lIns="182880" tIns="91440" rIns="182880" bIns="91440" rtlCol="0" anchor="ctr" anchorCtr="0">
            <a:no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Calibri"/>
              </a:rPr>
              <a:t>The Age to Come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F194718-D193-4B7E-BE65-9590BD288854}"/>
              </a:ext>
            </a:extLst>
          </p:cNvPr>
          <p:cNvGrpSpPr/>
          <p:nvPr/>
        </p:nvGrpSpPr>
        <p:grpSpPr>
          <a:xfrm>
            <a:off x="4381300" y="1600200"/>
            <a:ext cx="3337961" cy="1905000"/>
            <a:chOff x="2857299" y="1600200"/>
            <a:chExt cx="3337961" cy="190500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E4BBD86-2460-4398-9D48-A2F778BCA128}"/>
                </a:ext>
              </a:extLst>
            </p:cNvPr>
            <p:cNvSpPr txBox="1"/>
            <p:nvPr/>
          </p:nvSpPr>
          <p:spPr>
            <a:xfrm>
              <a:off x="2857299" y="1600200"/>
              <a:ext cx="3337961" cy="1477328"/>
            </a:xfrm>
            <a:prstGeom prst="rect">
              <a:avLst/>
            </a:prstGeom>
            <a:noFill/>
            <a:ln w="25400">
              <a:solidFill>
                <a:srgbClr val="FFFF00"/>
              </a:solidFill>
            </a:ln>
          </p:spPr>
          <p:txBody>
            <a:bodyPr wrap="square" lIns="91440" tIns="91440" bIns="91440" rtlCol="0" anchor="ctr" anchorCtr="0">
              <a:sp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bg1"/>
                  </a:solidFill>
                </a:defRPr>
              </a:lvl1pPr>
            </a:lstStyle>
            <a:p>
              <a:r>
                <a:rPr lang="en-US" sz="2800" dirty="0">
                  <a:solidFill>
                    <a:srgbClr val="FFFFFF"/>
                  </a:solidFill>
                  <a:latin typeface="Calibri"/>
                </a:rPr>
                <a:t>The Day of the LORD</a:t>
              </a:r>
            </a:p>
            <a:p>
              <a:r>
                <a:rPr lang="en-US" sz="2800" dirty="0">
                  <a:solidFill>
                    <a:srgbClr val="FFFFFF"/>
                  </a:solidFill>
                  <a:latin typeface="Calibri"/>
                </a:rPr>
                <a:t>The Messiah</a:t>
              </a:r>
            </a:p>
            <a:p>
              <a:r>
                <a:rPr lang="en-US" sz="2800" dirty="0">
                  <a:solidFill>
                    <a:srgbClr val="FFFFFF"/>
                  </a:solidFill>
                  <a:latin typeface="Calibri"/>
                </a:rPr>
                <a:t>The Kingdom of God</a:t>
              </a:r>
            </a:p>
          </p:txBody>
        </p: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0CDE7D08-8A6F-414A-9F77-9EC7A52A940D}"/>
                </a:ext>
              </a:extLst>
            </p:cNvPr>
            <p:cNvCxnSpPr>
              <a:stCxn id="7" idx="2"/>
            </p:cNvCxnSpPr>
            <p:nvPr/>
          </p:nvCxnSpPr>
          <p:spPr>
            <a:xfrm>
              <a:off x="4526280" y="3077528"/>
              <a:ext cx="0" cy="427672"/>
            </a:xfrm>
            <a:prstGeom prst="straightConnector1">
              <a:avLst/>
            </a:prstGeom>
            <a:ln w="53975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9138E2D-1D8E-45C3-872A-C75A9B0D23E5}"/>
              </a:ext>
            </a:extLst>
          </p:cNvPr>
          <p:cNvGrpSpPr/>
          <p:nvPr/>
        </p:nvGrpSpPr>
        <p:grpSpPr>
          <a:xfrm>
            <a:off x="3048000" y="4284230"/>
            <a:ext cx="6324600" cy="400110"/>
            <a:chOff x="1524000" y="4284230"/>
            <a:chExt cx="6324600" cy="400110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C611780-CD64-4CA3-8B51-40BAFD2E3F3E}"/>
                </a:ext>
              </a:extLst>
            </p:cNvPr>
            <p:cNvSpPr txBox="1"/>
            <p:nvPr/>
          </p:nvSpPr>
          <p:spPr>
            <a:xfrm>
              <a:off x="1524000" y="4284230"/>
              <a:ext cx="1905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>
                  <a:solidFill>
                    <a:srgbClr val="FFFFFF"/>
                  </a:solidFill>
                  <a:latin typeface="Calibri"/>
                </a:rPr>
                <a:t>(Age of Promise)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D2D65F4-237A-45DF-8298-08EF0F8D2F94}"/>
                </a:ext>
              </a:extLst>
            </p:cNvPr>
            <p:cNvSpPr txBox="1"/>
            <p:nvPr/>
          </p:nvSpPr>
          <p:spPr>
            <a:xfrm>
              <a:off x="5556987" y="4284230"/>
              <a:ext cx="22916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>
                  <a:solidFill>
                    <a:srgbClr val="FFFFFF"/>
                  </a:solidFill>
                  <a:latin typeface="Calibri"/>
                </a:rPr>
                <a:t>(Age of Fulfillment)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89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1CAD-EB47-4AE8-AA18-37C96AB1A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0" y="228601"/>
            <a:ext cx="4419600" cy="5897563"/>
          </a:xfrm>
        </p:spPr>
        <p:txBody>
          <a:bodyPr>
            <a:noAutofit/>
          </a:bodyPr>
          <a:lstStyle/>
          <a:p>
            <a:r>
              <a:rPr lang="en-US" b="1" dirty="0"/>
              <a:t>Daniel 7:25</a:t>
            </a:r>
          </a:p>
          <a:p>
            <a:r>
              <a:rPr lang="en-US" dirty="0"/>
              <a:t>The saints will be handed over to him for a </a:t>
            </a:r>
            <a:r>
              <a:rPr lang="en-US" b="1" dirty="0"/>
              <a:t>time, times </a:t>
            </a:r>
            <a:r>
              <a:rPr lang="en-US" dirty="0"/>
              <a:t>and</a:t>
            </a:r>
            <a:r>
              <a:rPr lang="en-US" b="1" dirty="0"/>
              <a:t> half a time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1130ED-BFBE-4F97-BF28-C78C4F354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1"/>
            <a:ext cx="4419600" cy="5897563"/>
          </a:xfrm>
        </p:spPr>
        <p:txBody>
          <a:bodyPr>
            <a:noAutofit/>
          </a:bodyPr>
          <a:lstStyle/>
          <a:p>
            <a:r>
              <a:rPr lang="en-US" b="1" dirty="0"/>
              <a:t>Revelation 13:5</a:t>
            </a:r>
          </a:p>
          <a:p>
            <a:r>
              <a:rPr lang="en-US" dirty="0"/>
              <a:t>The beast was given… authority for </a:t>
            </a:r>
            <a:r>
              <a:rPr lang="en-US" b="1" dirty="0"/>
              <a:t>42 months</a:t>
            </a:r>
            <a:r>
              <a:rPr lang="en-US" dirty="0"/>
              <a:t>.</a:t>
            </a:r>
          </a:p>
          <a:p>
            <a:r>
              <a:rPr lang="en-US" b="1" dirty="0"/>
              <a:t>Revelation 11:2</a:t>
            </a:r>
          </a:p>
          <a:p>
            <a:r>
              <a:rPr lang="en-US" dirty="0"/>
              <a:t>They will trample on the holy city for </a:t>
            </a:r>
            <a:r>
              <a:rPr lang="en-US" b="1" dirty="0"/>
              <a:t>42 months</a:t>
            </a:r>
            <a:r>
              <a:rPr lang="en-US" dirty="0"/>
              <a:t>.</a:t>
            </a:r>
          </a:p>
          <a:p>
            <a:r>
              <a:rPr lang="en-US" b="1" dirty="0"/>
              <a:t>Revelation 12:6, 14</a:t>
            </a:r>
          </a:p>
          <a:p>
            <a:r>
              <a:rPr lang="en-US" dirty="0"/>
              <a:t>The woman fled into the desert…where she might be taken care of for </a:t>
            </a:r>
            <a:r>
              <a:rPr lang="en-US" b="1" dirty="0"/>
              <a:t>1,260 days</a:t>
            </a:r>
            <a:r>
              <a:rPr lang="en-US" dirty="0"/>
              <a:t>.  … She would be taken care of for </a:t>
            </a:r>
            <a:r>
              <a:rPr lang="en-US" b="1" dirty="0"/>
              <a:t>a time, times </a:t>
            </a:r>
            <a:r>
              <a:rPr lang="en-US" dirty="0"/>
              <a:t>and</a:t>
            </a:r>
            <a:r>
              <a:rPr lang="en-US" b="1" dirty="0"/>
              <a:t> half a time</a:t>
            </a:r>
            <a:r>
              <a:rPr lang="en-US" dirty="0"/>
              <a:t>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2133D8-F982-43A7-B8BD-CED5897E25A4}"/>
              </a:ext>
            </a:extLst>
          </p:cNvPr>
          <p:cNvCxnSpPr/>
          <p:nvPr/>
        </p:nvCxnSpPr>
        <p:spPr>
          <a:xfrm>
            <a:off x="6019800" y="304800"/>
            <a:ext cx="0" cy="6096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56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1CAD-EB47-4AE8-AA18-37C96AB1A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0" y="228601"/>
            <a:ext cx="4419600" cy="5897563"/>
          </a:xfrm>
        </p:spPr>
        <p:txBody>
          <a:bodyPr>
            <a:noAutofit/>
          </a:bodyPr>
          <a:lstStyle/>
          <a:p>
            <a:r>
              <a:rPr lang="en-US" b="1" dirty="0"/>
              <a:t>Daniel 7:26, 9-10</a:t>
            </a:r>
          </a:p>
          <a:p>
            <a:r>
              <a:rPr lang="en-US" i="1" dirty="0"/>
              <a:t>But the court will sit…</a:t>
            </a:r>
          </a:p>
          <a:p>
            <a:r>
              <a:rPr lang="en-US" dirty="0"/>
              <a:t>Thrones were set in place, and the Ancient of Days took his seat.</a:t>
            </a:r>
          </a:p>
          <a:p>
            <a:r>
              <a:rPr lang="en-US" dirty="0"/>
              <a:t>The court was seated, and the books were opened.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1130ED-BFBE-4F97-BF28-C78C4F354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1"/>
            <a:ext cx="4419600" cy="5897563"/>
          </a:xfrm>
        </p:spPr>
        <p:txBody>
          <a:bodyPr>
            <a:noAutofit/>
          </a:bodyPr>
          <a:lstStyle/>
          <a:p>
            <a:r>
              <a:rPr lang="en-US" b="1" dirty="0"/>
              <a:t>Revelation 20:11-12</a:t>
            </a:r>
          </a:p>
          <a:p>
            <a:endParaRPr lang="en-US" dirty="0"/>
          </a:p>
          <a:p>
            <a:r>
              <a:rPr lang="en-US" dirty="0"/>
              <a:t>I saw a great white throne and him who was seated on it.</a:t>
            </a:r>
          </a:p>
          <a:p>
            <a:r>
              <a:rPr lang="en-US" dirty="0"/>
              <a:t>…and books were opened. </a:t>
            </a:r>
          </a:p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2133D8-F982-43A7-B8BD-CED5897E25A4}"/>
              </a:ext>
            </a:extLst>
          </p:cNvPr>
          <p:cNvCxnSpPr/>
          <p:nvPr/>
        </p:nvCxnSpPr>
        <p:spPr>
          <a:xfrm>
            <a:off x="6019800" y="304800"/>
            <a:ext cx="0" cy="6096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53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1CAD-EB47-4AE8-AA18-37C96AB1A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0" y="228601"/>
            <a:ext cx="4419600" cy="5897563"/>
          </a:xfrm>
        </p:spPr>
        <p:txBody>
          <a:bodyPr>
            <a:noAutofit/>
          </a:bodyPr>
          <a:lstStyle/>
          <a:p>
            <a:r>
              <a:rPr lang="en-US" sz="2600" b="1" dirty="0"/>
              <a:t>Daniel 7:13</a:t>
            </a:r>
          </a:p>
          <a:p>
            <a:r>
              <a:rPr lang="en-US" sz="2600" dirty="0"/>
              <a:t>…there before me was one </a:t>
            </a:r>
            <a:r>
              <a:rPr lang="en-US" sz="2600" b="1" dirty="0"/>
              <a:t>like a son of man</a:t>
            </a:r>
            <a:r>
              <a:rPr lang="en-US" sz="2600" dirty="0"/>
              <a:t>, </a:t>
            </a:r>
            <a:r>
              <a:rPr lang="en-US" sz="2600" b="1" dirty="0"/>
              <a:t>coming with the clouds</a:t>
            </a:r>
            <a:r>
              <a:rPr lang="en-US" sz="2600" dirty="0"/>
              <a:t> of heaven. </a:t>
            </a:r>
          </a:p>
          <a:p>
            <a:r>
              <a:rPr lang="en-US" sz="2600" b="1" dirty="0"/>
              <a:t>Daniel 10:5-6 </a:t>
            </a:r>
          </a:p>
          <a:p>
            <a:r>
              <a:rPr lang="en-US" sz="2600" dirty="0"/>
              <a:t>…there before me was a man dressed in linen, with a </a:t>
            </a:r>
            <a:r>
              <a:rPr lang="en-US" sz="2600" b="1" dirty="0"/>
              <a:t>belt of the finest gold</a:t>
            </a:r>
            <a:r>
              <a:rPr lang="en-US" sz="2600" dirty="0"/>
              <a:t> around his waist.</a:t>
            </a:r>
          </a:p>
          <a:p>
            <a:r>
              <a:rPr lang="en-US" sz="2600" dirty="0"/>
              <a:t>… his </a:t>
            </a:r>
            <a:r>
              <a:rPr lang="en-US" sz="2600" b="1" dirty="0"/>
              <a:t>eyes like flaming torches</a:t>
            </a:r>
            <a:r>
              <a:rPr lang="en-US" sz="2600" dirty="0"/>
              <a:t>, </a:t>
            </a:r>
          </a:p>
          <a:p>
            <a:r>
              <a:rPr lang="en-US" sz="2600" dirty="0"/>
              <a:t>his arms and </a:t>
            </a:r>
            <a:r>
              <a:rPr lang="en-US" sz="2600" b="1" dirty="0"/>
              <a:t>legs like the gleam of burnished bronze</a:t>
            </a:r>
            <a:r>
              <a:rPr lang="en-US" sz="2600" dirty="0"/>
              <a:t>,</a:t>
            </a:r>
          </a:p>
          <a:p>
            <a:r>
              <a:rPr lang="en-US" sz="2600" dirty="0"/>
              <a:t>and his </a:t>
            </a:r>
            <a:r>
              <a:rPr lang="en-US" sz="2600" b="1" dirty="0"/>
              <a:t>voice like the sound of a multitude</a:t>
            </a:r>
            <a:r>
              <a:rPr lang="en-US" sz="2600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1130ED-BFBE-4F97-BF28-C78C4F354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1"/>
            <a:ext cx="4419600" cy="5897563"/>
          </a:xfrm>
        </p:spPr>
        <p:txBody>
          <a:bodyPr>
            <a:noAutofit/>
          </a:bodyPr>
          <a:lstStyle/>
          <a:p>
            <a:r>
              <a:rPr lang="en-US" b="1" dirty="0"/>
              <a:t>Revelation 1:7, 13-15</a:t>
            </a:r>
          </a:p>
          <a:p>
            <a:r>
              <a:rPr lang="en-US" dirty="0"/>
              <a:t>Look, he is </a:t>
            </a:r>
            <a:r>
              <a:rPr lang="en-US" b="1" dirty="0"/>
              <a:t>coming with the clouds</a:t>
            </a:r>
            <a:r>
              <a:rPr lang="en-US" dirty="0"/>
              <a:t>…</a:t>
            </a:r>
          </a:p>
          <a:p>
            <a:r>
              <a:rPr lang="en-US" dirty="0"/>
              <a:t>I saw… someone “</a:t>
            </a:r>
            <a:r>
              <a:rPr lang="en-US" b="1" dirty="0"/>
              <a:t>like a son of man</a:t>
            </a:r>
            <a:r>
              <a:rPr lang="en-US" dirty="0"/>
              <a:t>” dressed in a robe… with a </a:t>
            </a:r>
            <a:r>
              <a:rPr lang="en-US" b="1" dirty="0"/>
              <a:t>golden sash </a:t>
            </a:r>
            <a:r>
              <a:rPr lang="en-US" dirty="0"/>
              <a:t>around his chest. </a:t>
            </a:r>
          </a:p>
          <a:p>
            <a:r>
              <a:rPr lang="en-US" dirty="0"/>
              <a:t>…and his </a:t>
            </a:r>
            <a:r>
              <a:rPr lang="en-US" b="1" dirty="0"/>
              <a:t>eyes were like blazing fire</a:t>
            </a:r>
            <a:r>
              <a:rPr lang="en-US" dirty="0"/>
              <a:t>. </a:t>
            </a:r>
          </a:p>
          <a:p>
            <a:r>
              <a:rPr lang="en-US" dirty="0"/>
              <a:t>His </a:t>
            </a:r>
            <a:r>
              <a:rPr lang="en-US" b="1" dirty="0"/>
              <a:t>feet were like bronze</a:t>
            </a:r>
            <a:r>
              <a:rPr lang="en-US" dirty="0"/>
              <a:t> glowing in a furnace,</a:t>
            </a:r>
          </a:p>
          <a:p>
            <a:r>
              <a:rPr lang="en-US" dirty="0"/>
              <a:t>and his </a:t>
            </a:r>
            <a:r>
              <a:rPr lang="en-US" b="1" dirty="0"/>
              <a:t>voice was like the sound of rushing waters.</a:t>
            </a:r>
          </a:p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2133D8-F982-43A7-B8BD-CED5897E25A4}"/>
              </a:ext>
            </a:extLst>
          </p:cNvPr>
          <p:cNvCxnSpPr/>
          <p:nvPr/>
        </p:nvCxnSpPr>
        <p:spPr>
          <a:xfrm>
            <a:off x="6019800" y="304800"/>
            <a:ext cx="0" cy="6096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20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1CAD-EB47-4AE8-AA18-37C96AB1A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0" y="228601"/>
            <a:ext cx="4419600" cy="5897563"/>
          </a:xfrm>
        </p:spPr>
        <p:txBody>
          <a:bodyPr>
            <a:noAutofit/>
          </a:bodyPr>
          <a:lstStyle/>
          <a:p>
            <a:r>
              <a:rPr lang="en-US" b="1" dirty="0"/>
              <a:t>Daniel 7:9, 13, 10</a:t>
            </a:r>
          </a:p>
          <a:p>
            <a:r>
              <a:rPr lang="en-US" dirty="0"/>
              <a:t>His </a:t>
            </a:r>
            <a:r>
              <a:rPr lang="en-US" i="1" dirty="0"/>
              <a:t>(the Ancient of Days)</a:t>
            </a:r>
            <a:r>
              <a:rPr lang="en-US" dirty="0"/>
              <a:t> clothing was as white as snow; the hair of his head was white like wool.</a:t>
            </a:r>
          </a:p>
          <a:p>
            <a:pPr>
              <a:spcAft>
                <a:spcPts val="0"/>
              </a:spcAft>
            </a:pPr>
            <a:endParaRPr lang="en-US" dirty="0"/>
          </a:p>
          <a:p>
            <a:pPr>
              <a:spcAft>
                <a:spcPts val="0"/>
              </a:spcAft>
            </a:pPr>
            <a:r>
              <a:rPr lang="en-US" dirty="0"/>
              <a:t>He approached the Ancient of Days and was led into his presence.</a:t>
            </a:r>
          </a:p>
          <a:p>
            <a:pPr>
              <a:spcAft>
                <a:spcPts val="600"/>
              </a:spcAft>
            </a:pPr>
            <a:endParaRPr lang="en-US" sz="2000" dirty="0"/>
          </a:p>
          <a:p>
            <a:pPr>
              <a:spcAft>
                <a:spcPts val="600"/>
              </a:spcAft>
            </a:pPr>
            <a:r>
              <a:rPr lang="en-US" dirty="0"/>
              <a:t>Thousands upon thousands attended him; </a:t>
            </a:r>
          </a:p>
          <a:p>
            <a:r>
              <a:rPr lang="en-US" dirty="0"/>
              <a:t>10,000 times 10,000 stood before him.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1130ED-BFBE-4F97-BF28-C78C4F354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1"/>
            <a:ext cx="4419600" cy="5897563"/>
          </a:xfrm>
        </p:spPr>
        <p:txBody>
          <a:bodyPr>
            <a:noAutofit/>
          </a:bodyPr>
          <a:lstStyle/>
          <a:p>
            <a:r>
              <a:rPr lang="en-US" b="1" dirty="0"/>
              <a:t>Revelation 1:14</a:t>
            </a:r>
          </a:p>
          <a:p>
            <a:r>
              <a:rPr lang="en-US" dirty="0"/>
              <a:t>His </a:t>
            </a:r>
            <a:r>
              <a:rPr lang="en-US" i="1" dirty="0"/>
              <a:t>(the “one like a son of man”)</a:t>
            </a:r>
            <a:r>
              <a:rPr lang="en-US" dirty="0"/>
              <a:t> head and hair were white like wool, as white as snow…</a:t>
            </a:r>
          </a:p>
          <a:p>
            <a:r>
              <a:rPr lang="en-US" b="1" dirty="0"/>
              <a:t>Revelation 5:7, 11</a:t>
            </a:r>
          </a:p>
          <a:p>
            <a:r>
              <a:rPr lang="en-US" dirty="0"/>
              <a:t>He came and took the scroll from the right hand of him who sat on the throne.</a:t>
            </a:r>
          </a:p>
          <a:p>
            <a:pPr marL="182880" indent="-182880">
              <a:spcAft>
                <a:spcPts val="600"/>
              </a:spcAft>
            </a:pPr>
            <a:r>
              <a:rPr lang="en-US" dirty="0"/>
              <a:t>…many angels, numbering thousands upon thousands, </a:t>
            </a:r>
          </a:p>
          <a:p>
            <a:pPr marL="548640"/>
            <a:r>
              <a:rPr lang="en-US" dirty="0"/>
              <a:t>and 10,000 times 10,000.</a:t>
            </a:r>
          </a:p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2133D8-F982-43A7-B8BD-CED5897E25A4}"/>
              </a:ext>
            </a:extLst>
          </p:cNvPr>
          <p:cNvCxnSpPr/>
          <p:nvPr/>
        </p:nvCxnSpPr>
        <p:spPr>
          <a:xfrm>
            <a:off x="6019800" y="304800"/>
            <a:ext cx="0" cy="6096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16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1CAD-EB47-4AE8-AA18-37C96AB1A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0" y="228601"/>
            <a:ext cx="4419600" cy="5897563"/>
          </a:xfrm>
        </p:spPr>
        <p:txBody>
          <a:bodyPr>
            <a:noAutofit/>
          </a:bodyPr>
          <a:lstStyle/>
          <a:p>
            <a:r>
              <a:rPr lang="en-US" b="1" dirty="0"/>
              <a:t>Daniel 7:14</a:t>
            </a:r>
          </a:p>
          <a:p>
            <a:r>
              <a:rPr lang="en-US" dirty="0"/>
              <a:t>He was given authority, glory and sovereign power; </a:t>
            </a:r>
            <a:r>
              <a:rPr lang="en-US" b="1" dirty="0"/>
              <a:t>all peoples</a:t>
            </a:r>
            <a:r>
              <a:rPr lang="en-US" dirty="0"/>
              <a:t>, nations and men of every language </a:t>
            </a:r>
            <a:r>
              <a:rPr lang="en-US" b="1" dirty="0"/>
              <a:t>worshiped him</a:t>
            </a:r>
            <a:r>
              <a:rPr lang="en-US" dirty="0"/>
              <a:t>. </a:t>
            </a:r>
          </a:p>
          <a:p>
            <a:br>
              <a:rPr lang="en-US" dirty="0"/>
            </a:br>
            <a:endParaRPr lang="en-US" dirty="0"/>
          </a:p>
          <a:p>
            <a:r>
              <a:rPr lang="en-US" dirty="0"/>
              <a:t>His dominion is an </a:t>
            </a:r>
            <a:r>
              <a:rPr lang="en-US" b="1" dirty="0"/>
              <a:t>everlasting dominion </a:t>
            </a:r>
            <a:r>
              <a:rPr lang="en-US" dirty="0"/>
              <a:t>that will not pass away, and his kingdom is one that will never be destroyed.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1130ED-BFBE-4F97-BF28-C78C4F354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1"/>
            <a:ext cx="4419600" cy="5897563"/>
          </a:xfrm>
        </p:spPr>
        <p:txBody>
          <a:bodyPr>
            <a:noAutofit/>
          </a:bodyPr>
          <a:lstStyle/>
          <a:p>
            <a:r>
              <a:rPr lang="en-US" sz="2400" b="1" dirty="0"/>
              <a:t>Revelation 5:13</a:t>
            </a:r>
          </a:p>
          <a:p>
            <a:r>
              <a:rPr lang="en-US" sz="2400" dirty="0"/>
              <a:t>Then I heard </a:t>
            </a:r>
            <a:r>
              <a:rPr lang="en-US" sz="2400" b="1" dirty="0"/>
              <a:t>every creature </a:t>
            </a:r>
            <a:r>
              <a:rPr lang="en-US" sz="2400" dirty="0"/>
              <a:t>in heaven and on earth and under the earth and on the sea, and all that is in them, singing:  “To him who sits on the throne and </a:t>
            </a:r>
            <a:r>
              <a:rPr lang="en-US" sz="2400" b="1" dirty="0"/>
              <a:t>to the Lamb be praise and honor and glory and power</a:t>
            </a:r>
            <a:r>
              <a:rPr lang="en-US" sz="2400" dirty="0"/>
              <a:t>,  for ever and ever!”</a:t>
            </a:r>
          </a:p>
          <a:p>
            <a:r>
              <a:rPr lang="en-US" sz="2400" b="1" dirty="0"/>
              <a:t>Revelation 11:15</a:t>
            </a:r>
          </a:p>
          <a:p>
            <a:r>
              <a:rPr lang="en-US" sz="2400" dirty="0"/>
              <a:t>The kingdom of the world has become the kingdom of our Lord and of his Christ, and he will </a:t>
            </a:r>
            <a:r>
              <a:rPr lang="en-US" sz="2400" b="1" dirty="0"/>
              <a:t>reign for ever and ever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2133D8-F982-43A7-B8BD-CED5897E25A4}"/>
              </a:ext>
            </a:extLst>
          </p:cNvPr>
          <p:cNvCxnSpPr/>
          <p:nvPr/>
        </p:nvCxnSpPr>
        <p:spPr>
          <a:xfrm>
            <a:off x="6019800" y="304800"/>
            <a:ext cx="0" cy="6096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98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1CAD-EB47-4AE8-AA18-37C96AB1A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0" y="228601"/>
            <a:ext cx="4419600" cy="5897563"/>
          </a:xfrm>
        </p:spPr>
        <p:txBody>
          <a:bodyPr>
            <a:noAutofit/>
          </a:bodyPr>
          <a:lstStyle/>
          <a:p>
            <a:r>
              <a:rPr lang="en-US" b="1" dirty="0"/>
              <a:t>Daniel 7:26, 11</a:t>
            </a:r>
          </a:p>
          <a:p>
            <a:r>
              <a:rPr lang="en-US" i="1" dirty="0"/>
              <a:t>But the court will sit…</a:t>
            </a:r>
          </a:p>
          <a:p>
            <a:r>
              <a:rPr lang="en-US" i="1" dirty="0"/>
              <a:t>…</a:t>
            </a:r>
            <a:r>
              <a:rPr lang="en-US" dirty="0"/>
              <a:t>and his power will be taken away and completely destroyed forever.</a:t>
            </a:r>
          </a:p>
          <a:p>
            <a:r>
              <a:rPr lang="en-US" dirty="0"/>
              <a:t>I kept looking until the beast was slain and its body destroyed and</a:t>
            </a:r>
            <a:r>
              <a:rPr lang="en-US" b="1" dirty="0"/>
              <a:t> thrown into the blazing fire</a:t>
            </a:r>
            <a:r>
              <a:rPr lang="en-US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1130ED-BFBE-4F97-BF28-C78C4F354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1"/>
            <a:ext cx="4419600" cy="5897563"/>
          </a:xfrm>
        </p:spPr>
        <p:txBody>
          <a:bodyPr>
            <a:noAutofit/>
          </a:bodyPr>
          <a:lstStyle/>
          <a:p>
            <a:r>
              <a:rPr lang="en-US" b="1" dirty="0"/>
              <a:t>Revelation 19:20</a:t>
            </a:r>
          </a:p>
          <a:p>
            <a:r>
              <a:rPr lang="en-US" dirty="0"/>
              <a:t>The beast was captured, and with him the false prophet…</a:t>
            </a:r>
          </a:p>
          <a:p>
            <a:r>
              <a:rPr lang="en-US" dirty="0"/>
              <a:t>The two of them were </a:t>
            </a:r>
            <a:r>
              <a:rPr lang="en-US" b="1" dirty="0"/>
              <a:t>thrown alive into the fiery lake </a:t>
            </a:r>
            <a:r>
              <a:rPr lang="en-US" dirty="0"/>
              <a:t>of burning sulfur.</a:t>
            </a:r>
          </a:p>
          <a:p>
            <a:r>
              <a:rPr lang="en-US" b="1" dirty="0"/>
              <a:t>Revelation 20:10</a:t>
            </a:r>
          </a:p>
          <a:p>
            <a:r>
              <a:rPr lang="en-US" dirty="0"/>
              <a:t>And the devil…was thrown into the lake of burning sulfur, where the beast and the false prophet had been thrown.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2133D8-F982-43A7-B8BD-CED5897E25A4}"/>
              </a:ext>
            </a:extLst>
          </p:cNvPr>
          <p:cNvCxnSpPr/>
          <p:nvPr/>
        </p:nvCxnSpPr>
        <p:spPr>
          <a:xfrm>
            <a:off x="6019800" y="304800"/>
            <a:ext cx="0" cy="6096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80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1CAD-EB47-4AE8-AA18-37C96AB1A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0" y="228601"/>
            <a:ext cx="4419600" cy="5897563"/>
          </a:xfrm>
        </p:spPr>
        <p:txBody>
          <a:bodyPr>
            <a:noAutofit/>
          </a:bodyPr>
          <a:lstStyle/>
          <a:p>
            <a:r>
              <a:rPr lang="en-US" sz="2400" b="1" dirty="0"/>
              <a:t>Daniel 7:18, 22, 27</a:t>
            </a:r>
          </a:p>
          <a:p>
            <a:r>
              <a:rPr lang="en-US" sz="2200" dirty="0"/>
              <a:t>The saints of the Most High will </a:t>
            </a:r>
            <a:r>
              <a:rPr lang="en-US" sz="2200" b="1" dirty="0"/>
              <a:t>receive the kingdom </a:t>
            </a:r>
            <a:r>
              <a:rPr lang="en-US" sz="2200" dirty="0"/>
              <a:t>and will possess it forever-yes, for ever and ever.</a:t>
            </a:r>
          </a:p>
          <a:p>
            <a:r>
              <a:rPr lang="en-US" sz="2200" dirty="0"/>
              <a:t>The Ancient of Days came and pronounced judgment in favor of the saints of the Most High, and the time came when they </a:t>
            </a:r>
            <a:r>
              <a:rPr lang="en-US" sz="2200" b="1" dirty="0"/>
              <a:t>possessed the kingdom</a:t>
            </a:r>
            <a:r>
              <a:rPr lang="en-US" sz="2200" dirty="0"/>
              <a:t>.</a:t>
            </a:r>
          </a:p>
          <a:p>
            <a:r>
              <a:rPr lang="en-US" sz="2200" dirty="0"/>
              <a:t>Then the sovereignty, power and greatness of the kingdoms under the whole heaven will be </a:t>
            </a:r>
            <a:r>
              <a:rPr lang="en-US" sz="2200" b="1" dirty="0"/>
              <a:t>handed over to the saints</a:t>
            </a:r>
            <a:r>
              <a:rPr lang="en-US" sz="2200" dirty="0"/>
              <a:t>, the people of the Most High.  His kingdom will be an everlasting kingdom, and all rulers will worship and obey him.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1130ED-BFBE-4F97-BF28-C78C4F354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1"/>
            <a:ext cx="4419600" cy="5897563"/>
          </a:xfrm>
        </p:spPr>
        <p:txBody>
          <a:bodyPr>
            <a:noAutofit/>
          </a:bodyPr>
          <a:lstStyle/>
          <a:p>
            <a:r>
              <a:rPr lang="en-US" sz="2400" b="1" dirty="0"/>
              <a:t>Revelation 2:26</a:t>
            </a:r>
          </a:p>
          <a:p>
            <a:r>
              <a:rPr lang="en-US" sz="2400" dirty="0"/>
              <a:t>To him who overcomes and does my will to the end, I will give </a:t>
            </a:r>
            <a:r>
              <a:rPr lang="en-US" sz="2400" b="1" dirty="0"/>
              <a:t>authority</a:t>
            </a:r>
            <a:r>
              <a:rPr lang="en-US" sz="2400" dirty="0"/>
              <a:t> over the nations.</a:t>
            </a:r>
          </a:p>
          <a:p>
            <a:r>
              <a:rPr lang="en-US" sz="2400" b="1" dirty="0"/>
              <a:t>Revelation 3:21</a:t>
            </a:r>
          </a:p>
          <a:p>
            <a:r>
              <a:rPr lang="en-US" sz="2400" dirty="0"/>
              <a:t>To him who overcomes, I will give the right to </a:t>
            </a:r>
            <a:r>
              <a:rPr lang="en-US" sz="2400" b="1" dirty="0"/>
              <a:t>sit</a:t>
            </a:r>
            <a:r>
              <a:rPr lang="en-US" sz="2400" dirty="0"/>
              <a:t> with me on my throne.</a:t>
            </a:r>
          </a:p>
          <a:p>
            <a:r>
              <a:rPr lang="en-US" sz="2400" b="1" dirty="0"/>
              <a:t>Revelation 5:10</a:t>
            </a:r>
          </a:p>
          <a:p>
            <a:r>
              <a:rPr lang="en-US" sz="2400" dirty="0"/>
              <a:t>You have made them to be a kingdom and priests to serve our God,  and they will </a:t>
            </a:r>
            <a:r>
              <a:rPr lang="en-US" sz="2400" b="1" dirty="0"/>
              <a:t>reign</a:t>
            </a:r>
            <a:r>
              <a:rPr lang="en-US" sz="2400" dirty="0"/>
              <a:t> on the earth.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2133D8-F982-43A7-B8BD-CED5897E25A4}"/>
              </a:ext>
            </a:extLst>
          </p:cNvPr>
          <p:cNvCxnSpPr/>
          <p:nvPr/>
        </p:nvCxnSpPr>
        <p:spPr>
          <a:xfrm>
            <a:off x="6019800" y="304800"/>
            <a:ext cx="0" cy="6096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82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3CBEB-55B0-4271-B8FB-795DEEC6C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0"/>
              </a:spcAft>
            </a:pPr>
            <a:r>
              <a:rPr lang="en-US" sz="4000" b="1" dirty="0"/>
              <a:t>Eschatology</a:t>
            </a:r>
            <a:endParaRPr lang="en-US" dirty="0"/>
          </a:p>
          <a:p>
            <a:pPr marL="0" indent="0" algn="ctr"/>
            <a:r>
              <a:rPr lang="en-US" sz="2000" i="1" dirty="0"/>
              <a:t>the study of the end (last things)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2215BA-6FD7-4693-B235-3F4FBD4A52B8}"/>
              </a:ext>
            </a:extLst>
          </p:cNvPr>
          <p:cNvSpPr txBox="1"/>
          <p:nvPr/>
        </p:nvSpPr>
        <p:spPr>
          <a:xfrm>
            <a:off x="4892040" y="3112715"/>
            <a:ext cx="2377440" cy="54864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Calibri"/>
              </a:rPr>
              <a:t>Already but not yet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27F8069-E6B9-4776-B38F-DE6A9B6EBDE7}"/>
              </a:ext>
            </a:extLst>
          </p:cNvPr>
          <p:cNvSpPr txBox="1"/>
          <p:nvPr/>
        </p:nvSpPr>
        <p:spPr>
          <a:xfrm>
            <a:off x="1600200" y="1887828"/>
            <a:ext cx="5669280" cy="1280160"/>
          </a:xfrm>
          <a:prstGeom prst="leftArrow">
            <a:avLst>
              <a:gd name="adj1" fmla="val 50000"/>
              <a:gd name="adj2" fmla="val 36225"/>
            </a:avLst>
          </a:prstGeom>
          <a:noFill/>
          <a:ln w="25400">
            <a:solidFill>
              <a:schemeClr val="bg1"/>
            </a:solidFill>
          </a:ln>
        </p:spPr>
        <p:txBody>
          <a:bodyPr wrap="square" lIns="182880" tIns="91440" rIns="182880" bIns="91440" rtlCol="0" anchor="ctr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z="2800" dirty="0">
                <a:solidFill>
                  <a:srgbClr val="FFFFFF"/>
                </a:solidFill>
                <a:latin typeface="Calibri"/>
              </a:rPr>
              <a:t>This Present Age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3AD4268-2985-4F61-A3D8-A98E333538A8}"/>
              </a:ext>
            </a:extLst>
          </p:cNvPr>
          <p:cNvSpPr txBox="1"/>
          <p:nvPr/>
        </p:nvSpPr>
        <p:spPr>
          <a:xfrm>
            <a:off x="4892040" y="3606082"/>
            <a:ext cx="5669280" cy="1280160"/>
          </a:xfrm>
          <a:prstGeom prst="rightArrow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lIns="182880" tIns="91440" rIns="182880" bIns="91440" rtlCol="0" anchor="ctr" anchorCtr="0">
            <a:no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Calibri"/>
              </a:rPr>
              <a:t>The Age to Come</a:t>
            </a:r>
          </a:p>
        </p:txBody>
      </p:sp>
    </p:spTree>
    <p:extLst>
      <p:ext uri="{BB962C8B-B14F-4D97-AF65-F5344CB8AC3E}">
        <p14:creationId xmlns:p14="http://schemas.microsoft.com/office/powerpoint/2010/main" val="279553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3CBEB-55B0-4271-B8FB-795DEEC6C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4000" b="1" dirty="0"/>
              <a:t>Four Interpretive Approaches</a:t>
            </a:r>
            <a:br>
              <a:rPr lang="en-US" sz="4000" b="1" dirty="0"/>
            </a:br>
            <a:r>
              <a:rPr lang="en-US" sz="4000" b="1" dirty="0"/>
              <a:t>to Revelation</a:t>
            </a:r>
          </a:p>
          <a:p>
            <a:pPr marL="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u="sng" dirty="0"/>
              <a:t>Preterist</a:t>
            </a:r>
          </a:p>
          <a:p>
            <a:pPr marL="457200" lvl="1" indent="0"/>
            <a:r>
              <a:rPr lang="en-US" sz="2800" i="1" dirty="0"/>
              <a:t>- Most prophecies fulfilled in the ancient past</a:t>
            </a:r>
          </a:p>
          <a:p>
            <a:pPr marL="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u="sng" dirty="0"/>
              <a:t>Futurist</a:t>
            </a:r>
          </a:p>
          <a:p>
            <a:pPr marL="457200" lvl="1" indent="0"/>
            <a:r>
              <a:rPr lang="en-US" sz="2800" i="1" dirty="0"/>
              <a:t>- Most prophecies yet to be fulfilled</a:t>
            </a:r>
          </a:p>
          <a:p>
            <a:pPr marL="0" indent="-457200">
              <a:buFont typeface="Arial" panose="020B0604020202020204" pitchFamily="34" charset="0"/>
              <a:buChar char="•"/>
            </a:pPr>
            <a:r>
              <a:rPr lang="en-US" u="sng" dirty="0"/>
              <a:t>Historicist</a:t>
            </a:r>
          </a:p>
          <a:p>
            <a:pPr marL="457200" lvl="1" indent="0"/>
            <a:r>
              <a:rPr lang="en-US" sz="2800" i="1" dirty="0"/>
              <a:t>- Prophecies fulfilled progressively in the church age</a:t>
            </a:r>
          </a:p>
          <a:p>
            <a:pPr marL="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u="sng" dirty="0"/>
              <a:t>Idealist / Spiritual</a:t>
            </a:r>
          </a:p>
          <a:p>
            <a:pPr marL="457200" lvl="1" indent="0"/>
            <a:r>
              <a:rPr lang="en-US" sz="2800" i="1" dirty="0"/>
              <a:t>- Prophecies fulfilled recurrently throughout history</a:t>
            </a:r>
          </a:p>
          <a:p>
            <a:pPr marL="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0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111889-E3F6-4EC1-AD0A-1AAD3D1C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9400" y="228600"/>
            <a:ext cx="7772400" cy="6248400"/>
          </a:xfrm>
        </p:spPr>
        <p:txBody>
          <a:bodyPr>
            <a:noAutofit/>
          </a:bodyPr>
          <a:lstStyle/>
          <a:p>
            <a:r>
              <a:rPr lang="en-US" sz="2800" dirty="0"/>
              <a:t>The </a:t>
            </a:r>
            <a:r>
              <a:rPr lang="en-US" sz="2800" b="1" u="sng" dirty="0"/>
              <a:t>first</a:t>
            </a:r>
            <a:r>
              <a:rPr lang="en-US" sz="2800" dirty="0"/>
              <a:t> book of the New Testament </a:t>
            </a:r>
            <a:br>
              <a:rPr lang="en-US" sz="2800" dirty="0"/>
            </a:br>
            <a:r>
              <a:rPr lang="en-US" sz="2800" dirty="0"/>
              <a:t>was written by one of the 12 Apostles</a:t>
            </a:r>
            <a:br>
              <a:rPr lang="en-US" sz="2800" dirty="0"/>
            </a:br>
            <a:r>
              <a:rPr lang="en-US" sz="2800" dirty="0"/>
              <a:t>to show how the [first] coming of Jesus </a:t>
            </a:r>
            <a:br>
              <a:rPr lang="en-US" sz="2800" dirty="0"/>
            </a:br>
            <a:r>
              <a:rPr lang="en-US" sz="2800" dirty="0"/>
              <a:t>fulfills the Old Testament prophecies </a:t>
            </a:r>
            <a:br>
              <a:rPr lang="en-US" sz="2800" dirty="0"/>
            </a:br>
            <a:r>
              <a:rPr lang="en-US" sz="2800" dirty="0"/>
              <a:t>about </a:t>
            </a:r>
            <a:r>
              <a:rPr lang="en-US" sz="2800" u="sng" dirty="0"/>
              <a:t>the Promised </a:t>
            </a:r>
            <a:r>
              <a:rPr lang="en-US" sz="2800" b="1" u="sng" dirty="0"/>
              <a:t>King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The restoration of </a:t>
            </a:r>
            <a:r>
              <a:rPr lang="en-US" sz="2800" u="sng" dirty="0"/>
              <a:t>the throne</a:t>
            </a:r>
            <a:r>
              <a:rPr lang="en-US" sz="2800" dirty="0"/>
              <a:t> of David</a:t>
            </a:r>
            <a:br>
              <a:rPr lang="en-US" sz="2800" dirty="0"/>
            </a:br>
            <a:r>
              <a:rPr lang="en-US" sz="2800" dirty="0"/>
              <a:t>is fulfilled in Jesus.</a:t>
            </a:r>
          </a:p>
          <a:p>
            <a:endParaRPr lang="en-US" sz="100" dirty="0"/>
          </a:p>
          <a:p>
            <a:r>
              <a:rPr lang="en-US" sz="2800" dirty="0"/>
              <a:t>The </a:t>
            </a:r>
            <a:r>
              <a:rPr lang="en-US" sz="2800" b="1" u="sng" dirty="0"/>
              <a:t>last</a:t>
            </a:r>
            <a:r>
              <a:rPr lang="en-US" sz="2800" dirty="0"/>
              <a:t> book of the New Testament</a:t>
            </a:r>
            <a:br>
              <a:rPr lang="en-US" sz="2800" dirty="0"/>
            </a:br>
            <a:r>
              <a:rPr lang="en-US" sz="2800" dirty="0"/>
              <a:t>was written by one of the 12 Apostles</a:t>
            </a:r>
            <a:br>
              <a:rPr lang="en-US" sz="2800" dirty="0"/>
            </a:br>
            <a:r>
              <a:rPr lang="en-US" sz="2800" dirty="0"/>
              <a:t>to show how the [second] coming of Jesus</a:t>
            </a:r>
            <a:br>
              <a:rPr lang="en-US" sz="2800" dirty="0"/>
            </a:br>
            <a:r>
              <a:rPr lang="en-US" sz="2800" dirty="0"/>
              <a:t>fulfills the Old Testament prophecies</a:t>
            </a:r>
            <a:br>
              <a:rPr lang="en-US" sz="2800" dirty="0"/>
            </a:br>
            <a:r>
              <a:rPr lang="en-US" sz="2800" dirty="0"/>
              <a:t>about </a:t>
            </a:r>
            <a:r>
              <a:rPr lang="en-US" sz="2800" u="sng" dirty="0"/>
              <a:t>the Promised </a:t>
            </a:r>
            <a:r>
              <a:rPr lang="en-US" sz="2800" b="1" u="sng" dirty="0"/>
              <a:t>Kingdom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The restoration of </a:t>
            </a:r>
            <a:r>
              <a:rPr lang="en-US" sz="2800" u="sng" dirty="0"/>
              <a:t>God’s people</a:t>
            </a:r>
            <a:br>
              <a:rPr lang="en-US" sz="2800" dirty="0"/>
            </a:br>
            <a:r>
              <a:rPr lang="en-US" sz="2800" dirty="0"/>
              <a:t>is fulfilled in Jesus.</a:t>
            </a:r>
          </a:p>
        </p:txBody>
      </p:sp>
    </p:spTree>
    <p:extLst>
      <p:ext uri="{BB962C8B-B14F-4D97-AF65-F5344CB8AC3E}">
        <p14:creationId xmlns:p14="http://schemas.microsoft.com/office/powerpoint/2010/main" val="102618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1CAD-EB47-4AE8-AA18-37C96AB1A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0" y="228601"/>
            <a:ext cx="4419600" cy="5897563"/>
          </a:xfrm>
        </p:spPr>
        <p:txBody>
          <a:bodyPr>
            <a:normAutofit/>
          </a:bodyPr>
          <a:lstStyle/>
          <a:p>
            <a:r>
              <a:rPr lang="en-US" b="1" dirty="0"/>
              <a:t>Revelation 1:7 </a:t>
            </a:r>
          </a:p>
          <a:p>
            <a:r>
              <a:rPr lang="en-US" dirty="0"/>
              <a:t>Behold, He is </a:t>
            </a:r>
            <a:r>
              <a:rPr lang="en-US" b="1" dirty="0"/>
              <a:t>coming with the clouds</a:t>
            </a:r>
            <a:r>
              <a:rPr lang="en-US" dirty="0"/>
              <a:t>,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 every eye will see Him, even they who pierced Him. </a:t>
            </a:r>
          </a:p>
          <a:p>
            <a:r>
              <a:rPr lang="en-US" dirty="0"/>
              <a:t>And all the tribes of the earth will mourn because of Him.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1130ED-BFBE-4F97-BF28-C78C4F354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1"/>
            <a:ext cx="4419600" cy="5897563"/>
          </a:xfrm>
        </p:spPr>
        <p:txBody>
          <a:bodyPr>
            <a:normAutofit/>
          </a:bodyPr>
          <a:lstStyle/>
          <a:p>
            <a:r>
              <a:rPr lang="en-US" b="1" dirty="0"/>
              <a:t>Daniel 7:13</a:t>
            </a:r>
          </a:p>
          <a:p>
            <a:r>
              <a:rPr lang="en-US" dirty="0"/>
              <a:t>Behold, One like the Son of Man, </a:t>
            </a:r>
            <a:r>
              <a:rPr lang="en-US" b="1" dirty="0"/>
              <a:t>coming with the clouds </a:t>
            </a:r>
            <a:r>
              <a:rPr lang="en-US" dirty="0"/>
              <a:t>of heaven…</a:t>
            </a:r>
            <a:br>
              <a:rPr lang="en-US" dirty="0"/>
            </a:br>
            <a:endParaRPr lang="en-US" sz="1000" dirty="0"/>
          </a:p>
          <a:p>
            <a:r>
              <a:rPr lang="en-US" b="1" dirty="0"/>
              <a:t>Zechariah 12:10</a:t>
            </a:r>
          </a:p>
          <a:p>
            <a:r>
              <a:rPr lang="en-US" dirty="0"/>
              <a:t>Then they will look on Me whom they pierced. </a:t>
            </a:r>
            <a:br>
              <a:rPr lang="en-US" dirty="0"/>
            </a:br>
            <a:endParaRPr lang="en-US" sz="2400" dirty="0"/>
          </a:p>
          <a:p>
            <a:r>
              <a:rPr lang="en-US" dirty="0"/>
              <a:t>Yes, they will mourn for Him as one mourns for his only son.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2133D8-F982-43A7-B8BD-CED5897E25A4}"/>
              </a:ext>
            </a:extLst>
          </p:cNvPr>
          <p:cNvCxnSpPr/>
          <p:nvPr/>
        </p:nvCxnSpPr>
        <p:spPr>
          <a:xfrm>
            <a:off x="6019800" y="304800"/>
            <a:ext cx="0" cy="6096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00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1CAD-EB47-4AE8-AA18-37C96AB1A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0" y="228600"/>
            <a:ext cx="4419600" cy="6324600"/>
          </a:xfrm>
        </p:spPr>
        <p:txBody>
          <a:bodyPr>
            <a:noAutofit/>
          </a:bodyPr>
          <a:lstStyle/>
          <a:p>
            <a:r>
              <a:rPr lang="en-US" b="1" dirty="0"/>
              <a:t>Daniel 7:2</a:t>
            </a:r>
          </a:p>
          <a:p>
            <a:r>
              <a:rPr lang="en-US" dirty="0"/>
              <a:t>…the four winds of heaven churning up the great sea.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Zechariah 6:2-3, 5</a:t>
            </a:r>
          </a:p>
          <a:p>
            <a:pPr>
              <a:spcAft>
                <a:spcPts val="0"/>
              </a:spcAft>
            </a:pPr>
            <a:r>
              <a:rPr lang="en-US" dirty="0"/>
              <a:t>The first chariot </a:t>
            </a:r>
          </a:p>
          <a:p>
            <a:pPr>
              <a:spcAft>
                <a:spcPts val="0"/>
              </a:spcAft>
            </a:pPr>
            <a:r>
              <a:rPr lang="en-US" dirty="0"/>
              <a:t>had </a:t>
            </a:r>
            <a:r>
              <a:rPr lang="en-US" b="1" dirty="0"/>
              <a:t>red</a:t>
            </a:r>
            <a:r>
              <a:rPr lang="en-US" dirty="0"/>
              <a:t> horses, </a:t>
            </a:r>
          </a:p>
          <a:p>
            <a:pPr>
              <a:spcAft>
                <a:spcPts val="0"/>
              </a:spcAft>
            </a:pPr>
            <a:r>
              <a:rPr lang="en-US" dirty="0"/>
              <a:t>the second </a:t>
            </a:r>
            <a:r>
              <a:rPr lang="en-US" b="1" dirty="0"/>
              <a:t>black</a:t>
            </a:r>
            <a:r>
              <a:rPr lang="en-US" dirty="0"/>
              <a:t>,</a:t>
            </a:r>
          </a:p>
          <a:p>
            <a:pPr>
              <a:spcAft>
                <a:spcPts val="0"/>
              </a:spcAft>
            </a:pPr>
            <a:r>
              <a:rPr lang="en-US" dirty="0"/>
              <a:t>the third </a:t>
            </a:r>
            <a:r>
              <a:rPr lang="en-US" b="1" dirty="0"/>
              <a:t>white</a:t>
            </a:r>
            <a:r>
              <a:rPr lang="en-US" dirty="0"/>
              <a:t>, and </a:t>
            </a:r>
          </a:p>
          <a:p>
            <a:r>
              <a:rPr lang="en-US" dirty="0"/>
              <a:t>the fourth </a:t>
            </a:r>
            <a:r>
              <a:rPr lang="en-US" b="1" dirty="0"/>
              <a:t>dappled</a:t>
            </a:r>
            <a:r>
              <a:rPr lang="en-US" dirty="0"/>
              <a:t> </a:t>
            </a:r>
            <a:r>
              <a:rPr lang="en-US" sz="2400" dirty="0"/>
              <a:t>[</a:t>
            </a:r>
            <a:r>
              <a:rPr lang="en-US" sz="2400" i="1" dirty="0"/>
              <a:t>grizzled</a:t>
            </a:r>
            <a:r>
              <a:rPr lang="en-US" sz="2400" dirty="0"/>
              <a:t>]</a:t>
            </a:r>
            <a:r>
              <a:rPr lang="en-US" dirty="0"/>
              <a:t>.</a:t>
            </a:r>
          </a:p>
          <a:p>
            <a:r>
              <a:rPr lang="en-US" dirty="0"/>
              <a:t>“These are the four spirits [</a:t>
            </a:r>
            <a:r>
              <a:rPr lang="en-US" i="1" dirty="0"/>
              <a:t>or, winds</a:t>
            </a:r>
            <a:r>
              <a:rPr lang="en-US" dirty="0"/>
              <a:t>] of heaven.”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1130ED-BFBE-4F97-BF28-C78C4F354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1"/>
            <a:ext cx="4495800" cy="5897563"/>
          </a:xfrm>
        </p:spPr>
        <p:txBody>
          <a:bodyPr>
            <a:noAutofit/>
          </a:bodyPr>
          <a:lstStyle/>
          <a:p>
            <a:r>
              <a:rPr lang="en-US" b="1" dirty="0"/>
              <a:t>Revelation 7:1</a:t>
            </a:r>
          </a:p>
          <a:p>
            <a:r>
              <a:rPr lang="en-US" dirty="0"/>
              <a:t>…the four winds of the earth …blowing...on the sea…</a:t>
            </a:r>
          </a:p>
          <a:p>
            <a:r>
              <a:rPr lang="en-US" b="1" dirty="0"/>
              <a:t>Revelation 6:2-8</a:t>
            </a:r>
          </a:p>
          <a:p>
            <a:r>
              <a:rPr lang="en-US" dirty="0"/>
              <a:t>I looked, and there before me was a </a:t>
            </a:r>
            <a:r>
              <a:rPr lang="en-US" b="1" dirty="0"/>
              <a:t>white</a:t>
            </a:r>
            <a:r>
              <a:rPr lang="en-US" dirty="0"/>
              <a:t> horse!</a:t>
            </a:r>
          </a:p>
          <a:p>
            <a:r>
              <a:rPr lang="en-US" dirty="0"/>
              <a:t>Then another horse came out, a fiery </a:t>
            </a:r>
            <a:r>
              <a:rPr lang="en-US" b="1" dirty="0"/>
              <a:t>red</a:t>
            </a:r>
            <a:r>
              <a:rPr lang="en-US" dirty="0"/>
              <a:t> one.</a:t>
            </a:r>
          </a:p>
          <a:p>
            <a:r>
              <a:rPr lang="en-US" dirty="0"/>
              <a:t>I looked, and there before me was a </a:t>
            </a:r>
            <a:r>
              <a:rPr lang="en-US" b="1" dirty="0"/>
              <a:t>black</a:t>
            </a:r>
            <a:r>
              <a:rPr lang="en-US" dirty="0"/>
              <a:t> horse!</a:t>
            </a:r>
          </a:p>
          <a:p>
            <a:r>
              <a:rPr lang="en-US" dirty="0"/>
              <a:t>I looked, and there before me was a </a:t>
            </a:r>
            <a:r>
              <a:rPr lang="en-US" b="1" dirty="0"/>
              <a:t>pale</a:t>
            </a:r>
            <a:r>
              <a:rPr lang="en-US" dirty="0"/>
              <a:t> </a:t>
            </a:r>
            <a:r>
              <a:rPr lang="en-US" sz="2400" dirty="0"/>
              <a:t>[</a:t>
            </a:r>
            <a:r>
              <a:rPr lang="en-US" sz="2400" i="1" dirty="0"/>
              <a:t>ashen</a:t>
            </a:r>
            <a:r>
              <a:rPr lang="en-US" sz="2400" dirty="0"/>
              <a:t>]</a:t>
            </a:r>
            <a:r>
              <a:rPr lang="en-US" dirty="0"/>
              <a:t> horse!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2133D8-F982-43A7-B8BD-CED5897E25A4}"/>
              </a:ext>
            </a:extLst>
          </p:cNvPr>
          <p:cNvCxnSpPr/>
          <p:nvPr/>
        </p:nvCxnSpPr>
        <p:spPr>
          <a:xfrm>
            <a:off x="6019800" y="304800"/>
            <a:ext cx="0" cy="6096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81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1CAD-EB47-4AE8-AA18-37C96AB1A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0" y="228600"/>
            <a:ext cx="4419600" cy="6324600"/>
          </a:xfrm>
        </p:spPr>
        <p:txBody>
          <a:bodyPr>
            <a:noAutofit/>
          </a:bodyPr>
          <a:lstStyle/>
          <a:p>
            <a:r>
              <a:rPr lang="en-US" b="1" dirty="0"/>
              <a:t>Daniel 7:2-6</a:t>
            </a:r>
          </a:p>
          <a:p>
            <a:r>
              <a:rPr lang="en-US" dirty="0"/>
              <a:t>Four great beasts, each different from the others, came up out of the sea.</a:t>
            </a:r>
          </a:p>
          <a:p>
            <a:r>
              <a:rPr lang="en-US" dirty="0"/>
              <a:t>The first was like a </a:t>
            </a:r>
            <a:r>
              <a:rPr lang="en-US" b="1" dirty="0"/>
              <a:t>lion</a:t>
            </a:r>
            <a:r>
              <a:rPr lang="en-US" dirty="0"/>
              <a:t>, and it had the wings of an eagle. </a:t>
            </a:r>
          </a:p>
          <a:p>
            <a:r>
              <a:rPr lang="en-US" dirty="0"/>
              <a:t>… a second beast, which looked like a </a:t>
            </a:r>
            <a:r>
              <a:rPr lang="en-US" b="1" dirty="0"/>
              <a:t>bear</a:t>
            </a:r>
            <a:r>
              <a:rPr lang="en-US" dirty="0"/>
              <a:t>. </a:t>
            </a:r>
          </a:p>
          <a:p>
            <a:r>
              <a:rPr lang="en-US" dirty="0"/>
              <a:t>… another beast, one that looked like a </a:t>
            </a:r>
            <a:r>
              <a:rPr lang="en-US" b="1" dirty="0"/>
              <a:t>leopard</a:t>
            </a:r>
            <a:r>
              <a:rPr lang="en-US" dirty="0"/>
              <a:t>. </a:t>
            </a:r>
          </a:p>
          <a:p>
            <a:r>
              <a:rPr lang="en-US" dirty="0"/>
              <a:t>…it was given authority to rule.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1130ED-BFBE-4F97-BF28-C78C4F354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1"/>
            <a:ext cx="4419600" cy="5897563"/>
          </a:xfrm>
        </p:spPr>
        <p:txBody>
          <a:bodyPr>
            <a:noAutofit/>
          </a:bodyPr>
          <a:lstStyle/>
          <a:p>
            <a:r>
              <a:rPr lang="en-US" b="1" dirty="0"/>
              <a:t>Revelation 13:2</a:t>
            </a:r>
          </a:p>
          <a:p>
            <a:r>
              <a:rPr lang="en-US" dirty="0"/>
              <a:t>I saw a beast coming out of the sea.</a:t>
            </a:r>
          </a:p>
          <a:p>
            <a:r>
              <a:rPr lang="en-US" dirty="0"/>
              <a:t>The beast I saw resembled a </a:t>
            </a:r>
            <a:r>
              <a:rPr lang="en-US" b="1" dirty="0"/>
              <a:t>leopard</a:t>
            </a:r>
            <a:r>
              <a:rPr lang="en-US" dirty="0"/>
              <a:t>, but had feet like those of a </a:t>
            </a:r>
            <a:r>
              <a:rPr lang="en-US" b="1" dirty="0"/>
              <a:t>bear</a:t>
            </a:r>
            <a:r>
              <a:rPr lang="en-US" dirty="0"/>
              <a:t> and a mouth like that of a </a:t>
            </a:r>
            <a:r>
              <a:rPr lang="en-US" b="1" dirty="0"/>
              <a:t>lion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dragon gave the beast his power and his throne and great authority.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2133D8-F982-43A7-B8BD-CED5897E25A4}"/>
              </a:ext>
            </a:extLst>
          </p:cNvPr>
          <p:cNvCxnSpPr/>
          <p:nvPr/>
        </p:nvCxnSpPr>
        <p:spPr>
          <a:xfrm>
            <a:off x="6019800" y="304800"/>
            <a:ext cx="0" cy="6096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6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1CAD-EB47-4AE8-AA18-37C96AB1A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0" y="228601"/>
            <a:ext cx="4419600" cy="5897563"/>
          </a:xfrm>
        </p:spPr>
        <p:txBody>
          <a:bodyPr>
            <a:noAutofit/>
          </a:bodyPr>
          <a:lstStyle/>
          <a:p>
            <a:r>
              <a:rPr lang="en-US" b="1" dirty="0"/>
              <a:t>Daniel 7:7, 24</a:t>
            </a:r>
          </a:p>
          <a:p>
            <a:r>
              <a:rPr lang="en-US" dirty="0"/>
              <a:t>…a fourth beast…had </a:t>
            </a:r>
            <a:r>
              <a:rPr lang="en-US" b="1" dirty="0"/>
              <a:t>ten horns</a:t>
            </a:r>
            <a:r>
              <a:rPr lang="en-US" dirty="0"/>
              <a:t>.</a:t>
            </a:r>
          </a:p>
          <a:p>
            <a:r>
              <a:rPr lang="en-US" dirty="0"/>
              <a:t>…another horn, a little one, which came up among them... This horn had eyes like the eyes of a man and </a:t>
            </a:r>
            <a:r>
              <a:rPr lang="en-US" b="1" dirty="0"/>
              <a:t>a mouth that spoke boastfully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ten horns are </a:t>
            </a:r>
            <a:r>
              <a:rPr lang="en-US" b="1" dirty="0"/>
              <a:t>ten kings</a:t>
            </a:r>
            <a:r>
              <a:rPr lang="en-US" dirty="0"/>
              <a:t>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1130ED-BFBE-4F97-BF28-C78C4F354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1"/>
            <a:ext cx="4419600" cy="5897563"/>
          </a:xfrm>
        </p:spPr>
        <p:txBody>
          <a:bodyPr>
            <a:noAutofit/>
          </a:bodyPr>
          <a:lstStyle/>
          <a:p>
            <a:r>
              <a:rPr lang="en-US" b="1" dirty="0"/>
              <a:t>Revelation 13:2, 5</a:t>
            </a:r>
          </a:p>
          <a:p>
            <a:r>
              <a:rPr lang="en-US" dirty="0"/>
              <a:t>He had </a:t>
            </a:r>
            <a:r>
              <a:rPr lang="en-US" b="1" dirty="0"/>
              <a:t>ten horns </a:t>
            </a:r>
            <a:r>
              <a:rPr lang="en-US" dirty="0"/>
              <a:t>and seven heads, with ten crowns on his horns, and on each head a blasphemous name. </a:t>
            </a:r>
          </a:p>
          <a:p>
            <a:r>
              <a:rPr lang="en-US" dirty="0"/>
              <a:t>The beast was given </a:t>
            </a:r>
            <a:r>
              <a:rPr lang="en-US" b="1" dirty="0"/>
              <a:t>a mouth to utter proud words</a:t>
            </a:r>
            <a:r>
              <a:rPr lang="en-US" dirty="0"/>
              <a:t> and blasphemies…</a:t>
            </a:r>
          </a:p>
          <a:p>
            <a:endParaRPr lang="en-US" dirty="0"/>
          </a:p>
          <a:p>
            <a:r>
              <a:rPr lang="en-US" b="1" dirty="0"/>
              <a:t>Revelation 17:12</a:t>
            </a:r>
          </a:p>
          <a:p>
            <a:r>
              <a:rPr lang="en-US" dirty="0"/>
              <a:t>The ten horns you saw are </a:t>
            </a:r>
            <a:r>
              <a:rPr lang="en-US" b="1" dirty="0"/>
              <a:t>ten kings</a:t>
            </a:r>
            <a:r>
              <a:rPr lang="en-US" dirty="0"/>
              <a:t>…</a:t>
            </a:r>
          </a:p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2133D8-F982-43A7-B8BD-CED5897E25A4}"/>
              </a:ext>
            </a:extLst>
          </p:cNvPr>
          <p:cNvCxnSpPr/>
          <p:nvPr/>
        </p:nvCxnSpPr>
        <p:spPr>
          <a:xfrm>
            <a:off x="6019800" y="304800"/>
            <a:ext cx="0" cy="6096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02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1CAD-EB47-4AE8-AA18-37C96AB1A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00200" y="228601"/>
            <a:ext cx="4419600" cy="5897563"/>
          </a:xfrm>
        </p:spPr>
        <p:txBody>
          <a:bodyPr>
            <a:noAutofit/>
          </a:bodyPr>
          <a:lstStyle/>
          <a:p>
            <a:r>
              <a:rPr lang="en-US" b="1" dirty="0"/>
              <a:t>Daniel 7:19, 21, 23</a:t>
            </a:r>
          </a:p>
          <a:p>
            <a:r>
              <a:rPr lang="en-US" dirty="0"/>
              <a:t>I wanted to know the true meaning of the fourth beast…that crushed and devoured its victims and </a:t>
            </a:r>
            <a:r>
              <a:rPr lang="en-US" b="1" dirty="0"/>
              <a:t>trampled underfoot </a:t>
            </a:r>
            <a:r>
              <a:rPr lang="en-US" dirty="0"/>
              <a:t>whatever was left.</a:t>
            </a:r>
          </a:p>
          <a:p>
            <a:r>
              <a:rPr lang="en-US" dirty="0"/>
              <a:t>This horn was </a:t>
            </a:r>
            <a:r>
              <a:rPr lang="en-US" b="1" dirty="0"/>
              <a:t>waging war against the saints </a:t>
            </a:r>
            <a:r>
              <a:rPr lang="en-US" dirty="0"/>
              <a:t>and</a:t>
            </a:r>
            <a:r>
              <a:rPr lang="en-US" b="1" dirty="0"/>
              <a:t> defeating them</a:t>
            </a:r>
            <a:r>
              <a:rPr lang="en-US" dirty="0"/>
              <a:t>…</a:t>
            </a:r>
          </a:p>
          <a:p>
            <a:r>
              <a:rPr lang="en-US" dirty="0"/>
              <a:t>It…will </a:t>
            </a:r>
            <a:r>
              <a:rPr lang="en-US" b="1" dirty="0"/>
              <a:t>devour the whole earth</a:t>
            </a:r>
            <a:r>
              <a:rPr lang="en-US" dirty="0"/>
              <a:t>, trampling it down and crushing it.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1130ED-BFBE-4F97-BF28-C78C4F354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1"/>
            <a:ext cx="4419600" cy="5897563"/>
          </a:xfrm>
        </p:spPr>
        <p:txBody>
          <a:bodyPr>
            <a:noAutofit/>
          </a:bodyPr>
          <a:lstStyle/>
          <a:p>
            <a:r>
              <a:rPr lang="en-US" b="1" dirty="0"/>
              <a:t>Revelation 11:2</a:t>
            </a:r>
          </a:p>
          <a:p>
            <a:r>
              <a:rPr lang="en-US" dirty="0"/>
              <a:t>…the outer court…has been given to the Gentiles.  They will </a:t>
            </a:r>
            <a:r>
              <a:rPr lang="en-US" b="1" dirty="0"/>
              <a:t>trample on the holy city…</a:t>
            </a:r>
          </a:p>
          <a:p>
            <a:endParaRPr lang="en-US" sz="1100" b="1" dirty="0"/>
          </a:p>
          <a:p>
            <a:r>
              <a:rPr lang="en-US" b="1" dirty="0"/>
              <a:t>Revelation 13:7</a:t>
            </a:r>
          </a:p>
          <a:p>
            <a:r>
              <a:rPr lang="en-US" dirty="0"/>
              <a:t>He was given power to </a:t>
            </a:r>
            <a:r>
              <a:rPr lang="en-US" b="1" dirty="0"/>
              <a:t>make war against the saints </a:t>
            </a:r>
            <a:r>
              <a:rPr lang="en-US" dirty="0"/>
              <a:t>and to </a:t>
            </a:r>
            <a:r>
              <a:rPr lang="en-US" b="1" dirty="0"/>
              <a:t>conquer them</a:t>
            </a:r>
            <a:r>
              <a:rPr lang="en-US" dirty="0"/>
              <a:t>.</a:t>
            </a:r>
          </a:p>
          <a:p>
            <a:r>
              <a:rPr lang="en-US" dirty="0"/>
              <a:t>And he was given </a:t>
            </a:r>
            <a:r>
              <a:rPr lang="en-US" b="1" dirty="0"/>
              <a:t>authority over every tribe, people, language and nation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b="1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2133D8-F982-43A7-B8BD-CED5897E25A4}"/>
              </a:ext>
            </a:extLst>
          </p:cNvPr>
          <p:cNvCxnSpPr/>
          <p:nvPr/>
        </p:nvCxnSpPr>
        <p:spPr>
          <a:xfrm>
            <a:off x="6019800" y="304800"/>
            <a:ext cx="0" cy="6096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40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JB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0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1542</Words>
  <Application>Microsoft Office PowerPoint</Application>
  <PresentationFormat>Widescreen</PresentationFormat>
  <Paragraphs>160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Miles</dc:creator>
  <cp:lastModifiedBy>Joshua Miles</cp:lastModifiedBy>
  <cp:revision>1</cp:revision>
  <dcterms:created xsi:type="dcterms:W3CDTF">2019-12-01T17:12:46Z</dcterms:created>
  <dcterms:modified xsi:type="dcterms:W3CDTF">2019-12-01T17:13:21Z</dcterms:modified>
</cp:coreProperties>
</file>