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7" r:id="rId4"/>
    <p:sldId id="263" r:id="rId5"/>
    <p:sldId id="258" r:id="rId6"/>
    <p:sldId id="261" r:id="rId7"/>
    <p:sldId id="256" r:id="rId8"/>
    <p:sldId id="257" r:id="rId9"/>
    <p:sldId id="268" r:id="rId10"/>
    <p:sldId id="269" r:id="rId11"/>
    <p:sldId id="260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9A8E1-535C-463A-92D9-05DD0A466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30EAD-3D9F-4DF1-8F90-4A9FDD144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A63C4-F549-4DB7-B41B-625A3D72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2B432-EFB4-4A9A-877F-B832749B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1D1D-9AAE-4DD5-9E2D-302189E5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2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270C-5BBB-45DA-9788-115A16D2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A4E99-76F6-4635-A76D-2D67D0527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8222A-36E5-48D0-9412-4EA56EDF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03B68-FA76-47F5-8349-115F36D2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6AC50-0FA5-42D9-9584-FD06BE39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32E203-5BF2-4D5D-96A1-2709B3067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FE676-6341-48F1-A8A5-890A8A00F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BDCBA-A1A3-454C-BA81-D4B91CA5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527E1-DFA5-439E-9C34-BD2361605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966C9-CE85-4DF8-A907-1BA7B5FB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6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17-2536-4485-89CF-BAA42BAFC1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FA89-0E44-473B-8332-48001CF441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5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17-2536-4485-89CF-BAA42BAFC1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FA89-0E44-473B-8332-48001CF441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2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6152-74FF-4458-97CC-E8BC30EA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FECC2-8001-4837-B274-8EC65FBA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E63A8-B24A-41CC-BB8F-1BCD7B9B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85BD2-345B-46EC-AE57-E5F7B682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6F0C-A709-427D-BCB5-435E5C2B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9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CAC2-1FD2-4694-A53D-F88279B4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5575B-8BA0-4817-9CA0-578000936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D8A37-F336-4937-B7A0-3226F58E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33C18-1DE0-4736-9FBF-9145D66A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34CC0-C20B-4F60-87A0-0733FC52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9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769A-8BD8-4D2F-9829-17B24E64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49724-0F39-47FB-A681-5EFA06ABA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221DE-219E-45F6-BEA8-077063509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D7571-B273-4E60-BD5C-6933A33A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502AB-73B5-4A4A-9192-E51B96179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A6443-AF6D-4C10-B8D5-E2F03955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9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36C0-E22B-48E0-ADB3-E95C1E1D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1179B-C4CD-4C40-9B39-09292F2E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04B21-3D62-4969-970A-6C46947B8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07759-54BC-40E5-9F40-0FE8FC7FF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59F31-D25C-49AB-B0E2-2BF28889F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292A6-895E-4077-BA07-FD30EB74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DD450-B10F-47F8-AC57-A176D723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AE12D-3A3A-47E6-8800-3D18E3F6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0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CB21B-D219-4689-97E6-EB760EA8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828AC2-5051-4F3A-94B3-C4BC257C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C249E-2456-4A6B-B427-484927F5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863E4-C9AA-4D07-9C8E-9DB7D68D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A2A04-79F9-44E9-82B4-D96DA155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5D0FFD-067C-4258-A654-14038E18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D5040-0A13-4C59-AB29-402158B0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B10F-FF17-48B8-BAE1-45594BC3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FFC57-F761-44E8-9636-DDC364414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8BC31-D6E8-4706-B34F-AB6E3D20F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F64DE-B77E-4CE1-9938-CD277D4D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1874-8774-4459-8614-13E550C1F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584AF-BCAD-4186-AE03-00DA3BBB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FCBE-D35F-4B4A-B397-335EAD19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D58DC-538D-4194-8A2D-7F63D20A5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BAE4D-755B-45DE-A12C-6D8C0413D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92C06-963D-44CA-8AFD-AB2D475F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CE5C5-839B-490D-B66B-6B41C65D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87184-5F09-4A38-8D0D-5E481CD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8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E1EB2-FC8E-42E5-907C-1AE990F64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EAB96-B71B-4C6A-81F8-FE07A383A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9A565-DE82-4FD7-91E6-451FB68AB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250E-32D7-4623-8099-F6923995529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CCE5-C043-4DBB-A893-A004BD8EF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B38F-46BA-4736-8277-9B7A34FC4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3898-A999-4AEF-8E1A-A24D155E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BF17-2536-4485-89CF-BAA42BAFC145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FA89-0E44-473B-8332-48001CF4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1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764" y="1146672"/>
            <a:ext cx="3870689" cy="4560155"/>
          </a:xfrm>
        </p:spPr>
      </p:pic>
    </p:spTree>
    <p:extLst>
      <p:ext uri="{BB962C8B-B14F-4D97-AF65-F5344CB8AC3E}">
        <p14:creationId xmlns:p14="http://schemas.microsoft.com/office/powerpoint/2010/main" val="277198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</a:t>
            </a:r>
            <a:r>
              <a:rPr lang="en-US" dirty="0">
                <a:solidFill>
                  <a:srgbClr val="FF0000"/>
                </a:solidFill>
              </a:rPr>
              <a:t>and be greeted with respect in the marketplaces</a:t>
            </a:r>
            <a:r>
              <a:rPr lang="en-US" dirty="0"/>
              <a:t>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3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and have the most important seats in the synagogues </a:t>
            </a:r>
            <a:r>
              <a:rPr lang="en-US" dirty="0"/>
              <a:t>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8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</a:t>
            </a:r>
            <a:r>
              <a:rPr lang="en-US" dirty="0">
                <a:solidFill>
                  <a:srgbClr val="FF0000"/>
                </a:solidFill>
              </a:rPr>
              <a:t>and the places of honor at banquets.</a:t>
            </a:r>
            <a:r>
              <a:rPr lang="en-US" dirty="0"/>
              <a:t>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5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They devour widows’ houses </a:t>
            </a:r>
            <a:r>
              <a:rPr lang="en-US" dirty="0"/>
              <a:t>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</a:t>
            </a:r>
            <a:r>
              <a:rPr lang="en-US" dirty="0">
                <a:solidFill>
                  <a:srgbClr val="FF0000"/>
                </a:solidFill>
              </a:rPr>
              <a:t>and for a show make lengthy prayers. </a:t>
            </a:r>
            <a:r>
              <a:rPr lang="en-US" dirty="0"/>
              <a:t>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</a:t>
            </a:r>
            <a:r>
              <a:rPr lang="en-US" dirty="0">
                <a:solidFill>
                  <a:srgbClr val="FF0000"/>
                </a:solidFill>
              </a:rPr>
              <a:t> These men will be punished most severely</a:t>
            </a:r>
            <a:r>
              <a:rPr lang="en-US" dirty="0"/>
              <a:t>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Jesus sat down opposite the place where the offerings were put and watched the crowd putting their money into the temple treasury. </a:t>
            </a:r>
            <a:r>
              <a:rPr lang="en-US" dirty="0"/>
              <a:t>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3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</a:t>
            </a:r>
            <a:r>
              <a:rPr lang="en-US" dirty="0">
                <a:solidFill>
                  <a:srgbClr val="FF0000"/>
                </a:solidFill>
              </a:rPr>
              <a:t>Many rich people threw in large amounts. </a:t>
            </a:r>
            <a:r>
              <a:rPr lang="en-US" b="1" baseline="30000" dirty="0">
                <a:solidFill>
                  <a:srgbClr val="FF0000"/>
                </a:solidFill>
              </a:rPr>
              <a:t>42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1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/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FF0000"/>
                </a:solidFill>
              </a:rPr>
              <a:t>43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FF0000"/>
                </a:solidFill>
              </a:rPr>
              <a:t>44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0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423507"/>
            <a:ext cx="7886700" cy="4066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/>
              <a:t>Verse 42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700" dirty="0"/>
              <a:t>And one poor widow having come, cast </a:t>
            </a:r>
            <a:r>
              <a:rPr lang="en-US" sz="2700" i="1" dirty="0"/>
              <a:t>in</a:t>
            </a:r>
            <a:r>
              <a:rPr lang="en-US" sz="2700" dirty="0"/>
              <a:t> two lepta, which is a kodrantes.</a:t>
            </a:r>
          </a:p>
        </p:txBody>
      </p:sp>
    </p:spTree>
    <p:extLst>
      <p:ext uri="{BB962C8B-B14F-4D97-AF65-F5344CB8AC3E}">
        <p14:creationId xmlns:p14="http://schemas.microsoft.com/office/powerpoint/2010/main" val="186383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043" y="1237376"/>
            <a:ext cx="6096000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71425" y="1237376"/>
            <a:ext cx="1272271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sz="33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Leptos</a:t>
            </a:r>
          </a:p>
          <a:p>
            <a:pPr defTabSz="685800"/>
            <a:r>
              <a:rPr lang="en-US" sz="33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Mite</a:t>
            </a:r>
          </a:p>
        </p:txBody>
      </p:sp>
    </p:spTree>
    <p:extLst>
      <p:ext uri="{BB962C8B-B14F-4D97-AF65-F5344CB8AC3E}">
        <p14:creationId xmlns:p14="http://schemas.microsoft.com/office/powerpoint/2010/main" val="26920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212" y="1735062"/>
            <a:ext cx="8600072" cy="4029749"/>
          </a:xfrm>
        </p:spPr>
      </p:pic>
      <p:sp>
        <p:nvSpPr>
          <p:cNvPr id="5" name="TextBox 4"/>
          <p:cNvSpPr txBox="1"/>
          <p:nvPr/>
        </p:nvSpPr>
        <p:spPr>
          <a:xfrm>
            <a:off x="2260135" y="1020837"/>
            <a:ext cx="71788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A Leptos that Cathy wouldn’t let me buy.</a:t>
            </a:r>
          </a:p>
        </p:txBody>
      </p:sp>
    </p:spTree>
    <p:extLst>
      <p:ext uri="{BB962C8B-B14F-4D97-AF65-F5344CB8AC3E}">
        <p14:creationId xmlns:p14="http://schemas.microsoft.com/office/powerpoint/2010/main" val="392128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42764" y="1175135"/>
            <a:ext cx="6096000" cy="45720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606363" y="1249417"/>
            <a:ext cx="39177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</a:t>
            </a:r>
          </a:p>
        </p:txBody>
      </p:sp>
      <p:sp>
        <p:nvSpPr>
          <p:cNvPr id="25" name="Rectangle 24"/>
          <p:cNvSpPr/>
          <p:nvPr/>
        </p:nvSpPr>
        <p:spPr>
          <a:xfrm rot="676104">
            <a:off x="7112996" y="1269078"/>
            <a:ext cx="2699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I</a:t>
            </a:r>
          </a:p>
        </p:txBody>
      </p:sp>
      <p:sp>
        <p:nvSpPr>
          <p:cNvPr id="26" name="Rectangle 25"/>
          <p:cNvSpPr/>
          <p:nvPr/>
        </p:nvSpPr>
        <p:spPr>
          <a:xfrm rot="2204709">
            <a:off x="7742313" y="1595667"/>
            <a:ext cx="41581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 rot="3272786">
            <a:off x="8274387" y="2050730"/>
            <a:ext cx="35650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L</a:t>
            </a:r>
          </a:p>
        </p:txBody>
      </p:sp>
      <p:sp>
        <p:nvSpPr>
          <p:cNvPr id="28" name="Rectangle 27"/>
          <p:cNvSpPr/>
          <p:nvPr/>
        </p:nvSpPr>
        <p:spPr>
          <a:xfrm rot="3997887">
            <a:off x="8454375" y="2476991"/>
            <a:ext cx="43826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 rot="5089107">
            <a:off x="8538765" y="3088686"/>
            <a:ext cx="47192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U</a:t>
            </a:r>
          </a:p>
        </p:txBody>
      </p:sp>
      <p:sp>
        <p:nvSpPr>
          <p:cNvPr id="30" name="Rectangle 29"/>
          <p:cNvSpPr/>
          <p:nvPr/>
        </p:nvSpPr>
        <p:spPr>
          <a:xfrm rot="6163340">
            <a:off x="8526677" y="3700035"/>
            <a:ext cx="45749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 rot="7059914">
            <a:off x="8388764" y="4188357"/>
            <a:ext cx="2699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 rot="7843261">
            <a:off x="7997856" y="4571887"/>
            <a:ext cx="47192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U</a:t>
            </a:r>
          </a:p>
        </p:txBody>
      </p:sp>
      <p:sp>
        <p:nvSpPr>
          <p:cNvPr id="33" name="Rectangle 32"/>
          <p:cNvSpPr/>
          <p:nvPr/>
        </p:nvSpPr>
        <p:spPr>
          <a:xfrm rot="8485163">
            <a:off x="7652693" y="4878705"/>
            <a:ext cx="37734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</a:t>
            </a:r>
          </a:p>
        </p:txBody>
      </p:sp>
      <p:sp>
        <p:nvSpPr>
          <p:cNvPr id="34" name="Rectangle 33"/>
          <p:cNvSpPr/>
          <p:nvPr/>
        </p:nvSpPr>
        <p:spPr>
          <a:xfrm rot="10056241">
            <a:off x="6840227" y="5186131"/>
            <a:ext cx="41581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C</a:t>
            </a:r>
          </a:p>
        </p:txBody>
      </p:sp>
      <p:sp>
        <p:nvSpPr>
          <p:cNvPr id="35" name="Rectangle 34"/>
          <p:cNvSpPr/>
          <p:nvPr/>
        </p:nvSpPr>
        <p:spPr>
          <a:xfrm rot="11404279">
            <a:off x="6225935" y="5174083"/>
            <a:ext cx="43826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>
          <a:xfrm rot="12674801">
            <a:off x="5590238" y="4964257"/>
            <a:ext cx="39177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E</a:t>
            </a:r>
          </a:p>
        </p:txBody>
      </p:sp>
      <p:sp>
        <p:nvSpPr>
          <p:cNvPr id="37" name="Rectangle 36"/>
          <p:cNvSpPr/>
          <p:nvPr/>
        </p:nvSpPr>
        <p:spPr>
          <a:xfrm rot="14006737">
            <a:off x="5143985" y="4566519"/>
            <a:ext cx="37734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</a:t>
            </a:r>
          </a:p>
        </p:txBody>
      </p:sp>
      <p:sp>
        <p:nvSpPr>
          <p:cNvPr id="38" name="Rectangle 37"/>
          <p:cNvSpPr/>
          <p:nvPr/>
        </p:nvSpPr>
        <p:spPr>
          <a:xfrm rot="14659240">
            <a:off x="4778232" y="3999813"/>
            <a:ext cx="43826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A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4610422" y="3299200"/>
            <a:ext cx="42062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R</a:t>
            </a:r>
          </a:p>
        </p:txBody>
      </p:sp>
      <p:sp>
        <p:nvSpPr>
          <p:cNvPr id="40" name="Rectangle 39"/>
          <p:cNvSpPr/>
          <p:nvPr/>
        </p:nvSpPr>
        <p:spPr>
          <a:xfrm rot="17343603">
            <a:off x="4698012" y="2541209"/>
            <a:ext cx="43826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C000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A</a:t>
            </a:r>
          </a:p>
        </p:txBody>
      </p:sp>
      <p:sp>
        <p:nvSpPr>
          <p:cNvPr id="41" name="Rectangle 40"/>
          <p:cNvSpPr/>
          <p:nvPr/>
        </p:nvSpPr>
        <p:spPr>
          <a:xfrm rot="18748440">
            <a:off x="5200194" y="1810413"/>
            <a:ext cx="47192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C000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U</a:t>
            </a:r>
          </a:p>
        </p:txBody>
      </p:sp>
      <p:sp>
        <p:nvSpPr>
          <p:cNvPr id="42" name="Rectangle 41"/>
          <p:cNvSpPr/>
          <p:nvPr/>
        </p:nvSpPr>
        <p:spPr>
          <a:xfrm rot="20348897">
            <a:off x="5847058" y="1353896"/>
            <a:ext cx="46551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C000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37919" y="1175134"/>
            <a:ext cx="2252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TI  CLAUDIUS CAESAR AUG</a:t>
            </a: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Tiberius Claudius </a:t>
            </a: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Caesar Augustus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480347" y="2887456"/>
            <a:ext cx="6165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78062" y="2887456"/>
            <a:ext cx="125835" cy="14586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2350589" y="2887456"/>
            <a:ext cx="129913" cy="14586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39190" y="4346060"/>
            <a:ext cx="8647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140978" y="4346060"/>
            <a:ext cx="62918" cy="4686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995666" y="4346060"/>
            <a:ext cx="68511" cy="4686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64176" y="4814734"/>
            <a:ext cx="139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339190" y="4346060"/>
            <a:ext cx="76355" cy="4686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486605" y="4346060"/>
            <a:ext cx="76802" cy="4686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325102" y="4814734"/>
            <a:ext cx="1916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687973" y="4346060"/>
            <a:ext cx="6292" cy="4686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846665" y="4346060"/>
            <a:ext cx="6292" cy="4686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73496" y="4814734"/>
            <a:ext cx="1801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53803" y="4950784"/>
            <a:ext cx="15603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Modios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582119" y="1235930"/>
            <a:ext cx="154273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sz="27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Kodrantas</a:t>
            </a:r>
          </a:p>
          <a:p>
            <a:pPr algn="r" defTabSz="685800"/>
            <a:r>
              <a:rPr lang="en-US" sz="27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Quadrans</a:t>
            </a:r>
          </a:p>
          <a:p>
            <a:pPr algn="r" defTabSz="685800"/>
            <a:r>
              <a:rPr lang="en-US" sz="27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Farthing</a:t>
            </a:r>
          </a:p>
          <a:p>
            <a:pPr algn="r" defTabSz="685800"/>
            <a:r>
              <a:rPr lang="en-US" sz="27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Penny</a:t>
            </a:r>
          </a:p>
        </p:txBody>
      </p:sp>
    </p:spTree>
    <p:extLst>
      <p:ext uri="{BB962C8B-B14F-4D97-AF65-F5344CB8AC3E}">
        <p14:creationId xmlns:p14="http://schemas.microsoft.com/office/powerpoint/2010/main" val="225721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43431" y="1193334"/>
            <a:ext cx="60960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7587" y="1193335"/>
            <a:ext cx="2475629" cy="1131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SC = Senatus Consulto</a:t>
            </a: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By Decree of the Senate</a:t>
            </a: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 rot="20116604">
            <a:off x="6086056" y="1558905"/>
            <a:ext cx="39177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>
          <a:xfrm rot="19162865">
            <a:off x="5722725" y="1824312"/>
            <a:ext cx="2699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I</a:t>
            </a:r>
          </a:p>
        </p:txBody>
      </p:sp>
      <p:sp>
        <p:nvSpPr>
          <p:cNvPr id="17" name="Rectangle 16"/>
          <p:cNvSpPr/>
          <p:nvPr/>
        </p:nvSpPr>
        <p:spPr>
          <a:xfrm rot="17715097">
            <a:off x="5243069" y="2310572"/>
            <a:ext cx="37734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</a:t>
            </a:r>
          </a:p>
        </p:txBody>
      </p:sp>
      <p:sp>
        <p:nvSpPr>
          <p:cNvPr id="18" name="Rectangle 17"/>
          <p:cNvSpPr/>
          <p:nvPr/>
        </p:nvSpPr>
        <p:spPr>
          <a:xfrm rot="16788724">
            <a:off x="5029814" y="2832690"/>
            <a:ext cx="39177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E</a:t>
            </a:r>
          </a:p>
        </p:txBody>
      </p:sp>
      <p:sp>
        <p:nvSpPr>
          <p:cNvPr id="19" name="Rectangle 18"/>
          <p:cNvSpPr/>
          <p:nvPr/>
        </p:nvSpPr>
        <p:spPr>
          <a:xfrm rot="15743300">
            <a:off x="4978829" y="3470202"/>
            <a:ext cx="45749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 rot="14511097">
            <a:off x="5177486" y="4147493"/>
            <a:ext cx="37734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C000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 rot="13705258">
            <a:off x="5427312" y="4654842"/>
            <a:ext cx="4831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C000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O</a:t>
            </a:r>
          </a:p>
        </p:txBody>
      </p:sp>
      <p:sp>
        <p:nvSpPr>
          <p:cNvPr id="22" name="Rectangle 21"/>
          <p:cNvSpPr/>
          <p:nvPr/>
        </p:nvSpPr>
        <p:spPr>
          <a:xfrm rot="12590343">
            <a:off x="6057605" y="5053834"/>
            <a:ext cx="41581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C000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68789" y="1409149"/>
            <a:ext cx="4062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70AD47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P</a:t>
            </a:r>
          </a:p>
        </p:txBody>
      </p:sp>
      <p:sp>
        <p:nvSpPr>
          <p:cNvPr id="24" name="Rectangle 23"/>
          <p:cNvSpPr/>
          <p:nvPr/>
        </p:nvSpPr>
        <p:spPr>
          <a:xfrm rot="1431549">
            <a:off x="7531684" y="1576593"/>
            <a:ext cx="4831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70AD47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O</a:t>
            </a:r>
          </a:p>
        </p:txBody>
      </p:sp>
      <p:sp>
        <p:nvSpPr>
          <p:cNvPr id="25" name="Rectangle 24"/>
          <p:cNvSpPr/>
          <p:nvPr/>
        </p:nvSpPr>
        <p:spPr>
          <a:xfrm rot="2807697">
            <a:off x="8083689" y="1905153"/>
            <a:ext cx="47352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70AD47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N</a:t>
            </a:r>
          </a:p>
        </p:txBody>
      </p:sp>
      <p:sp>
        <p:nvSpPr>
          <p:cNvPr id="26" name="Rectangle 25"/>
          <p:cNvSpPr/>
          <p:nvPr/>
        </p:nvSpPr>
        <p:spPr>
          <a:xfrm rot="4384243">
            <a:off x="8454592" y="2628561"/>
            <a:ext cx="58253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M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8699939" y="3159308"/>
            <a:ext cx="39177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</a:t>
            </a:r>
          </a:p>
        </p:txBody>
      </p:sp>
      <p:sp>
        <p:nvSpPr>
          <p:cNvPr id="28" name="Rectangle 27"/>
          <p:cNvSpPr/>
          <p:nvPr/>
        </p:nvSpPr>
        <p:spPr>
          <a:xfrm rot="6168708">
            <a:off x="8647450" y="3612848"/>
            <a:ext cx="42062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R</a:t>
            </a:r>
          </a:p>
        </p:txBody>
      </p:sp>
      <p:sp>
        <p:nvSpPr>
          <p:cNvPr id="29" name="Rectangle 28"/>
          <p:cNvSpPr/>
          <p:nvPr/>
        </p:nvSpPr>
        <p:spPr>
          <a:xfrm rot="6985262">
            <a:off x="8503420" y="4102106"/>
            <a:ext cx="4062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P</a:t>
            </a:r>
          </a:p>
        </p:txBody>
      </p:sp>
      <p:sp>
        <p:nvSpPr>
          <p:cNvPr id="30" name="Rectangle 29"/>
          <p:cNvSpPr/>
          <p:nvPr/>
        </p:nvSpPr>
        <p:spPr>
          <a:xfrm rot="7680264">
            <a:off x="8348026" y="4482088"/>
            <a:ext cx="26994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I</a:t>
            </a:r>
          </a:p>
        </p:txBody>
      </p:sp>
      <p:sp>
        <p:nvSpPr>
          <p:cNvPr id="31" name="Rectangle 30"/>
          <p:cNvSpPr/>
          <p:nvPr/>
        </p:nvSpPr>
        <p:spPr>
          <a:xfrm rot="8741867">
            <a:off x="7724192" y="4928664"/>
            <a:ext cx="58253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>
          <a:xfrm rot="10299416">
            <a:off x="7078107" y="5173561"/>
            <a:ext cx="4062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87587" y="2554919"/>
            <a:ext cx="2475629" cy="3116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PON  M  TR  P  IMP  COS  DES  IT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Abbreviation for: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Pontifex Maximus Tribunicia Potestate Imperator Consul Designatio Iterum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Which means: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Greatest Pontif, holding powers of the Tribune, Emperor, Again Appointed for Consulship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32264" y="1189853"/>
            <a:ext cx="1858779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sz="33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Kodrantas</a:t>
            </a:r>
          </a:p>
        </p:txBody>
      </p:sp>
    </p:spTree>
    <p:extLst>
      <p:ext uri="{BB962C8B-B14F-4D97-AF65-F5344CB8AC3E}">
        <p14:creationId xmlns:p14="http://schemas.microsoft.com/office/powerpoint/2010/main" val="2409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</a:t>
            </a:r>
            <a:r>
              <a:rPr lang="en-US" dirty="0">
                <a:solidFill>
                  <a:srgbClr val="FF0000"/>
                </a:solidFill>
              </a:rPr>
              <a:t>Watch out for the teachers of the law</a:t>
            </a:r>
            <a:r>
              <a:rPr lang="en-US" dirty="0"/>
              <a:t>. They like to walk around in flowing robes 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84422"/>
            <a:ext cx="7886700" cy="4530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925" b="1" dirty="0"/>
              <a:t>Mark 12:38-44</a:t>
            </a:r>
            <a:endParaRPr lang="en-US" b="1" dirty="0"/>
          </a:p>
          <a:p>
            <a:r>
              <a:rPr lang="en-US" b="1" dirty="0"/>
              <a:t>Warning Against the Teachers of the Law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38</a:t>
            </a:r>
            <a:r>
              <a:rPr lang="en-US" b="1" dirty="0"/>
              <a:t> </a:t>
            </a:r>
            <a:r>
              <a:rPr lang="en-US" dirty="0"/>
              <a:t>As he taught, Jesus said, “Watch out for the teachers of the law. </a:t>
            </a:r>
            <a:r>
              <a:rPr lang="en-US" dirty="0">
                <a:solidFill>
                  <a:srgbClr val="FF0000"/>
                </a:solidFill>
              </a:rPr>
              <a:t>They like to walk around in flowing robes </a:t>
            </a:r>
            <a:r>
              <a:rPr lang="en-US" dirty="0"/>
              <a:t>and be greeted with respect in the marketplaces, </a:t>
            </a:r>
            <a:r>
              <a:rPr lang="en-US" b="1" baseline="30000" dirty="0">
                <a:solidFill>
                  <a:srgbClr val="0070C0"/>
                </a:solidFill>
              </a:rPr>
              <a:t>39</a:t>
            </a:r>
            <a:r>
              <a:rPr lang="en-US" b="1" dirty="0"/>
              <a:t> </a:t>
            </a:r>
            <a:r>
              <a:rPr lang="en-US" dirty="0"/>
              <a:t>and have the most important seats in the synagogues and the places of honor at banquets. </a:t>
            </a:r>
            <a:r>
              <a:rPr lang="en-US" b="1" baseline="30000" dirty="0">
                <a:solidFill>
                  <a:srgbClr val="0070C0"/>
                </a:solidFill>
              </a:rPr>
              <a:t>40</a:t>
            </a:r>
            <a:r>
              <a:rPr lang="en-US" b="1" dirty="0"/>
              <a:t> </a:t>
            </a:r>
            <a:r>
              <a:rPr lang="en-US" dirty="0"/>
              <a:t>They devour widows’ houses and for a show make lengthy prayers. These men will be punished most severely.”</a:t>
            </a:r>
          </a:p>
          <a:p>
            <a:r>
              <a:rPr lang="en-US" b="1" dirty="0"/>
              <a:t>The Widow’s Offering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41</a:t>
            </a:r>
            <a:r>
              <a:rPr lang="en-US" b="1" dirty="0"/>
              <a:t> </a:t>
            </a:r>
            <a:r>
              <a:rPr lang="en-US" dirty="0"/>
              <a:t>Jesus sat down opposite the place where the offerings were put and watched the crowd putting their money into the temple treasury. Many rich people threw in large amounts. </a:t>
            </a:r>
            <a:r>
              <a:rPr lang="en-US" b="1" baseline="30000" dirty="0">
                <a:solidFill>
                  <a:srgbClr val="0070C0"/>
                </a:solidFill>
              </a:rPr>
              <a:t>42</a:t>
            </a:r>
            <a:r>
              <a:rPr lang="en-US" b="1" dirty="0"/>
              <a:t> </a:t>
            </a:r>
            <a:r>
              <a:rPr lang="en-US" dirty="0"/>
              <a:t>But a poor widow came and put in two very small copper coins, worth only a few cents.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</a:rPr>
              <a:t>43</a:t>
            </a:r>
            <a:r>
              <a:rPr lang="en-US" b="1" dirty="0"/>
              <a:t> </a:t>
            </a:r>
            <a:r>
              <a:rPr lang="en-US" dirty="0"/>
              <a:t>Calling his disciples to him, Jesus said, “Truly I tell you, this poor widow has put more into the treasury than all the others. </a:t>
            </a:r>
            <a:r>
              <a:rPr lang="en-US" b="1" baseline="30000" dirty="0">
                <a:solidFill>
                  <a:srgbClr val="0070C0"/>
                </a:solidFill>
              </a:rPr>
              <a:t>44</a:t>
            </a:r>
            <a:r>
              <a:rPr lang="en-US" b="1" dirty="0"/>
              <a:t> </a:t>
            </a:r>
            <a:r>
              <a:rPr lang="en-US" dirty="0"/>
              <a:t>They all gave out of their wealth; but she, out of her poverty, put in everything—all she had to live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7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2701</Words>
  <Application>Microsoft Office PowerPoint</Application>
  <PresentationFormat>Widescreen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Miles</dc:creator>
  <cp:lastModifiedBy>Joshua Miles</cp:lastModifiedBy>
  <cp:revision>1</cp:revision>
  <dcterms:created xsi:type="dcterms:W3CDTF">2020-02-02T17:21:29Z</dcterms:created>
  <dcterms:modified xsi:type="dcterms:W3CDTF">2020-02-02T17:22:17Z</dcterms:modified>
</cp:coreProperties>
</file>