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64" r:id="rId2"/>
    <p:sldMasterId id="2147483768" r:id="rId3"/>
    <p:sldMasterId id="2147483771" r:id="rId4"/>
    <p:sldMasterId id="2147483772" r:id="rId5"/>
    <p:sldMasterId id="2147483776" r:id="rId6"/>
    <p:sldMasterId id="2147483788" r:id="rId7"/>
    <p:sldMasterId id="2147483798" r:id="rId8"/>
  </p:sldMasterIdLst>
  <p:notesMasterIdLst>
    <p:notesMasterId r:id="rId23"/>
  </p:notesMasterIdLst>
  <p:handoutMasterIdLst>
    <p:handoutMasterId r:id="rId24"/>
  </p:handoutMasterIdLst>
  <p:sldIdLst>
    <p:sldId id="3720" r:id="rId9"/>
    <p:sldId id="3691" r:id="rId10"/>
    <p:sldId id="3719" r:id="rId11"/>
    <p:sldId id="3692" r:id="rId12"/>
    <p:sldId id="3693" r:id="rId13"/>
    <p:sldId id="3696" r:id="rId14"/>
    <p:sldId id="3704" r:id="rId15"/>
    <p:sldId id="3721" r:id="rId16"/>
    <p:sldId id="3697" r:id="rId17"/>
    <p:sldId id="3675" r:id="rId18"/>
    <p:sldId id="3699" r:id="rId19"/>
    <p:sldId id="3723" r:id="rId20"/>
    <p:sldId id="3671" r:id="rId21"/>
    <p:sldId id="3724" r:id="rId2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66"/>
    <a:srgbClr val="6B0902"/>
    <a:srgbClr val="CA91D2"/>
    <a:srgbClr val="BB62C7"/>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819" autoAdjust="0"/>
    <p:restoredTop sz="86938" autoAdjust="0"/>
  </p:normalViewPr>
  <p:slideViewPr>
    <p:cSldViewPr>
      <p:cViewPr varScale="1">
        <p:scale>
          <a:sx n="99" d="100"/>
          <a:sy n="99" d="100"/>
        </p:scale>
        <p:origin x="408" y="84"/>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78" tIns="46238" rIns="92478" bIns="46238" rtlCol="0"/>
          <a:lstStyle>
            <a:lvl1pPr algn="r">
              <a:defRPr sz="1200"/>
            </a:lvl1pPr>
          </a:lstStyle>
          <a:p>
            <a:fld id="{BA261189-8F52-444B-890B-269A83425068}" type="datetimeFigureOut">
              <a:rPr lang="en-US" smtClean="0"/>
              <a:pPr/>
              <a:t>6/21/2020</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78" tIns="46238" rIns="92478" bIns="46238"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78" tIns="46238" rIns="92478" bIns="46238" rtlCol="0"/>
          <a:lstStyle>
            <a:lvl1pPr algn="r">
              <a:defRPr sz="1200"/>
            </a:lvl1pPr>
          </a:lstStyle>
          <a:p>
            <a:fld id="{57277A89-0140-4E3B-8429-21E784784C77}" type="datetimeFigureOut">
              <a:rPr lang="en-US" smtClean="0"/>
              <a:pPr/>
              <a:t>6/21/2020</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8" tIns="46238" rIns="92478" bIns="46238"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8" rIns="92478"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78" tIns="46238" rIns="92478" bIns="46238"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5" name="Straight Connector 4"/>
          <p:cNvCxnSpPr/>
          <p:nvPr userDrawn="1"/>
        </p:nvCxnSpPr>
        <p:spPr>
          <a:xfrm>
            <a:off x="457200" y="18288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CCA1B4-EC0D-2949-BAEA-65E99117C93D}" type="datetime1">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6D527-3E1C-3F4D-AA1F-BABC67351F52}" type="datetime1">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1C834-D616-0648-B729-BC1B294D9A85}" type="datetime1">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81286C-88DB-4842-A23B-FD92EF9FA2DD}" type="datetime1">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74651" y="949325"/>
            <a:ext cx="11548533" cy="939800"/>
          </a:xfrm>
        </p:spPr>
        <p:txBody>
          <a:bodyPr/>
          <a:lstStyle/>
          <a:p>
            <a:r>
              <a:rPr lang="en-US"/>
              <a:t>Click to edit Master title style</a:t>
            </a: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08000" y="381000"/>
            <a:ext cx="11277600" cy="5791200"/>
          </a:xfrm>
        </p:spPr>
        <p:txBody>
          <a:bodyPr>
            <a:normAutofit/>
          </a:bodyPr>
          <a:lstStyle>
            <a:lvl1pPr>
              <a:spcBef>
                <a:spcPts val="0"/>
              </a:spcBef>
              <a:spcAft>
                <a:spcPts val="1500"/>
              </a:spcAft>
              <a:defRPr sz="2700"/>
            </a:lvl1pPr>
            <a:lvl2pPr>
              <a:spcBef>
                <a:spcPts val="0"/>
              </a:spcBef>
              <a:spcAft>
                <a:spcPts val="1500"/>
              </a:spcAft>
              <a:defRPr sz="2700"/>
            </a:lvl2pPr>
            <a:lvl3pPr>
              <a:spcBef>
                <a:spcPts val="0"/>
              </a:spcBef>
              <a:defRPr sz="2550"/>
            </a:lvl3pPr>
            <a:lvl4pPr>
              <a:spcBef>
                <a:spcPts val="0"/>
              </a:spcBef>
              <a:defRPr sz="2550"/>
            </a:lvl4pPr>
            <a:lvl5pPr>
              <a:spcBef>
                <a:spcPts val="0"/>
              </a:spcBef>
              <a:defRPr sz="255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7A050312-BECA-0A45-96DE-67B7ECFD49A3}" type="datetime1">
              <a:rPr lang="en-US" smtClean="0">
                <a:solidFill>
                  <a:prstClr val="black">
                    <a:tint val="75000"/>
                  </a:prstClr>
                </a:solidFill>
              </a:rPr>
              <a:t>6/21/2020</a:t>
            </a:fld>
            <a:endParaRPr lang="en-US" dirty="0">
              <a:solidFill>
                <a:prstClr val="black">
                  <a:tint val="75000"/>
                </a:prstClr>
              </a:solidFill>
            </a:endParaRPr>
          </a:p>
        </p:txBody>
      </p:sp>
      <p:sp>
        <p:nvSpPr>
          <p:cNvPr id="9" name="Slide Number Placeholder 8"/>
          <p:cNvSpPr>
            <a:spLocks noGrp="1"/>
          </p:cNvSpPr>
          <p:nvPr>
            <p:ph type="sldNum" sz="quarter" idx="15"/>
          </p:nvPr>
        </p:nvSpPr>
        <p:spPr/>
        <p:txBody>
          <a:body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
        <p:nvSpPr>
          <p:cNvPr id="10" name="Footer Placeholder 9"/>
          <p:cNvSpPr>
            <a:spLocks noGrp="1"/>
          </p:cNvSpPr>
          <p:nvPr>
            <p:ph type="ftr" sz="quarter" idx="16"/>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935393607"/>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9188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8F2953-FAD6-3B45-96F8-DDC9A54FC2FF}" type="datetime1">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EDB4D1-3420-BB45-A3AC-466A71CDBD17}" type="datetime1">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3AB83C-680D-B64D-9B8D-61F327147D50}" type="datetime1">
              <a:rPr lang="en-US" smtClean="0"/>
              <a:t>6/21/2020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E11DD-5ED5-1F4C-833D-D303AA4B81BC}" type="datetime1">
              <a:rPr lang="en-US" smtClean="0"/>
              <a:t>6/21/2020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9ECEB9-CDE3-DE4F-82B9-69B743824DF1}" type="datetime1">
              <a:rPr lang="en-US" smtClean="0"/>
              <a:t>6/21/2020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96C458-F712-FA4A-827F-1A5BBBD7A8B8}" type="datetime1">
              <a:rPr lang="en-US" smtClean="0"/>
              <a:t>6/21/2020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0EAC5-4482-E74D-AF1E-E4A190EBD422}" type="datetime1">
              <a:rPr lang="en-US" smtClean="0"/>
              <a:t>6/21/2020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214C1-6D78-3944-A4FF-ADABB9065CA8}" type="datetime1">
              <a:rPr lang="en-US" smtClean="0"/>
              <a:t>6/21/2020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57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19201"/>
            <a:ext cx="109728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5A5C5-FBC4-C044-97B9-090EE0125DB9}" type="datetime1">
              <a:rPr lang="en-US" smtClean="0"/>
              <a:t>6/21/2020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491597276"/>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57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19201"/>
            <a:ext cx="109728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DD10F-59DB-3945-9571-06ED7F4AAB05}" type="datetime1">
              <a:rPr lang="en-US" smtClean="0">
                <a:solidFill>
                  <a:prstClr val="black">
                    <a:tint val="75000"/>
                  </a:prstClr>
                </a:solidFill>
              </a:rPr>
              <a:t>6/21/2020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7284567"/>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C9D93-3AB6-AB45-90C0-48C1DEE56AFD}" type="datetime1">
              <a:rPr lang="en-US" smtClean="0">
                <a:solidFill>
                  <a:prstClr val="black">
                    <a:tint val="75000"/>
                  </a:prstClr>
                </a:solidFill>
              </a:rPr>
              <a:t>6/21/2020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140910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4478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54600-2D1B-9C4B-ACEE-A98EEB2FA9BD}" type="datetime1">
              <a:rPr lang="en-US" smtClean="0"/>
              <a:t>6/21/2020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8592490"/>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4478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413BC-0D2A-2B42-AD34-676B5EB8AA7B}" type="datetime1">
              <a:rPr lang="en-US" smtClean="0">
                <a:solidFill>
                  <a:prstClr val="black">
                    <a:tint val="75000"/>
                  </a:prstClr>
                </a:solidFill>
              </a:rPr>
              <a:t>6/21/2020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174132993"/>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332EB-A183-9942-8821-C5D5CF6B12AE}" type="datetime1">
              <a:rPr lang="en-US" smtClean="0"/>
              <a:t>6/21/2020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5634165"/>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6/21/2020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660822164"/>
      </p:ext>
    </p:extLst>
  </p:cSld>
  <p:clrMap bg1="lt1" tx1="dk1" bg2="lt2" tx2="dk2" accent1="accent1" accent2="accent2" accent3="accent3" accent4="accent4" accent5="accent5" accent6="accent6" hlink="hlink" folHlink="folHlink"/>
  <p:sldLayoutIdLst>
    <p:sldLayoutId id="2147483801" r:id="rId1"/>
    <p:sldLayoutId id="2147483805" r:id="rId2"/>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6.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n">
            <a:extLst>
              <a:ext uri="{FF2B5EF4-FFF2-40B4-BE49-F238E27FC236}">
                <a16:creationId xmlns:a16="http://schemas.microsoft.com/office/drawing/2014/main" id="{F417ACD9-548B-0745-ACB7-60C8810C428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7600" y="5215464"/>
            <a:ext cx="1295401" cy="1295401"/>
          </a:xfrm>
        </p:spPr>
      </p:pic>
      <p:cxnSp>
        <p:nvCxnSpPr>
          <p:cNvPr id="11" name="Straight Arrow Connector 10">
            <a:extLst>
              <a:ext uri="{FF2B5EF4-FFF2-40B4-BE49-F238E27FC236}">
                <a16:creationId xmlns:a16="http://schemas.microsoft.com/office/drawing/2014/main" id="{C1450C39-BC3E-FC4B-AB75-D687007F2C77}"/>
              </a:ext>
            </a:extLst>
          </p:cNvPr>
          <p:cNvCxnSpPr>
            <a:cxnSpLocks/>
          </p:cNvCxnSpPr>
          <p:nvPr/>
        </p:nvCxnSpPr>
        <p:spPr>
          <a:xfrm flipV="1">
            <a:off x="4305300" y="1295400"/>
            <a:ext cx="0" cy="3560234"/>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38AEB53-8806-E14B-9464-44C71350AD9D}"/>
              </a:ext>
            </a:extLst>
          </p:cNvPr>
          <p:cNvCxnSpPr>
            <a:cxnSpLocks/>
          </p:cNvCxnSpPr>
          <p:nvPr/>
        </p:nvCxnSpPr>
        <p:spPr>
          <a:xfrm>
            <a:off x="3638550" y="1066800"/>
            <a:ext cx="1333500" cy="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475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936A2-B806-4D45-AAE7-AC6DAC770B80}"/>
              </a:ext>
            </a:extLst>
          </p:cNvPr>
          <p:cNvSpPr>
            <a:spLocks noGrp="1"/>
          </p:cNvSpPr>
          <p:nvPr>
            <p:ph idx="1"/>
          </p:nvPr>
        </p:nvSpPr>
        <p:spPr>
          <a:xfrm>
            <a:off x="203200" y="228600"/>
            <a:ext cx="5664200" cy="6477000"/>
          </a:xfrm>
        </p:spPr>
        <p:txBody>
          <a:bodyPr>
            <a:noAutofit/>
          </a:bodyPr>
          <a:lstStyle/>
          <a:p>
            <a:r>
              <a:rPr lang="en-US" sz="2400" dirty="0">
                <a:solidFill>
                  <a:srgbClr val="FFFF00"/>
                </a:solidFill>
              </a:rPr>
              <a:t>• </a:t>
            </a:r>
            <a:r>
              <a:rPr lang="en-US" sz="2400" dirty="0"/>
              <a:t>He who did not spare his own Son, but gave him up for us all – how will not also, along with him, graciously give us all things?</a:t>
            </a:r>
          </a:p>
          <a:p>
            <a:r>
              <a:rPr lang="en-US" sz="2400" dirty="0">
                <a:solidFill>
                  <a:srgbClr val="FFFF00"/>
                </a:solidFill>
              </a:rPr>
              <a:t>• </a:t>
            </a:r>
            <a:r>
              <a:rPr lang="en-US" sz="2400" dirty="0"/>
              <a:t>Cast all your anxieties on him, for he cares for you.</a:t>
            </a:r>
          </a:p>
          <a:p>
            <a:r>
              <a:rPr lang="en-US" sz="2400" dirty="0">
                <a:solidFill>
                  <a:srgbClr val="FFFF00"/>
                </a:solidFill>
              </a:rPr>
              <a:t>• </a:t>
            </a:r>
            <a:r>
              <a:rPr lang="en-US" sz="2400" dirty="0"/>
              <a:t>You do not have, because you do not ask God.</a:t>
            </a:r>
          </a:p>
          <a:p>
            <a:r>
              <a:rPr lang="en-US" sz="2400" dirty="0">
                <a:solidFill>
                  <a:srgbClr val="FFFF00"/>
                </a:solidFill>
              </a:rPr>
              <a:t>• </a:t>
            </a:r>
            <a:r>
              <a:rPr lang="en-US" sz="2400" dirty="0"/>
              <a:t>The Lord is near to all who call on him . . . he fulfills the desires of those who fear him; he hears their cry and saves them.</a:t>
            </a:r>
          </a:p>
          <a:p>
            <a:r>
              <a:rPr lang="en-US" sz="2400" dirty="0">
                <a:solidFill>
                  <a:srgbClr val="FFFF00"/>
                </a:solidFill>
              </a:rPr>
              <a:t>• </a:t>
            </a:r>
            <a:r>
              <a:rPr lang="en-US" sz="2400" dirty="0"/>
              <a:t>Is anyone among you in trouble? Let them pray.</a:t>
            </a:r>
          </a:p>
          <a:p>
            <a:r>
              <a:rPr lang="en-US" sz="2400" dirty="0">
                <a:solidFill>
                  <a:srgbClr val="FFFF00"/>
                </a:solidFill>
              </a:rPr>
              <a:t>• </a:t>
            </a:r>
            <a:r>
              <a:rPr lang="en-US" sz="2400" dirty="0"/>
              <a:t>God is our refuge and strength, a helper who is always found in times of trouble.</a:t>
            </a:r>
          </a:p>
          <a:p>
            <a:endParaRPr lang="en-US" sz="2000" dirty="0"/>
          </a:p>
        </p:txBody>
      </p:sp>
      <p:sp>
        <p:nvSpPr>
          <p:cNvPr id="4" name="Content Placeholder 1">
            <a:extLst>
              <a:ext uri="{FF2B5EF4-FFF2-40B4-BE49-F238E27FC236}">
                <a16:creationId xmlns:a16="http://schemas.microsoft.com/office/drawing/2014/main" id="{22B4D9C7-4A68-A641-847C-8DB6AC3CB9A0}"/>
              </a:ext>
            </a:extLst>
          </p:cNvPr>
          <p:cNvSpPr txBox="1">
            <a:spLocks/>
          </p:cNvSpPr>
          <p:nvPr/>
        </p:nvSpPr>
        <p:spPr>
          <a:xfrm>
            <a:off x="5867400" y="228600"/>
            <a:ext cx="6121400" cy="6400800"/>
          </a:xfrm>
          <a:prstGeom prst="rect">
            <a:avLst/>
          </a:prstGeom>
        </p:spPr>
        <p:txBody>
          <a:bodyPr vert="horz" lIns="91440" tIns="45720" rIns="91440" bIns="45720" rtlCol="0">
            <a:noAutofit/>
          </a:bodyPr>
          <a:lst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solidFill>
                  <a:srgbClr val="FFFF00"/>
                </a:solidFill>
              </a:rPr>
              <a:t>• </a:t>
            </a:r>
            <a:r>
              <a:rPr lang="en-US" sz="2400" dirty="0"/>
              <a:t>I will do whatever you ask in my name, so that the Son may bring glory to the Father. You may ask me for anything in my name and I will do it.</a:t>
            </a:r>
          </a:p>
          <a:p>
            <a:r>
              <a:rPr lang="en-US" sz="2400" dirty="0">
                <a:solidFill>
                  <a:srgbClr val="FFFF00"/>
                </a:solidFill>
              </a:rPr>
              <a:t>• </a:t>
            </a:r>
            <a:r>
              <a:rPr lang="en-US" sz="2400" dirty="0"/>
              <a:t>Do not be anxious about anything, but in every situation, by prayer and petition, with thanksgiving, present your requests to God.</a:t>
            </a:r>
          </a:p>
          <a:p>
            <a:r>
              <a:rPr lang="en-US" sz="2400" dirty="0">
                <a:solidFill>
                  <a:srgbClr val="FFFF00"/>
                </a:solidFill>
              </a:rPr>
              <a:t>• </a:t>
            </a:r>
            <a:r>
              <a:rPr lang="en-US" sz="2400" dirty="0"/>
              <a:t>For everyone who asks receives; the one who seeks finds; and to the one who knocks, the door will be opened.</a:t>
            </a:r>
          </a:p>
          <a:p>
            <a:r>
              <a:rPr lang="en-US" sz="2400" dirty="0">
                <a:solidFill>
                  <a:srgbClr val="FFFF00"/>
                </a:solidFill>
              </a:rPr>
              <a:t>• </a:t>
            </a:r>
            <a:r>
              <a:rPr lang="en-US" sz="2400" dirty="0"/>
              <a:t>Let us then approach the throne of grace with confidence, so that we may receive mercy and find grace to help us in our time of need.</a:t>
            </a:r>
          </a:p>
          <a:p>
            <a:r>
              <a:rPr lang="en-US" sz="2400" dirty="0">
                <a:solidFill>
                  <a:srgbClr val="FFFF66"/>
                </a:solidFill>
              </a:rPr>
              <a:t>• </a:t>
            </a:r>
            <a:r>
              <a:rPr lang="en-US" sz="2400" dirty="0"/>
              <a:t>. . . the Lord is good; his love endures forever.</a:t>
            </a:r>
          </a:p>
        </p:txBody>
      </p:sp>
    </p:spTree>
    <p:extLst>
      <p:ext uri="{BB962C8B-B14F-4D97-AF65-F5344CB8AC3E}">
        <p14:creationId xmlns:p14="http://schemas.microsoft.com/office/powerpoint/2010/main" val="109398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738D8C-05B2-354D-83F2-7B1E238F75AA}"/>
              </a:ext>
            </a:extLst>
          </p:cNvPr>
          <p:cNvSpPr>
            <a:spLocks noGrp="1"/>
          </p:cNvSpPr>
          <p:nvPr>
            <p:ph idx="1"/>
          </p:nvPr>
        </p:nvSpPr>
        <p:spPr>
          <a:xfrm>
            <a:off x="3302000" y="188495"/>
            <a:ext cx="5588000" cy="3184358"/>
          </a:xfrm>
          <a:blipFill dpi="0" rotWithShape="1">
            <a:blip r:embed="rId2">
              <a:alphaModFix amt="73000"/>
            </a:blip>
            <a:srcRect/>
            <a:tile tx="0" ty="0" sx="100000" sy="100000" flip="none" algn="tl"/>
          </a:blipFill>
          <a:ln w="88900">
            <a:solidFill>
              <a:schemeClr val="bg1">
                <a:lumMod val="85000"/>
              </a:schemeClr>
            </a:solidFill>
          </a:ln>
        </p:spPr>
        <p:txBody>
          <a:bodyPr>
            <a:normAutofit/>
          </a:bodyPr>
          <a:lstStyle/>
          <a:p>
            <a:pPr algn="ctr"/>
            <a:r>
              <a:rPr lang="en-US" sz="4000" b="1" u="sng" dirty="0">
                <a:latin typeface="Apple Chancery" panose="03020702040506060504" pitchFamily="66" charset="-79"/>
                <a:cs typeface="Apple Chancery" panose="03020702040506060504" pitchFamily="66" charset="-79"/>
              </a:rPr>
              <a:t>Romans 12:12</a:t>
            </a:r>
          </a:p>
          <a:p>
            <a:pPr algn="ctr"/>
            <a:r>
              <a:rPr lang="en-US" sz="4000" b="1" dirty="0">
                <a:latin typeface="Apple Chancery" panose="03020702040506060504" pitchFamily="66" charset="-79"/>
                <a:cs typeface="Apple Chancery" panose="03020702040506060504" pitchFamily="66" charset="-79"/>
              </a:rPr>
              <a:t>Be joyful in hope,</a:t>
            </a:r>
          </a:p>
          <a:p>
            <a:pPr algn="ctr"/>
            <a:r>
              <a:rPr lang="en-US" sz="4000" b="1" dirty="0">
                <a:latin typeface="Apple Chancery" panose="03020702040506060504" pitchFamily="66" charset="-79"/>
                <a:cs typeface="Apple Chancery" panose="03020702040506060504" pitchFamily="66" charset="-79"/>
              </a:rPr>
              <a:t>Patient in affliction,</a:t>
            </a:r>
          </a:p>
          <a:p>
            <a:pPr algn="ctr"/>
            <a:r>
              <a:rPr lang="en-US" sz="4000" b="1" dirty="0">
                <a:latin typeface="Apple Chancery" panose="03020702040506060504" pitchFamily="66" charset="-79"/>
                <a:cs typeface="Apple Chancery" panose="03020702040506060504" pitchFamily="66" charset="-79"/>
              </a:rPr>
              <a:t>Faithful in prayer.</a:t>
            </a:r>
          </a:p>
        </p:txBody>
      </p:sp>
    </p:spTree>
    <p:extLst>
      <p:ext uri="{BB962C8B-B14F-4D97-AF65-F5344CB8AC3E}">
        <p14:creationId xmlns:p14="http://schemas.microsoft.com/office/powerpoint/2010/main" val="2356250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738D8C-05B2-354D-83F2-7B1E238F75AA}"/>
              </a:ext>
            </a:extLst>
          </p:cNvPr>
          <p:cNvSpPr>
            <a:spLocks noGrp="1"/>
          </p:cNvSpPr>
          <p:nvPr>
            <p:ph idx="1"/>
          </p:nvPr>
        </p:nvSpPr>
        <p:spPr>
          <a:xfrm>
            <a:off x="3302000" y="188495"/>
            <a:ext cx="5588000" cy="3184358"/>
          </a:xfrm>
          <a:blipFill dpi="0" rotWithShape="1">
            <a:blip r:embed="rId2">
              <a:alphaModFix amt="73000"/>
            </a:blip>
            <a:srcRect/>
            <a:tile tx="0" ty="0" sx="100000" sy="100000" flip="none" algn="tl"/>
          </a:blipFill>
          <a:ln w="88900">
            <a:solidFill>
              <a:schemeClr val="bg1">
                <a:lumMod val="85000"/>
              </a:schemeClr>
            </a:solidFill>
          </a:ln>
        </p:spPr>
        <p:txBody>
          <a:bodyPr>
            <a:normAutofit/>
          </a:bodyPr>
          <a:lstStyle/>
          <a:p>
            <a:pPr algn="ctr"/>
            <a:r>
              <a:rPr lang="en-US" sz="4000" b="1" u="sng" dirty="0">
                <a:latin typeface="Apple Chancery" panose="03020702040506060504" pitchFamily="66" charset="-79"/>
                <a:cs typeface="Apple Chancery" panose="03020702040506060504" pitchFamily="66" charset="-79"/>
              </a:rPr>
              <a:t>Romans 12:12</a:t>
            </a:r>
          </a:p>
          <a:p>
            <a:pPr algn="ctr"/>
            <a:r>
              <a:rPr lang="en-US" sz="4000" b="1" dirty="0">
                <a:latin typeface="Apple Chancery" panose="03020702040506060504" pitchFamily="66" charset="-79"/>
                <a:cs typeface="Apple Chancery" panose="03020702040506060504" pitchFamily="66" charset="-79"/>
              </a:rPr>
              <a:t>Be joyful in hope,</a:t>
            </a:r>
          </a:p>
          <a:p>
            <a:pPr algn="ctr"/>
            <a:r>
              <a:rPr lang="en-US" sz="4000" b="1" dirty="0">
                <a:latin typeface="Apple Chancery" panose="03020702040506060504" pitchFamily="66" charset="-79"/>
                <a:cs typeface="Apple Chancery" panose="03020702040506060504" pitchFamily="66" charset="-79"/>
              </a:rPr>
              <a:t>Patient in affliction,</a:t>
            </a:r>
          </a:p>
          <a:p>
            <a:pPr algn="ctr"/>
            <a:r>
              <a:rPr lang="en-US" sz="4000" b="1" dirty="0">
                <a:latin typeface="Apple Chancery" panose="03020702040506060504" pitchFamily="66" charset="-79"/>
                <a:cs typeface="Apple Chancery" panose="03020702040506060504" pitchFamily="66" charset="-79"/>
              </a:rPr>
              <a:t>Faithful in prayer.</a:t>
            </a:r>
          </a:p>
        </p:txBody>
      </p:sp>
      <p:pic>
        <p:nvPicPr>
          <p:cNvPr id="5" name="Picture 4">
            <a:extLst>
              <a:ext uri="{FF2B5EF4-FFF2-40B4-BE49-F238E27FC236}">
                <a16:creationId xmlns:a16="http://schemas.microsoft.com/office/drawing/2014/main" id="{78EA881E-60FE-A44A-B1CA-3BAF1772C481}"/>
              </a:ext>
            </a:extLst>
          </p:cNvPr>
          <p:cNvPicPr>
            <a:picLocks noChangeAspect="1"/>
          </p:cNvPicPr>
          <p:nvPr/>
        </p:nvPicPr>
        <p:blipFill rotWithShape="1">
          <a:blip r:embed="rId3"/>
          <a:srcRect t="4546"/>
          <a:stretch/>
        </p:blipFill>
        <p:spPr>
          <a:xfrm>
            <a:off x="195179" y="3445042"/>
            <a:ext cx="11793621" cy="3200400"/>
          </a:xfrm>
          <a:prstGeom prst="rect">
            <a:avLst/>
          </a:prstGeom>
        </p:spPr>
      </p:pic>
      <p:sp>
        <p:nvSpPr>
          <p:cNvPr id="6" name="TextBox 5">
            <a:extLst>
              <a:ext uri="{FF2B5EF4-FFF2-40B4-BE49-F238E27FC236}">
                <a16:creationId xmlns:a16="http://schemas.microsoft.com/office/drawing/2014/main" id="{4F83B898-6467-EB49-BDB3-3C189AF9798B}"/>
              </a:ext>
            </a:extLst>
          </p:cNvPr>
          <p:cNvSpPr txBox="1"/>
          <p:nvPr/>
        </p:nvSpPr>
        <p:spPr>
          <a:xfrm>
            <a:off x="1790170" y="4511842"/>
            <a:ext cx="8603637" cy="830997"/>
          </a:xfrm>
          <a:prstGeom prst="rect">
            <a:avLst/>
          </a:prstGeom>
          <a:noFill/>
        </p:spPr>
        <p:txBody>
          <a:bodyPr wrap="none" rtlCol="0">
            <a:spAutoFit/>
          </a:bodyPr>
          <a:lstStyle/>
          <a:p>
            <a:r>
              <a:rPr lang="en-US" sz="4800" b="1" dirty="0">
                <a:solidFill>
                  <a:schemeClr val="bg1"/>
                </a:solidFill>
                <a:effectLst>
                  <a:outerShdw blurRad="50800" dist="63500" dir="2700000" algn="tl" rotWithShape="0">
                    <a:prstClr val="black">
                      <a:alpha val="40000"/>
                    </a:prstClr>
                  </a:outerShdw>
                </a:effectLst>
              </a:rPr>
              <a:t>The Character and Nature of God</a:t>
            </a:r>
          </a:p>
        </p:txBody>
      </p:sp>
    </p:spTree>
    <p:extLst>
      <p:ext uri="{BB962C8B-B14F-4D97-AF65-F5344CB8AC3E}">
        <p14:creationId xmlns:p14="http://schemas.microsoft.com/office/powerpoint/2010/main" val="170509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n">
            <a:extLst>
              <a:ext uri="{FF2B5EF4-FFF2-40B4-BE49-F238E27FC236}">
                <a16:creationId xmlns:a16="http://schemas.microsoft.com/office/drawing/2014/main" id="{F417ACD9-548B-0745-ACB7-60C8810C428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48300" y="5139264"/>
            <a:ext cx="1295401" cy="1295401"/>
          </a:xfrm>
        </p:spPr>
      </p:pic>
      <p:cxnSp>
        <p:nvCxnSpPr>
          <p:cNvPr id="11" name="Straight Arrow Connector 10">
            <a:extLst>
              <a:ext uri="{FF2B5EF4-FFF2-40B4-BE49-F238E27FC236}">
                <a16:creationId xmlns:a16="http://schemas.microsoft.com/office/drawing/2014/main" id="{C1450C39-BC3E-FC4B-AB75-D687007F2C77}"/>
              </a:ext>
            </a:extLst>
          </p:cNvPr>
          <p:cNvCxnSpPr>
            <a:cxnSpLocks/>
          </p:cNvCxnSpPr>
          <p:nvPr/>
        </p:nvCxnSpPr>
        <p:spPr>
          <a:xfrm>
            <a:off x="5867400" y="228600"/>
            <a:ext cx="0" cy="1198033"/>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38AEB53-8806-E14B-9464-44C71350AD9D}"/>
              </a:ext>
            </a:extLst>
          </p:cNvPr>
          <p:cNvCxnSpPr>
            <a:cxnSpLocks/>
          </p:cNvCxnSpPr>
          <p:nvPr/>
        </p:nvCxnSpPr>
        <p:spPr>
          <a:xfrm>
            <a:off x="5429250" y="1600200"/>
            <a:ext cx="1333500" cy="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31E06E9-8BD9-9C42-AB05-35785D32CB7B}"/>
              </a:ext>
            </a:extLst>
          </p:cNvPr>
          <p:cNvCxnSpPr>
            <a:cxnSpLocks/>
          </p:cNvCxnSpPr>
          <p:nvPr/>
        </p:nvCxnSpPr>
        <p:spPr>
          <a:xfrm>
            <a:off x="6306856" y="228600"/>
            <a:ext cx="0" cy="4800600"/>
          </a:xfrm>
          <a:prstGeom prst="straightConnector1">
            <a:avLst/>
          </a:prstGeom>
          <a:ln w="88900">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471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n">
            <a:extLst>
              <a:ext uri="{FF2B5EF4-FFF2-40B4-BE49-F238E27FC236}">
                <a16:creationId xmlns:a16="http://schemas.microsoft.com/office/drawing/2014/main" id="{F417ACD9-548B-0745-ACB7-60C8810C428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48300" y="5139264"/>
            <a:ext cx="1295401" cy="1295401"/>
          </a:xfrm>
        </p:spPr>
      </p:pic>
      <p:cxnSp>
        <p:nvCxnSpPr>
          <p:cNvPr id="11" name="Straight Arrow Connector 10">
            <a:extLst>
              <a:ext uri="{FF2B5EF4-FFF2-40B4-BE49-F238E27FC236}">
                <a16:creationId xmlns:a16="http://schemas.microsoft.com/office/drawing/2014/main" id="{C1450C39-BC3E-FC4B-AB75-D687007F2C77}"/>
              </a:ext>
            </a:extLst>
          </p:cNvPr>
          <p:cNvCxnSpPr>
            <a:cxnSpLocks/>
          </p:cNvCxnSpPr>
          <p:nvPr/>
        </p:nvCxnSpPr>
        <p:spPr>
          <a:xfrm>
            <a:off x="5867400" y="228600"/>
            <a:ext cx="0" cy="1198033"/>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38AEB53-8806-E14B-9464-44C71350AD9D}"/>
              </a:ext>
            </a:extLst>
          </p:cNvPr>
          <p:cNvCxnSpPr>
            <a:cxnSpLocks/>
          </p:cNvCxnSpPr>
          <p:nvPr/>
        </p:nvCxnSpPr>
        <p:spPr>
          <a:xfrm>
            <a:off x="5429250" y="1600200"/>
            <a:ext cx="1333500" cy="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31E06E9-8BD9-9C42-AB05-35785D32CB7B}"/>
              </a:ext>
            </a:extLst>
          </p:cNvPr>
          <p:cNvCxnSpPr>
            <a:cxnSpLocks/>
          </p:cNvCxnSpPr>
          <p:nvPr/>
        </p:nvCxnSpPr>
        <p:spPr>
          <a:xfrm>
            <a:off x="6306856" y="228600"/>
            <a:ext cx="0" cy="4800600"/>
          </a:xfrm>
          <a:prstGeom prst="straightConnector1">
            <a:avLst/>
          </a:prstGeom>
          <a:ln w="88900">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30000" fill="hold"/>
                                        <p:tgtEl>
                                          <p:spTgt spid="10"/>
                                        </p:tgtEl>
                                        <p:attrNameLst>
                                          <p:attrName>ppt_x</p:attrName>
                                        </p:attrNameLst>
                                      </p:cBhvr>
                                      <p:tavLst>
                                        <p:tav tm="0">
                                          <p:val>
                                            <p:strVal val="#ppt_x"/>
                                          </p:val>
                                        </p:tav>
                                        <p:tav tm="100000">
                                          <p:val>
                                            <p:strVal val="#ppt_x"/>
                                          </p:val>
                                        </p:tav>
                                      </p:tavLst>
                                    </p:anim>
                                    <p:anim calcmode="lin" valueType="num">
                                      <p:cBhvr additive="base">
                                        <p:cTn id="8" dur="300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n">
            <a:extLst>
              <a:ext uri="{FF2B5EF4-FFF2-40B4-BE49-F238E27FC236}">
                <a16:creationId xmlns:a16="http://schemas.microsoft.com/office/drawing/2014/main" id="{F417ACD9-548B-0745-ACB7-60C8810C428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7600" y="5215464"/>
            <a:ext cx="1295401" cy="1295401"/>
          </a:xfrm>
        </p:spPr>
      </p:pic>
      <p:cxnSp>
        <p:nvCxnSpPr>
          <p:cNvPr id="11" name="Straight Arrow Connector 10">
            <a:extLst>
              <a:ext uri="{FF2B5EF4-FFF2-40B4-BE49-F238E27FC236}">
                <a16:creationId xmlns:a16="http://schemas.microsoft.com/office/drawing/2014/main" id="{C1450C39-BC3E-FC4B-AB75-D687007F2C77}"/>
              </a:ext>
            </a:extLst>
          </p:cNvPr>
          <p:cNvCxnSpPr>
            <a:cxnSpLocks/>
          </p:cNvCxnSpPr>
          <p:nvPr/>
        </p:nvCxnSpPr>
        <p:spPr>
          <a:xfrm flipV="1">
            <a:off x="4305300" y="1295400"/>
            <a:ext cx="0" cy="3560234"/>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38AEB53-8806-E14B-9464-44C71350AD9D}"/>
              </a:ext>
            </a:extLst>
          </p:cNvPr>
          <p:cNvCxnSpPr>
            <a:cxnSpLocks/>
          </p:cNvCxnSpPr>
          <p:nvPr/>
        </p:nvCxnSpPr>
        <p:spPr>
          <a:xfrm>
            <a:off x="3638550" y="1066800"/>
            <a:ext cx="1333500" cy="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EED9D60A-CDA1-8847-A910-BD2183C5F51F}"/>
              </a:ext>
            </a:extLst>
          </p:cNvPr>
          <p:cNvGrpSpPr/>
          <p:nvPr/>
        </p:nvGrpSpPr>
        <p:grpSpPr>
          <a:xfrm>
            <a:off x="6877050" y="76200"/>
            <a:ext cx="1333500" cy="6434665"/>
            <a:chOff x="6877050" y="76200"/>
            <a:chExt cx="1333500" cy="6434665"/>
          </a:xfrm>
        </p:grpSpPr>
        <p:pic>
          <p:nvPicPr>
            <p:cNvPr id="10" name="Content Placeholder 3" descr="Man">
              <a:extLst>
                <a:ext uri="{FF2B5EF4-FFF2-40B4-BE49-F238E27FC236}">
                  <a16:creationId xmlns:a16="http://schemas.microsoft.com/office/drawing/2014/main" id="{7A8E3F89-E4FA-DD42-845E-9657C57220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7050" y="5215464"/>
              <a:ext cx="1295401" cy="1295401"/>
            </a:xfrm>
            <a:prstGeom prst="rect">
              <a:avLst/>
            </a:prstGeom>
          </p:spPr>
        </p:pic>
        <p:cxnSp>
          <p:nvCxnSpPr>
            <p:cNvPr id="15" name="Straight Arrow Connector 14">
              <a:extLst>
                <a:ext uri="{FF2B5EF4-FFF2-40B4-BE49-F238E27FC236}">
                  <a16:creationId xmlns:a16="http://schemas.microsoft.com/office/drawing/2014/main" id="{E730A744-FFE9-9142-B59D-5BBECDF55169}"/>
                </a:ext>
              </a:extLst>
            </p:cNvPr>
            <p:cNvCxnSpPr>
              <a:cxnSpLocks/>
            </p:cNvCxnSpPr>
            <p:nvPr/>
          </p:nvCxnSpPr>
          <p:spPr>
            <a:xfrm flipH="1">
              <a:off x="7524750" y="76200"/>
              <a:ext cx="19050" cy="144780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EEA657E-0089-2B47-AD2B-DBD9393DE339}"/>
                </a:ext>
              </a:extLst>
            </p:cNvPr>
            <p:cNvCxnSpPr>
              <a:cxnSpLocks/>
            </p:cNvCxnSpPr>
            <p:nvPr/>
          </p:nvCxnSpPr>
          <p:spPr>
            <a:xfrm>
              <a:off x="6877050" y="1676400"/>
              <a:ext cx="1333500" cy="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71918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EED9D60A-CDA1-8847-A910-BD2183C5F51F}"/>
              </a:ext>
            </a:extLst>
          </p:cNvPr>
          <p:cNvGrpSpPr/>
          <p:nvPr/>
        </p:nvGrpSpPr>
        <p:grpSpPr>
          <a:xfrm>
            <a:off x="6877050" y="76200"/>
            <a:ext cx="1333500" cy="6434665"/>
            <a:chOff x="6877050" y="76200"/>
            <a:chExt cx="1333500" cy="6434665"/>
          </a:xfrm>
        </p:grpSpPr>
        <p:pic>
          <p:nvPicPr>
            <p:cNvPr id="10" name="Content Placeholder 3" descr="Man">
              <a:extLst>
                <a:ext uri="{FF2B5EF4-FFF2-40B4-BE49-F238E27FC236}">
                  <a16:creationId xmlns:a16="http://schemas.microsoft.com/office/drawing/2014/main" id="{7A8E3F89-E4FA-DD42-845E-9657C57220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77050" y="5215464"/>
              <a:ext cx="1295401" cy="1295401"/>
            </a:xfrm>
            <a:prstGeom prst="rect">
              <a:avLst/>
            </a:prstGeom>
          </p:spPr>
        </p:pic>
        <p:cxnSp>
          <p:nvCxnSpPr>
            <p:cNvPr id="15" name="Straight Arrow Connector 14">
              <a:extLst>
                <a:ext uri="{FF2B5EF4-FFF2-40B4-BE49-F238E27FC236}">
                  <a16:creationId xmlns:a16="http://schemas.microsoft.com/office/drawing/2014/main" id="{E730A744-FFE9-9142-B59D-5BBECDF55169}"/>
                </a:ext>
              </a:extLst>
            </p:cNvPr>
            <p:cNvCxnSpPr>
              <a:cxnSpLocks/>
            </p:cNvCxnSpPr>
            <p:nvPr/>
          </p:nvCxnSpPr>
          <p:spPr>
            <a:xfrm flipH="1">
              <a:off x="7524750" y="76200"/>
              <a:ext cx="19050" cy="1447800"/>
            </a:xfrm>
            <a:prstGeom prst="straightConnector1">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EEA657E-0089-2B47-AD2B-DBD9393DE339}"/>
                </a:ext>
              </a:extLst>
            </p:cNvPr>
            <p:cNvCxnSpPr>
              <a:cxnSpLocks/>
            </p:cNvCxnSpPr>
            <p:nvPr/>
          </p:nvCxnSpPr>
          <p:spPr>
            <a:xfrm>
              <a:off x="6877050" y="1676400"/>
              <a:ext cx="1333500" cy="0"/>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 name="Content Placeholder 2">
            <a:extLst>
              <a:ext uri="{FF2B5EF4-FFF2-40B4-BE49-F238E27FC236}">
                <a16:creationId xmlns:a16="http://schemas.microsoft.com/office/drawing/2014/main" id="{1DAED10A-0270-E144-9C5A-926AB1D50C5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1981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23F0EC-5697-F443-AD3D-BD55B275F8D7}"/>
              </a:ext>
            </a:extLst>
          </p:cNvPr>
          <p:cNvSpPr>
            <a:spLocks noGrp="1"/>
          </p:cNvSpPr>
          <p:nvPr>
            <p:ph idx="1"/>
          </p:nvPr>
        </p:nvSpPr>
        <p:spPr/>
        <p:txBody>
          <a:bodyPr/>
          <a:lstStyle/>
          <a:p>
            <a:endParaRPr lang="en-US" dirty="0"/>
          </a:p>
        </p:txBody>
      </p:sp>
      <p:pic>
        <p:nvPicPr>
          <p:cNvPr id="3" name="Picture 2">
            <a:extLst>
              <a:ext uri="{FF2B5EF4-FFF2-40B4-BE49-F238E27FC236}">
                <a16:creationId xmlns:a16="http://schemas.microsoft.com/office/drawing/2014/main" id="{26245635-DB38-2645-B64B-8A0F102C2CAA}"/>
              </a:ext>
            </a:extLst>
          </p:cNvPr>
          <p:cNvPicPr>
            <a:picLocks noChangeAspect="1"/>
          </p:cNvPicPr>
          <p:nvPr/>
        </p:nvPicPr>
        <p:blipFill rotWithShape="1">
          <a:blip r:embed="rId2"/>
          <a:srcRect t="4546"/>
          <a:stretch/>
        </p:blipFill>
        <p:spPr>
          <a:xfrm>
            <a:off x="195178" y="3276600"/>
            <a:ext cx="11793621" cy="3200400"/>
          </a:xfrm>
          <a:prstGeom prst="rect">
            <a:avLst/>
          </a:prstGeom>
        </p:spPr>
      </p:pic>
      <p:sp>
        <p:nvSpPr>
          <p:cNvPr id="4" name="TextBox 3">
            <a:extLst>
              <a:ext uri="{FF2B5EF4-FFF2-40B4-BE49-F238E27FC236}">
                <a16:creationId xmlns:a16="http://schemas.microsoft.com/office/drawing/2014/main" id="{E10CFF34-5A67-AE4A-BDB7-6D0CDC18B5B3}"/>
              </a:ext>
            </a:extLst>
          </p:cNvPr>
          <p:cNvSpPr txBox="1"/>
          <p:nvPr/>
        </p:nvSpPr>
        <p:spPr>
          <a:xfrm>
            <a:off x="1790169" y="4343400"/>
            <a:ext cx="8603637" cy="830997"/>
          </a:xfrm>
          <a:prstGeom prst="rect">
            <a:avLst/>
          </a:prstGeom>
          <a:noFill/>
        </p:spPr>
        <p:txBody>
          <a:bodyPr wrap="none" rtlCol="0">
            <a:spAutoFit/>
          </a:bodyPr>
          <a:lstStyle/>
          <a:p>
            <a:r>
              <a:rPr lang="en-US" sz="4800" b="1" dirty="0">
                <a:solidFill>
                  <a:schemeClr val="bg1"/>
                </a:solidFill>
                <a:effectLst>
                  <a:outerShdw blurRad="50800" dist="63500" dir="2700000" algn="tl" rotWithShape="0">
                    <a:prstClr val="black">
                      <a:alpha val="40000"/>
                    </a:prstClr>
                  </a:outerShdw>
                </a:effectLst>
              </a:rPr>
              <a:t>The Character and Nature of God</a:t>
            </a:r>
          </a:p>
        </p:txBody>
      </p:sp>
    </p:spTree>
    <p:extLst>
      <p:ext uri="{BB962C8B-B14F-4D97-AF65-F5344CB8AC3E}">
        <p14:creationId xmlns:p14="http://schemas.microsoft.com/office/powerpoint/2010/main" val="322060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738D8C-05B2-354D-83F2-7B1E238F75AA}"/>
              </a:ext>
            </a:extLst>
          </p:cNvPr>
          <p:cNvSpPr>
            <a:spLocks noGrp="1"/>
          </p:cNvSpPr>
          <p:nvPr>
            <p:ph idx="1"/>
          </p:nvPr>
        </p:nvSpPr>
        <p:spPr/>
        <p:txBody>
          <a:bodyPr>
            <a:normAutofit/>
          </a:bodyPr>
          <a:lstStyle/>
          <a:p>
            <a:pPr algn="ctr"/>
            <a:r>
              <a:rPr lang="en-US" sz="6000" dirty="0">
                <a:solidFill>
                  <a:srgbClr val="FFFF00"/>
                </a:solidFill>
                <a:cs typeface="Apple Chancery" panose="03020702040506060504" pitchFamily="66" charset="-79"/>
              </a:rPr>
              <a:t>Luke 11:1-13</a:t>
            </a:r>
          </a:p>
        </p:txBody>
      </p:sp>
    </p:spTree>
    <p:extLst>
      <p:ext uri="{BB962C8B-B14F-4D97-AF65-F5344CB8AC3E}">
        <p14:creationId xmlns:p14="http://schemas.microsoft.com/office/powerpoint/2010/main" val="4029150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86B20A-89A8-7045-9867-F07C796E0F25}"/>
              </a:ext>
            </a:extLst>
          </p:cNvPr>
          <p:cNvSpPr>
            <a:spLocks noGrp="1"/>
          </p:cNvSpPr>
          <p:nvPr>
            <p:ph idx="1"/>
          </p:nvPr>
        </p:nvSpPr>
        <p:spPr/>
        <p:txBody>
          <a:bodyPr>
            <a:normAutofit/>
          </a:bodyPr>
          <a:lstStyle/>
          <a:p>
            <a:r>
              <a:rPr lang="en-US" sz="3000" dirty="0"/>
              <a:t>• The man in bed eventually grants the request because he wants relief from the persistent badgering of his friend.  Therefore, God will answer our prayer if we pray it over and over.</a:t>
            </a:r>
          </a:p>
          <a:p>
            <a:r>
              <a:rPr lang="en-US" sz="3000" dirty="0"/>
              <a:t>• The man in bed grants the request because he is struck by the boldness of his friend. Likewise, being fearless and pushy will impress God and compel him to answer our prayer</a:t>
            </a:r>
            <a:r>
              <a:rPr lang="en-US" sz="3000" i="1" dirty="0"/>
              <a:t>.</a:t>
            </a:r>
          </a:p>
          <a:p>
            <a:r>
              <a:rPr lang="en-US" sz="3000" dirty="0"/>
              <a:t>• The man in bed grants the request because he doesn’t want to be known as a stingy and lazy scrooge. Therefore, God will answer our prayer for the sake of his honor.</a:t>
            </a:r>
          </a:p>
          <a:p>
            <a:r>
              <a:rPr lang="en-US" sz="3000" dirty="0"/>
              <a:t>• Unlike the man in bed, God gladly hears our prayers and responds – </a:t>
            </a:r>
            <a:r>
              <a:rPr lang="en-US" sz="3000" i="1" dirty="0"/>
              <a:t>no flimsy excuses from him!</a:t>
            </a:r>
            <a:r>
              <a:rPr lang="en-US" sz="3000" dirty="0"/>
              <a:t> Therefore, we should be encouraged to pray, knowing that God is favorably inclined to provide what we need.</a:t>
            </a:r>
          </a:p>
        </p:txBody>
      </p:sp>
    </p:spTree>
    <p:extLst>
      <p:ext uri="{BB962C8B-B14F-4D97-AF65-F5344CB8AC3E}">
        <p14:creationId xmlns:p14="http://schemas.microsoft.com/office/powerpoint/2010/main" val="1645574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86B20A-89A8-7045-9867-F07C796E0F25}"/>
              </a:ext>
            </a:extLst>
          </p:cNvPr>
          <p:cNvSpPr>
            <a:spLocks noGrp="1"/>
          </p:cNvSpPr>
          <p:nvPr>
            <p:ph idx="1"/>
          </p:nvPr>
        </p:nvSpPr>
        <p:spPr/>
        <p:txBody>
          <a:bodyPr>
            <a:normAutofit/>
          </a:bodyPr>
          <a:lstStyle/>
          <a:p>
            <a:r>
              <a:rPr lang="en-US" sz="3000" dirty="0">
                <a:solidFill>
                  <a:schemeClr val="bg1">
                    <a:lumMod val="50000"/>
                  </a:schemeClr>
                </a:solidFill>
              </a:rPr>
              <a:t>• The man in bed eventually grants the request because he wants relief from the persistent badgering of his friend.  Therefore, God will answer our prayer if we pray it over and over.</a:t>
            </a:r>
          </a:p>
          <a:p>
            <a:r>
              <a:rPr lang="en-US" sz="3000" dirty="0">
                <a:solidFill>
                  <a:schemeClr val="bg1">
                    <a:lumMod val="50000"/>
                  </a:schemeClr>
                </a:solidFill>
              </a:rPr>
              <a:t>• The man in bed grants the request because he is struck by the boldness of his friend. Likewise, being fearless and pushy will impress God and compel him to answer our prayer</a:t>
            </a:r>
            <a:r>
              <a:rPr lang="en-US" sz="3000" i="1" dirty="0">
                <a:solidFill>
                  <a:schemeClr val="bg1">
                    <a:lumMod val="50000"/>
                  </a:schemeClr>
                </a:solidFill>
              </a:rPr>
              <a:t>.</a:t>
            </a:r>
          </a:p>
          <a:p>
            <a:r>
              <a:rPr lang="en-US" sz="3000" dirty="0">
                <a:solidFill>
                  <a:schemeClr val="bg1">
                    <a:lumMod val="50000"/>
                  </a:schemeClr>
                </a:solidFill>
              </a:rPr>
              <a:t>• The man in bed grants the request because he doesn’t want to be known as a stingy and lazy scrooge. Therefore, God will answer our prayer for the sake of his honor.</a:t>
            </a:r>
          </a:p>
          <a:p>
            <a:r>
              <a:rPr lang="en-US" sz="3000" b="1" dirty="0">
                <a:solidFill>
                  <a:srgbClr val="FFFF66"/>
                </a:solidFill>
              </a:rPr>
              <a:t>✓</a:t>
            </a:r>
            <a:r>
              <a:rPr lang="en-US" sz="3000" dirty="0"/>
              <a:t> Unlike the man in bed, God gladly hears our prayers and responds – </a:t>
            </a:r>
            <a:r>
              <a:rPr lang="en-US" sz="3000" i="1" dirty="0"/>
              <a:t>no flimsy excuses from him! </a:t>
            </a:r>
            <a:r>
              <a:rPr lang="en-US" sz="3000" dirty="0"/>
              <a:t>Therefore, we should be encouraged to pray, knowing that God is favorably inclined to provide what we need.</a:t>
            </a:r>
          </a:p>
        </p:txBody>
      </p:sp>
    </p:spTree>
    <p:extLst>
      <p:ext uri="{BB962C8B-B14F-4D97-AF65-F5344CB8AC3E}">
        <p14:creationId xmlns:p14="http://schemas.microsoft.com/office/powerpoint/2010/main" val="1697197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738D8C-05B2-354D-83F2-7B1E238F75AA}"/>
              </a:ext>
            </a:extLst>
          </p:cNvPr>
          <p:cNvSpPr>
            <a:spLocks noGrp="1"/>
          </p:cNvSpPr>
          <p:nvPr>
            <p:ph idx="1"/>
          </p:nvPr>
        </p:nvSpPr>
        <p:spPr/>
        <p:txBody>
          <a:bodyPr>
            <a:normAutofit/>
          </a:bodyPr>
          <a:lstStyle/>
          <a:p>
            <a:pPr algn="ctr"/>
            <a:r>
              <a:rPr lang="en-US" sz="6000" dirty="0">
                <a:solidFill>
                  <a:srgbClr val="FFFF00"/>
                </a:solidFill>
                <a:cs typeface="Apple Chancery" panose="03020702040506060504" pitchFamily="66" charset="-79"/>
              </a:rPr>
              <a:t>Luke 11:9-11</a:t>
            </a:r>
          </a:p>
        </p:txBody>
      </p:sp>
    </p:spTree>
    <p:extLst>
      <p:ext uri="{BB962C8B-B14F-4D97-AF65-F5344CB8AC3E}">
        <p14:creationId xmlns:p14="http://schemas.microsoft.com/office/powerpoint/2010/main" val="325251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2CFCCE-AD27-3642-BFAC-C95F8EF87F08}"/>
              </a:ext>
            </a:extLst>
          </p:cNvPr>
          <p:cNvSpPr>
            <a:spLocks noGrp="1"/>
          </p:cNvSpPr>
          <p:nvPr>
            <p:ph idx="1"/>
          </p:nvPr>
        </p:nvSpPr>
        <p:spPr/>
        <p:txBody>
          <a:bodyPr/>
          <a:lstStyle/>
          <a:p>
            <a:pPr algn="ctr"/>
            <a:r>
              <a:rPr lang="en-US" dirty="0"/>
              <a:t>Lord’s Prayer (1-4)</a:t>
            </a:r>
          </a:p>
          <a:p>
            <a:pPr algn="ctr"/>
            <a:endParaRPr lang="en-US" dirty="0"/>
          </a:p>
          <a:p>
            <a:pPr algn="ctr"/>
            <a:r>
              <a:rPr lang="en-US" dirty="0"/>
              <a:t>Parable: contrast a reluctant friend to a willing God (5-8) </a:t>
            </a:r>
          </a:p>
          <a:p>
            <a:pPr algn="ctr"/>
            <a:endParaRPr lang="en-US" dirty="0"/>
          </a:p>
          <a:p>
            <a:pPr algn="ctr"/>
            <a:r>
              <a:rPr lang="en-US" dirty="0"/>
              <a:t>Exhortation to continually bring your needs to God (9-10) </a:t>
            </a:r>
          </a:p>
          <a:p>
            <a:pPr algn="ctr"/>
            <a:endParaRPr lang="en-US" dirty="0"/>
          </a:p>
          <a:p>
            <a:pPr algn="ctr"/>
            <a:r>
              <a:rPr lang="en-US" dirty="0"/>
              <a:t>Example: contrast a father’s evil to God’s goodness (11-13) </a:t>
            </a:r>
          </a:p>
        </p:txBody>
      </p:sp>
      <p:cxnSp>
        <p:nvCxnSpPr>
          <p:cNvPr id="4" name="Straight Arrow Connector 3">
            <a:extLst>
              <a:ext uri="{FF2B5EF4-FFF2-40B4-BE49-F238E27FC236}">
                <a16:creationId xmlns:a16="http://schemas.microsoft.com/office/drawing/2014/main" id="{8A41F66C-A574-DA47-A5A7-4DD53DA7DEE1}"/>
              </a:ext>
            </a:extLst>
          </p:cNvPr>
          <p:cNvCxnSpPr>
            <a:cxnSpLocks/>
          </p:cNvCxnSpPr>
          <p:nvPr/>
        </p:nvCxnSpPr>
        <p:spPr>
          <a:xfrm>
            <a:off x="6096000" y="914400"/>
            <a:ext cx="0" cy="76200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277BB133-3058-034F-A177-CB9E116494FA}"/>
              </a:ext>
            </a:extLst>
          </p:cNvPr>
          <p:cNvCxnSpPr>
            <a:cxnSpLocks/>
          </p:cNvCxnSpPr>
          <p:nvPr/>
        </p:nvCxnSpPr>
        <p:spPr>
          <a:xfrm>
            <a:off x="6100011" y="2286000"/>
            <a:ext cx="0" cy="76200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8B0AE7A0-75D9-BD43-AE1B-E5DB16CEFA63}"/>
              </a:ext>
            </a:extLst>
          </p:cNvPr>
          <p:cNvCxnSpPr>
            <a:cxnSpLocks/>
          </p:cNvCxnSpPr>
          <p:nvPr/>
        </p:nvCxnSpPr>
        <p:spPr>
          <a:xfrm>
            <a:off x="6096000" y="3733800"/>
            <a:ext cx="0" cy="762000"/>
          </a:xfrm>
          <a:prstGeom prst="straightConnector1">
            <a:avLst/>
          </a:pr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92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4330</TotalTime>
  <Words>644</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14</vt:i4>
      </vt:variant>
    </vt:vector>
  </HeadingPairs>
  <TitlesOfParts>
    <vt:vector size="25" baseType="lpstr">
      <vt:lpstr>Apple Chancery</vt:lpstr>
      <vt:lpstr>Arial</vt:lpstr>
      <vt:lpstr>Calibri</vt:lpstr>
      <vt:lpstr>WJB1</vt:lpstr>
      <vt:lpstr>1_WJB1</vt:lpstr>
      <vt:lpstr>2_WJB1</vt:lpstr>
      <vt:lpstr>3_WJB1</vt:lpstr>
      <vt:lpstr>4_WJB1</vt:lpstr>
      <vt:lpstr>13_WJB1</vt:lpstr>
      <vt:lpstr>7_WJB1</vt:lpstr>
      <vt:lpstr>8_WJB1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dc:title>
  <dc:creator>Joshua Miles</dc:creator>
  <cp:lastModifiedBy>Joshua Miles</cp:lastModifiedBy>
  <cp:revision>296</cp:revision>
  <cp:lastPrinted>2020-06-04T14:27:41Z</cp:lastPrinted>
  <dcterms:created xsi:type="dcterms:W3CDTF">2019-10-18T15:47:30Z</dcterms:created>
  <dcterms:modified xsi:type="dcterms:W3CDTF">2020-06-21T20:13:18Z</dcterms:modified>
</cp:coreProperties>
</file>