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8" r:id="rId6"/>
    <p:sldMasterId id="2147483798" r:id="rId7"/>
    <p:sldMasterId id="2147483808" r:id="rId8"/>
  </p:sldMasterIdLst>
  <p:notesMasterIdLst>
    <p:notesMasterId r:id="rId17"/>
  </p:notesMasterIdLst>
  <p:handoutMasterIdLst>
    <p:handoutMasterId r:id="rId18"/>
  </p:handoutMasterIdLst>
  <p:sldIdLst>
    <p:sldId id="3835" r:id="rId9"/>
    <p:sldId id="767" r:id="rId10"/>
    <p:sldId id="3836" r:id="rId11"/>
    <p:sldId id="3837" r:id="rId12"/>
    <p:sldId id="3838" r:id="rId13"/>
    <p:sldId id="3839" r:id="rId14"/>
    <p:sldId id="3840" r:id="rId15"/>
    <p:sldId id="384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A91D2"/>
    <a:srgbClr val="F545BC"/>
    <a:srgbClr val="009051"/>
    <a:srgbClr val="FF9500"/>
    <a:srgbClr val="CF65A3"/>
    <a:srgbClr val="BB62C7"/>
    <a:srgbClr val="FFFF66"/>
    <a:srgbClr val="6B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55" autoAdjust="0"/>
    <p:restoredTop sz="86938" autoAdjust="0"/>
  </p:normalViewPr>
  <p:slideViewPr>
    <p:cSldViewPr>
      <p:cViewPr varScale="1">
        <p:scale>
          <a:sx n="78" d="100"/>
          <a:sy n="78" d="100"/>
        </p:scale>
        <p:origin x="498" y="8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9/20/2020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9/20/2020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1</a:t>
            </a:fld>
            <a:endParaRPr lang="en-US"/>
          </a:p>
        </p:txBody>
      </p:sp>
    </p:spTree>
    <p:extLst>
      <p:ext uri="{BB962C8B-B14F-4D97-AF65-F5344CB8AC3E}">
        <p14:creationId xmlns:p14="http://schemas.microsoft.com/office/powerpoint/2010/main" val="205006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2</a:t>
            </a:fld>
            <a:endParaRPr lang="en-US"/>
          </a:p>
        </p:txBody>
      </p:sp>
    </p:spTree>
    <p:extLst>
      <p:ext uri="{BB962C8B-B14F-4D97-AF65-F5344CB8AC3E}">
        <p14:creationId xmlns:p14="http://schemas.microsoft.com/office/powerpoint/2010/main" val="172654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3</a:t>
            </a:fld>
            <a:endParaRPr lang="en-US"/>
          </a:p>
        </p:txBody>
      </p:sp>
    </p:spTree>
    <p:extLst>
      <p:ext uri="{BB962C8B-B14F-4D97-AF65-F5344CB8AC3E}">
        <p14:creationId xmlns:p14="http://schemas.microsoft.com/office/powerpoint/2010/main" val="334389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4</a:t>
            </a:fld>
            <a:endParaRPr lang="en-US"/>
          </a:p>
        </p:txBody>
      </p:sp>
    </p:spTree>
    <p:extLst>
      <p:ext uri="{BB962C8B-B14F-4D97-AF65-F5344CB8AC3E}">
        <p14:creationId xmlns:p14="http://schemas.microsoft.com/office/powerpoint/2010/main" val="32188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5</a:t>
            </a:fld>
            <a:endParaRPr lang="en-US"/>
          </a:p>
        </p:txBody>
      </p:sp>
    </p:spTree>
    <p:extLst>
      <p:ext uri="{BB962C8B-B14F-4D97-AF65-F5344CB8AC3E}">
        <p14:creationId xmlns:p14="http://schemas.microsoft.com/office/powerpoint/2010/main" val="163514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6</a:t>
            </a:fld>
            <a:endParaRPr lang="en-US"/>
          </a:p>
        </p:txBody>
      </p:sp>
    </p:spTree>
    <p:extLst>
      <p:ext uri="{BB962C8B-B14F-4D97-AF65-F5344CB8AC3E}">
        <p14:creationId xmlns:p14="http://schemas.microsoft.com/office/powerpoint/2010/main" val="419031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7</a:t>
            </a:fld>
            <a:endParaRPr lang="en-US"/>
          </a:p>
        </p:txBody>
      </p:sp>
    </p:spTree>
    <p:extLst>
      <p:ext uri="{BB962C8B-B14F-4D97-AF65-F5344CB8AC3E}">
        <p14:creationId xmlns:p14="http://schemas.microsoft.com/office/powerpoint/2010/main" val="319098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BCAAF-00B1-AD46-8A69-73417D3360F7}" type="slidenum">
              <a:rPr lang="en-US" smtClean="0"/>
              <a:t>8</a:t>
            </a:fld>
            <a:endParaRPr lang="en-US"/>
          </a:p>
        </p:txBody>
      </p:sp>
    </p:spTree>
    <p:extLst>
      <p:ext uri="{BB962C8B-B14F-4D97-AF65-F5344CB8AC3E}">
        <p14:creationId xmlns:p14="http://schemas.microsoft.com/office/powerpoint/2010/main" val="465429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76617"/>
            <a:ext cx="10363200" cy="1470025"/>
          </a:xfrm>
        </p:spPr>
        <p:txBody>
          <a:bodyPr>
            <a:normAutofit/>
          </a:bodyPr>
          <a:lstStyle>
            <a:lvl1pPr>
              <a:defRPr sz="40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828800" y="3332391"/>
            <a:ext cx="8534400" cy="125314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static1.squaresp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520" y="5784118"/>
            <a:ext cx="2958421" cy="536214"/>
          </a:xfrm>
          <a:prstGeom prst="rect">
            <a:avLst/>
          </a:prstGeom>
        </p:spPr>
      </p:pic>
    </p:spTree>
    <p:extLst>
      <p:ext uri="{BB962C8B-B14F-4D97-AF65-F5344CB8AC3E}">
        <p14:creationId xmlns:p14="http://schemas.microsoft.com/office/powerpoint/2010/main" val="16918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9/20/2020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9/20/2020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9/20/2020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9/20/2020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9/20/2020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9/20/2020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sldLayoutIdLst>
    <p:sldLayoutId id="2147483811" r:id="rId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8139510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tif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tiff"/><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9B392F6-1367-5B44-B30A-5C0C00404576}"/>
              </a:ext>
            </a:extLst>
          </p:cNvPr>
          <p:cNvSpPr/>
          <p:nvPr/>
        </p:nvSpPr>
        <p:spPr>
          <a:xfrm>
            <a:off x="491067" y="1881718"/>
            <a:ext cx="10811933" cy="954107"/>
          </a:xfrm>
          <a:prstGeom prst="rect">
            <a:avLst/>
          </a:prstGeom>
        </p:spPr>
        <p:txBody>
          <a:bodyPr wrap="square">
            <a:spAutoFit/>
          </a:bodyPr>
          <a:lstStyle/>
          <a:p>
            <a:pPr marL="400050" indent="-400050">
              <a:buFont typeface="+mj-lt"/>
              <a:buAutoNum type="romanUcPeriod"/>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leads the congregation in public prayer for the preborn and for their parents. </a:t>
            </a:r>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Tree>
    <p:extLst>
      <p:ext uri="{BB962C8B-B14F-4D97-AF65-F5344CB8AC3E}">
        <p14:creationId xmlns:p14="http://schemas.microsoft.com/office/powerpoint/2010/main" val="36849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9B392F6-1367-5B44-B30A-5C0C00404576}"/>
              </a:ext>
            </a:extLst>
          </p:cNvPr>
          <p:cNvSpPr/>
          <p:nvPr/>
        </p:nvSpPr>
        <p:spPr>
          <a:xfrm>
            <a:off x="491067" y="1881718"/>
            <a:ext cx="10811933" cy="954107"/>
          </a:xfrm>
          <a:prstGeom prst="rect">
            <a:avLst/>
          </a:prstGeom>
        </p:spPr>
        <p:txBody>
          <a:bodyPr wrap="square">
            <a:spAutoFit/>
          </a:bodyPr>
          <a:lstStyle/>
          <a:p>
            <a:pPr marL="400050" indent="-400050">
              <a:buFont typeface="+mj-lt"/>
              <a:buAutoNum type="romanUcPeriod"/>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leads the congregation in public prayer for the preborn and for their parents. </a:t>
            </a:r>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2" name="Rectangle 1">
            <a:extLst>
              <a:ext uri="{FF2B5EF4-FFF2-40B4-BE49-F238E27FC236}">
                <a16:creationId xmlns:a16="http://schemas.microsoft.com/office/drawing/2014/main" id="{500DEE61-80DD-D64E-93AE-A7AAB79B3F86}"/>
              </a:ext>
            </a:extLst>
          </p:cNvPr>
          <p:cNvSpPr/>
          <p:nvPr/>
        </p:nvSpPr>
        <p:spPr>
          <a:xfrm>
            <a:off x="768084" y="3032004"/>
            <a:ext cx="10067151" cy="2677656"/>
          </a:xfrm>
          <a:prstGeom prst="rect">
            <a:avLst/>
          </a:prstGeom>
        </p:spPr>
        <p:txBody>
          <a:bodyPr wrap="square">
            <a:spAutoFit/>
          </a:bodyPr>
          <a:lstStyle/>
          <a:p>
            <a:pPr marL="914400" marR="0">
              <a:spcBef>
                <a:spcPts val="0"/>
              </a:spcBef>
              <a:spcAft>
                <a:spcPts val="0"/>
              </a:spcAft>
            </a:pPr>
            <a:r>
              <a:rPr lang="en-US" sz="2400" b="1" i="1" dirty="0">
                <a:solidFill>
                  <a:srgbClr val="052CFB"/>
                </a:solidFill>
                <a:latin typeface="Calibri Light" panose="020F0302020204030204" pitchFamily="34" charset="0"/>
                <a:ea typeface="DengXian" panose="02010600030101010101" pitchFamily="2" charset="-122"/>
                <a:cs typeface="Arial" panose="020B0604020202020204" pitchFamily="34" charset="0"/>
              </a:rPr>
              <a:t>“Welcome to Park Cities Presbyterian Church. We are glad you joined us today. We want to come alongside you in hospitality &amp; prayer. At the conclusion of our services, there are men &amp; women at the front &amp; back of the sanctuary to meet and pray with you–in complete confidence. If you are experiencing an unplanned pregnancy, you are loved. For support please call us or call Thrive Women’s Clinic at (phone #) or Kari (last name &amp; phone #)”</a:t>
            </a:r>
            <a:endParaRPr lang="en-US" sz="2800" dirty="0">
              <a:solidFill>
                <a:srgbClr val="052CFB"/>
              </a:solidFill>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6717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9" name="Rectangle 8">
            <a:extLst>
              <a:ext uri="{FF2B5EF4-FFF2-40B4-BE49-F238E27FC236}">
                <a16:creationId xmlns:a16="http://schemas.microsoft.com/office/drawing/2014/main" id="{A5C9A9A4-DE88-4B45-B70C-F4A03B09469E}"/>
              </a:ext>
            </a:extLst>
          </p:cNvPr>
          <p:cNvSpPr/>
          <p:nvPr/>
        </p:nvSpPr>
        <p:spPr>
          <a:xfrm>
            <a:off x="567267" y="1883858"/>
            <a:ext cx="10778066" cy="1384995"/>
          </a:xfrm>
          <a:prstGeom prst="rect">
            <a:avLst/>
          </a:prstGeom>
        </p:spPr>
        <p:txBody>
          <a:bodyPr wrap="square">
            <a:spAutoFit/>
          </a:bodyPr>
          <a:lstStyle/>
          <a:p>
            <a:pPr marL="400050" indent="-400050">
              <a:buFont typeface="+mj-lt"/>
              <a:buAutoNum type="romanUcPeriod" startAt="2"/>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teaches the congregation about human dignity and human equality so they can engage the culture effectively.  </a:t>
            </a:r>
            <a:endParaRPr lang="en-US" sz="2400" dirty="0">
              <a:latin typeface="Avenir Next" panose="020B0503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3093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10" name="Rectangle 9">
            <a:extLst>
              <a:ext uri="{FF2B5EF4-FFF2-40B4-BE49-F238E27FC236}">
                <a16:creationId xmlns:a16="http://schemas.microsoft.com/office/drawing/2014/main" id="{8B2516EB-66AC-C44A-8512-0AC66DE6CF56}"/>
              </a:ext>
            </a:extLst>
          </p:cNvPr>
          <p:cNvSpPr/>
          <p:nvPr/>
        </p:nvSpPr>
        <p:spPr>
          <a:xfrm>
            <a:off x="558799" y="1881718"/>
            <a:ext cx="10811933" cy="954107"/>
          </a:xfrm>
          <a:prstGeom prst="rect">
            <a:avLst/>
          </a:prstGeom>
        </p:spPr>
        <p:txBody>
          <a:bodyPr wrap="square">
            <a:spAutoFit/>
          </a:bodyPr>
          <a:lstStyle/>
          <a:p>
            <a:pPr marL="400050" indent="-400050">
              <a:buFont typeface="+mj-lt"/>
              <a:buAutoNum type="romanUcPeriod" startAt="3"/>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fearlessly condemns abortion from the pulpit for the evil that it is. </a:t>
            </a:r>
            <a:endParaRPr lang="en-US" sz="2400" dirty="0">
              <a:latin typeface="Avenir Next" panose="020B0503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6738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9" name="Rectangle 8">
            <a:extLst>
              <a:ext uri="{FF2B5EF4-FFF2-40B4-BE49-F238E27FC236}">
                <a16:creationId xmlns:a16="http://schemas.microsoft.com/office/drawing/2014/main" id="{663F4700-D405-4A4D-BD84-7ACEB74B9C04}"/>
              </a:ext>
            </a:extLst>
          </p:cNvPr>
          <p:cNvSpPr/>
          <p:nvPr/>
        </p:nvSpPr>
        <p:spPr>
          <a:xfrm>
            <a:off x="558800" y="1881718"/>
            <a:ext cx="10879667" cy="954107"/>
          </a:xfrm>
          <a:prstGeom prst="rect">
            <a:avLst/>
          </a:prstGeom>
        </p:spPr>
        <p:txBody>
          <a:bodyPr wrap="square">
            <a:spAutoFit/>
          </a:bodyPr>
          <a:lstStyle/>
          <a:p>
            <a:pPr marL="400050" indent="-400050">
              <a:buFont typeface="+mj-lt"/>
              <a:buAutoNum type="romanUcPeriod" startAt="4"/>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leads those who’ve had abortions to the One who died to forgive them. </a:t>
            </a:r>
            <a:endParaRPr lang="en-US" sz="2400" dirty="0">
              <a:latin typeface="Avenir Next" panose="020B0503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63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10" name="Rectangle 9">
            <a:extLst>
              <a:ext uri="{FF2B5EF4-FFF2-40B4-BE49-F238E27FC236}">
                <a16:creationId xmlns:a16="http://schemas.microsoft.com/office/drawing/2014/main" id="{499B0272-A768-014F-A443-8EB3E17D8F98}"/>
              </a:ext>
            </a:extLst>
          </p:cNvPr>
          <p:cNvSpPr/>
          <p:nvPr/>
        </p:nvSpPr>
        <p:spPr>
          <a:xfrm>
            <a:off x="2669054" y="3550552"/>
            <a:ext cx="6461459" cy="1538883"/>
          </a:xfrm>
          <a:prstGeom prst="rect">
            <a:avLst/>
          </a:prstGeom>
        </p:spPr>
        <p:txBody>
          <a:bodyPr wrap="square">
            <a:spAutoFit/>
          </a:bodyPr>
          <a:lstStyle/>
          <a:p>
            <a:pPr algn="ctr"/>
            <a:r>
              <a:rPr lang="en-US" sz="2800" dirty="0">
                <a:solidFill>
                  <a:srgbClr val="052CFB"/>
                </a:solidFill>
                <a:latin typeface="Avenir Next" panose="020B0503020202020204" pitchFamily="34" charset="0"/>
                <a:cs typeface="Calibri Light" panose="020F0302020204030204" pitchFamily="34" charset="0"/>
              </a:rPr>
              <a:t>“So i</a:t>
            </a:r>
            <a:r>
              <a:rPr lang="en-US" sz="2800" dirty="0">
                <a:solidFill>
                  <a:srgbClr val="052CFB"/>
                </a:solidFill>
                <a:latin typeface="Avenir Next" panose="020B0503020202020204" pitchFamily="34" charset="0"/>
              </a:rPr>
              <a:t>f the Son sets you free, </a:t>
            </a:r>
          </a:p>
          <a:p>
            <a:pPr algn="ctr"/>
            <a:r>
              <a:rPr lang="en-US" sz="2800" dirty="0">
                <a:solidFill>
                  <a:srgbClr val="052CFB"/>
                </a:solidFill>
                <a:latin typeface="Avenir Next" panose="020B0503020202020204" pitchFamily="34" charset="0"/>
              </a:rPr>
              <a:t>you will be free indeed.” </a:t>
            </a:r>
          </a:p>
          <a:p>
            <a:pPr algn="ctr"/>
            <a:endParaRPr lang="en-US" sz="1200" dirty="0">
              <a:solidFill>
                <a:srgbClr val="052CFB"/>
              </a:solidFill>
              <a:latin typeface="Avenir Next" panose="020B0503020202020204" pitchFamily="34" charset="0"/>
            </a:endParaRPr>
          </a:p>
          <a:p>
            <a:pPr algn="ctr"/>
            <a:r>
              <a:rPr lang="en-US" sz="2400" dirty="0">
                <a:solidFill>
                  <a:srgbClr val="052CFB"/>
                </a:solidFill>
                <a:latin typeface="Avenir Next" panose="020B0503020202020204" pitchFamily="34" charset="0"/>
              </a:rPr>
              <a:t>– John 8:36</a:t>
            </a:r>
            <a:endParaRPr lang="en-US" sz="3600" dirty="0">
              <a:solidFill>
                <a:srgbClr val="052CFB"/>
              </a:solidFill>
              <a:latin typeface="Avenir Next" panose="020B050302020202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DC98DD45-8CF2-514C-91F2-731EC35A92C8}"/>
              </a:ext>
            </a:extLst>
          </p:cNvPr>
          <p:cNvSpPr/>
          <p:nvPr/>
        </p:nvSpPr>
        <p:spPr>
          <a:xfrm>
            <a:off x="558800" y="1881718"/>
            <a:ext cx="10879667" cy="954107"/>
          </a:xfrm>
          <a:prstGeom prst="rect">
            <a:avLst/>
          </a:prstGeom>
        </p:spPr>
        <p:txBody>
          <a:bodyPr wrap="square">
            <a:spAutoFit/>
          </a:bodyPr>
          <a:lstStyle/>
          <a:p>
            <a:pPr marL="400050" indent="-400050">
              <a:buFont typeface="+mj-lt"/>
              <a:buAutoNum type="romanUcPeriod" startAt="4"/>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leads those who’ve had abortions to the One who died to forgive them. </a:t>
            </a:r>
            <a:endParaRPr lang="en-US" sz="2400" dirty="0">
              <a:latin typeface="Avenir Next" panose="020B0503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528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71DB28A-9E28-AD44-AE8F-525A6E23465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7" name="TextBox 16">
            <a:extLst>
              <a:ext uri="{FF2B5EF4-FFF2-40B4-BE49-F238E27FC236}">
                <a16:creationId xmlns:a16="http://schemas.microsoft.com/office/drawing/2014/main" id="{540E7225-277D-5B44-A585-9603974B7BA5}"/>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8" name="Picture 2" descr="Serious young man without a mouth on a blue background ">
            <a:extLst>
              <a:ext uri="{FF2B5EF4-FFF2-40B4-BE49-F238E27FC236}">
                <a16:creationId xmlns:a16="http://schemas.microsoft.com/office/drawing/2014/main" id="{58A21D65-9B25-DB43-B45C-B4A576DC7D88}"/>
              </a:ext>
            </a:extLst>
          </p:cNvPr>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0E370D-08A1-1347-8BAB-CFBDAAABA24A}"/>
              </a:ext>
            </a:extLst>
          </p:cNvPr>
          <p:cNvPicPr>
            <a:picLocks noChangeAspect="1"/>
          </p:cNvPicPr>
          <p:nvPr/>
        </p:nvPicPr>
        <p:blipFill>
          <a:blip r:embed="rId5"/>
          <a:stretch>
            <a:fillRect/>
          </a:stretch>
        </p:blipFill>
        <p:spPr>
          <a:xfrm>
            <a:off x="4449637" y="5695806"/>
            <a:ext cx="3294161" cy="717794"/>
          </a:xfrm>
          <a:prstGeom prst="rect">
            <a:avLst/>
          </a:prstGeom>
        </p:spPr>
      </p:pic>
      <p:sp>
        <p:nvSpPr>
          <p:cNvPr id="12" name="Rectangle 11">
            <a:extLst>
              <a:ext uri="{FF2B5EF4-FFF2-40B4-BE49-F238E27FC236}">
                <a16:creationId xmlns:a16="http://schemas.microsoft.com/office/drawing/2014/main" id="{ECADD2F6-0ECA-3744-9147-9699DE819E98}"/>
              </a:ext>
            </a:extLst>
          </p:cNvPr>
          <p:cNvSpPr/>
          <p:nvPr/>
        </p:nvSpPr>
        <p:spPr>
          <a:xfrm>
            <a:off x="2686276" y="3617509"/>
            <a:ext cx="6819439" cy="1631216"/>
          </a:xfrm>
          <a:prstGeom prst="rect">
            <a:avLst/>
          </a:prstGeom>
        </p:spPr>
        <p:txBody>
          <a:bodyPr wrap="square">
            <a:spAutoFit/>
          </a:bodyPr>
          <a:lstStyle/>
          <a:p>
            <a:pPr algn="ctr"/>
            <a:r>
              <a:rPr lang="en-US" sz="2800" dirty="0">
                <a:solidFill>
                  <a:srgbClr val="0432FF"/>
                </a:solidFill>
                <a:latin typeface="Avenir Next" panose="020B0503020202020204" pitchFamily="34" charset="0"/>
                <a:ea typeface="DengXian" panose="02010600030101010101" pitchFamily="2" charset="-122"/>
              </a:rPr>
              <a:t>“Godly sorrow brings repentance that leads to salvation and leaves no regret.”</a:t>
            </a:r>
          </a:p>
          <a:p>
            <a:endParaRPr lang="en-US" sz="1600" dirty="0">
              <a:solidFill>
                <a:srgbClr val="0432FF"/>
              </a:solidFill>
              <a:latin typeface="Avenir Next" panose="020B0503020202020204" pitchFamily="34" charset="0"/>
              <a:ea typeface="DengXian" panose="02010600030101010101" pitchFamily="2" charset="-122"/>
            </a:endParaRPr>
          </a:p>
          <a:p>
            <a:pPr algn="ctr"/>
            <a:r>
              <a:rPr lang="en-US" sz="2800" dirty="0">
                <a:solidFill>
                  <a:srgbClr val="0432FF"/>
                </a:solidFill>
                <a:latin typeface="Avenir Next" panose="020B0503020202020204" pitchFamily="34" charset="0"/>
                <a:ea typeface="DengXian" panose="02010600030101010101" pitchFamily="2" charset="-122"/>
              </a:rPr>
              <a:t>- 2 Corinthians 7:10</a:t>
            </a:r>
            <a:r>
              <a:rPr lang="en-US" sz="2800" dirty="0">
                <a:latin typeface="Avenir Next" panose="020B0503020202020204" pitchFamily="34" charset="0"/>
              </a:rPr>
              <a:t> </a:t>
            </a:r>
          </a:p>
        </p:txBody>
      </p:sp>
      <p:sp>
        <p:nvSpPr>
          <p:cNvPr id="13" name="Rectangle 12">
            <a:extLst>
              <a:ext uri="{FF2B5EF4-FFF2-40B4-BE49-F238E27FC236}">
                <a16:creationId xmlns:a16="http://schemas.microsoft.com/office/drawing/2014/main" id="{06328F83-3724-6D47-A179-DE49DE1824E0}"/>
              </a:ext>
            </a:extLst>
          </p:cNvPr>
          <p:cNvSpPr/>
          <p:nvPr/>
        </p:nvSpPr>
        <p:spPr>
          <a:xfrm>
            <a:off x="558800" y="1881718"/>
            <a:ext cx="10879667" cy="954107"/>
          </a:xfrm>
          <a:prstGeom prst="rect">
            <a:avLst/>
          </a:prstGeom>
        </p:spPr>
        <p:txBody>
          <a:bodyPr wrap="square">
            <a:spAutoFit/>
          </a:bodyPr>
          <a:lstStyle/>
          <a:p>
            <a:pPr marL="400050" indent="-400050">
              <a:buFont typeface="+mj-lt"/>
              <a:buAutoNum type="romanUcPeriod" startAt="4"/>
            </a:pPr>
            <a:r>
              <a:rPr lang="en-US" sz="2800" dirty="0">
                <a:latin typeface="Avenir Next" panose="020B0503020202020204" pitchFamily="34" charset="0"/>
                <a:ea typeface="DengXian" panose="02010600030101010101" pitchFamily="2" charset="-122"/>
                <a:cs typeface="Arial" panose="020B0604020202020204" pitchFamily="34" charset="0"/>
              </a:rPr>
              <a:t>The pro-life pastor leads those who’ve had abortions to the One who died to forgive them. </a:t>
            </a:r>
            <a:endParaRPr lang="en-US" sz="2400" dirty="0">
              <a:latin typeface="Avenir Next" panose="020B0503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365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F8F0-8D77-1A4F-9F40-9C044B2CC447}"/>
              </a:ext>
            </a:extLst>
          </p:cNvPr>
          <p:cNvSpPr/>
          <p:nvPr/>
        </p:nvSpPr>
        <p:spPr>
          <a:xfrm>
            <a:off x="0" y="6535272"/>
            <a:ext cx="12192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F233427-4678-724F-B6FA-28D81FC5D5EB}"/>
              </a:ext>
            </a:extLst>
          </p:cNvPr>
          <p:cNvPicPr>
            <a:picLocks noChangeAspect="1"/>
          </p:cNvPicPr>
          <p:nvPr/>
        </p:nvPicPr>
        <p:blipFill rotWithShape="1">
          <a:blip r:embed="rId3"/>
          <a:srcRect t="9847" r="14062"/>
          <a:stretch/>
        </p:blipFill>
        <p:spPr>
          <a:xfrm>
            <a:off x="4561145" y="1733082"/>
            <a:ext cx="3069701" cy="3659428"/>
          </a:xfrm>
          <a:prstGeom prst="rect">
            <a:avLst/>
          </a:prstGeom>
          <a:solidFill>
            <a:schemeClr val="bg1"/>
          </a:solidFill>
          <a:ln>
            <a:solidFill>
              <a:srgbClr val="052CFB"/>
            </a:solidFill>
          </a:ln>
        </p:spPr>
      </p:pic>
      <p:sp>
        <p:nvSpPr>
          <p:cNvPr id="10" name="TextBox 9">
            <a:extLst>
              <a:ext uri="{FF2B5EF4-FFF2-40B4-BE49-F238E27FC236}">
                <a16:creationId xmlns:a16="http://schemas.microsoft.com/office/drawing/2014/main" id="{D1397245-0331-5E47-AC0F-47CBAC60DD1C}"/>
              </a:ext>
            </a:extLst>
          </p:cNvPr>
          <p:cNvSpPr txBox="1"/>
          <p:nvPr/>
        </p:nvSpPr>
        <p:spPr>
          <a:xfrm>
            <a:off x="2669054" y="197909"/>
            <a:ext cx="5935478" cy="769441"/>
          </a:xfrm>
          <a:prstGeom prst="rect">
            <a:avLst/>
          </a:prstGeom>
          <a:noFill/>
        </p:spPr>
        <p:txBody>
          <a:bodyPr wrap="square" rtlCol="0">
            <a:spAutoFit/>
          </a:bodyPr>
          <a:lstStyle/>
          <a:p>
            <a:pPr algn="ctr"/>
            <a:r>
              <a:rPr lang="en-US" sz="4400" dirty="0">
                <a:latin typeface="DIN Condensed" pitchFamily="2" charset="0"/>
              </a:rPr>
              <a:t>UNMUTING THE PULPIT</a:t>
            </a:r>
          </a:p>
        </p:txBody>
      </p:sp>
      <p:sp>
        <p:nvSpPr>
          <p:cNvPr id="12" name="TextBox 11">
            <a:extLst>
              <a:ext uri="{FF2B5EF4-FFF2-40B4-BE49-F238E27FC236}">
                <a16:creationId xmlns:a16="http://schemas.microsoft.com/office/drawing/2014/main" id="{804D51BD-8A49-0F45-9C14-1D4E1EED37CC}"/>
              </a:ext>
            </a:extLst>
          </p:cNvPr>
          <p:cNvSpPr txBox="1"/>
          <p:nvPr/>
        </p:nvSpPr>
        <p:spPr>
          <a:xfrm>
            <a:off x="3559905" y="808981"/>
            <a:ext cx="6436457" cy="461665"/>
          </a:xfrm>
          <a:prstGeom prst="rect">
            <a:avLst/>
          </a:prstGeom>
          <a:noFill/>
        </p:spPr>
        <p:txBody>
          <a:bodyPr wrap="square" rtlCol="0">
            <a:spAutoFit/>
          </a:bodyPr>
          <a:lstStyle/>
          <a:p>
            <a:pPr algn="ctr" fontAlgn="base">
              <a:spcBef>
                <a:spcPct val="0"/>
              </a:spcBef>
              <a:spcAft>
                <a:spcPct val="0"/>
              </a:spcAft>
            </a:pPr>
            <a:r>
              <a:rPr lang="en-US" sz="2400" i="1" dirty="0">
                <a:solidFill>
                  <a:schemeClr val="tx1">
                    <a:lumMod val="50000"/>
                    <a:lumOff val="50000"/>
                  </a:schemeClr>
                </a:solidFill>
                <a:latin typeface="Avenir Next" panose="020B0503020202020204" pitchFamily="34" charset="0"/>
                <a:ea typeface="Dubai Light" charset="0"/>
                <a:cs typeface="Times New Roman" panose="02020603050405020304" pitchFamily="18" charset="0"/>
              </a:rPr>
              <a:t>Ministry Faithfulness In An Abortion Culture </a:t>
            </a:r>
          </a:p>
        </p:txBody>
      </p:sp>
      <p:pic>
        <p:nvPicPr>
          <p:cNvPr id="14" name="Picture 2" descr="Serious young man without a mouth on a blue background ">
            <a:extLst>
              <a:ext uri="{FF2B5EF4-FFF2-40B4-BE49-F238E27FC236}">
                <a16:creationId xmlns:a16="http://schemas.microsoft.com/office/drawing/2014/main" id="{5AB30BD4-896F-7E44-AA84-09457C59989B}"/>
              </a:ext>
            </a:extLst>
          </p:cNvPr>
          <p:cNvPicPr>
            <a:picLocks noChangeAspect="1" noChangeArrowheads="1"/>
          </p:cNvPicPr>
          <p:nvPr/>
        </p:nvPicPr>
        <p:blipFill rotWithShape="1">
          <a:blip r:embed="rId4" cstate="print">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9121"/>
          <a:stretch/>
        </p:blipFill>
        <p:spPr bwMode="auto">
          <a:xfrm>
            <a:off x="2207466" y="305997"/>
            <a:ext cx="1352438" cy="882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384E253-BFE8-A94A-9BE0-D59E8CF88931}"/>
              </a:ext>
            </a:extLst>
          </p:cNvPr>
          <p:cNvPicPr>
            <a:picLocks noChangeAspect="1"/>
          </p:cNvPicPr>
          <p:nvPr/>
        </p:nvPicPr>
        <p:blipFill>
          <a:blip r:embed="rId6"/>
          <a:stretch>
            <a:fillRect/>
          </a:stretch>
        </p:blipFill>
        <p:spPr>
          <a:xfrm>
            <a:off x="4449637" y="5695806"/>
            <a:ext cx="3294161" cy="717794"/>
          </a:xfrm>
          <a:prstGeom prst="rect">
            <a:avLst/>
          </a:prstGeom>
        </p:spPr>
      </p:pic>
    </p:spTree>
    <p:extLst>
      <p:ext uri="{BB962C8B-B14F-4D97-AF65-F5344CB8AC3E}">
        <p14:creationId xmlns:p14="http://schemas.microsoft.com/office/powerpoint/2010/main" val="2829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329</Words>
  <Application>Microsoft Office PowerPoint</Application>
  <PresentationFormat>Widescreen</PresentationFormat>
  <Paragraphs>39</Paragraphs>
  <Slides>8</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8</vt:i4>
      </vt:variant>
    </vt:vector>
  </HeadingPairs>
  <TitlesOfParts>
    <vt:vector size="21" baseType="lpstr">
      <vt:lpstr>Arial</vt:lpstr>
      <vt:lpstr>Avenir Next</vt:lpstr>
      <vt:lpstr>Calibri</vt:lpstr>
      <vt:lpstr>Calibri Light</vt:lpstr>
      <vt:lpstr>DIN Condensed</vt:lpstr>
      <vt:lpstr>1_WJB1</vt:lpstr>
      <vt:lpstr>2_WJB1</vt:lpstr>
      <vt:lpstr>3_WJB1</vt:lpstr>
      <vt:lpstr>4_WJB1</vt:lpstr>
      <vt:lpstr>13_WJB1</vt:lpstr>
      <vt:lpstr>7_WJB1</vt:lpstr>
      <vt:lpstr>8_WJB1</vt:lpstr>
      <vt:lpstr>5_WJB1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Joshua Miles</dc:creator>
  <cp:lastModifiedBy>Joshua Miles</cp:lastModifiedBy>
  <cp:revision>22</cp:revision>
  <cp:lastPrinted>2020-09-20T12:22:37Z</cp:lastPrinted>
  <dcterms:created xsi:type="dcterms:W3CDTF">2020-07-26T12:43:15Z</dcterms:created>
  <dcterms:modified xsi:type="dcterms:W3CDTF">2020-09-20T22:08:48Z</dcterms:modified>
</cp:coreProperties>
</file>