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68" r:id="rId2"/>
    <p:sldMasterId id="2147483771" r:id="rId3"/>
    <p:sldMasterId id="2147483772" r:id="rId4"/>
    <p:sldMasterId id="2147483776" r:id="rId5"/>
    <p:sldMasterId id="2147483788" r:id="rId6"/>
    <p:sldMasterId id="2147483798" r:id="rId7"/>
    <p:sldMasterId id="2147483808" r:id="rId8"/>
    <p:sldMasterId id="2147483813" r:id="rId9"/>
  </p:sldMasterIdLst>
  <p:notesMasterIdLst>
    <p:notesMasterId r:id="rId56"/>
  </p:notesMasterIdLst>
  <p:handoutMasterIdLst>
    <p:handoutMasterId r:id="rId57"/>
  </p:handoutMasterIdLst>
  <p:sldIdLst>
    <p:sldId id="785" r:id="rId10"/>
    <p:sldId id="864" r:id="rId11"/>
    <p:sldId id="861" r:id="rId12"/>
    <p:sldId id="849" r:id="rId13"/>
    <p:sldId id="776" r:id="rId14"/>
    <p:sldId id="563" r:id="rId15"/>
    <p:sldId id="580" r:id="rId16"/>
    <p:sldId id="609" r:id="rId17"/>
    <p:sldId id="790" r:id="rId18"/>
    <p:sldId id="792" r:id="rId19"/>
    <p:sldId id="845" r:id="rId20"/>
    <p:sldId id="841" r:id="rId21"/>
    <p:sldId id="813" r:id="rId22"/>
    <p:sldId id="842" r:id="rId23"/>
    <p:sldId id="843" r:id="rId24"/>
    <p:sldId id="846" r:id="rId25"/>
    <p:sldId id="844" r:id="rId26"/>
    <p:sldId id="838" r:id="rId27"/>
    <p:sldId id="789" r:id="rId28"/>
    <p:sldId id="800" r:id="rId29"/>
    <p:sldId id="803" r:id="rId30"/>
    <p:sldId id="851" r:id="rId31"/>
    <p:sldId id="805" r:id="rId32"/>
    <p:sldId id="852" r:id="rId33"/>
    <p:sldId id="804" r:id="rId34"/>
    <p:sldId id="808" r:id="rId35"/>
    <p:sldId id="810" r:id="rId36"/>
    <p:sldId id="811" r:id="rId37"/>
    <p:sldId id="3853" r:id="rId38"/>
    <p:sldId id="807" r:id="rId39"/>
    <p:sldId id="860" r:id="rId40"/>
    <p:sldId id="794" r:id="rId41"/>
    <p:sldId id="840" r:id="rId42"/>
    <p:sldId id="858" r:id="rId43"/>
    <p:sldId id="865" r:id="rId44"/>
    <p:sldId id="862" r:id="rId45"/>
    <p:sldId id="863" r:id="rId46"/>
    <p:sldId id="793" r:id="rId47"/>
    <p:sldId id="839" r:id="rId48"/>
    <p:sldId id="866" r:id="rId49"/>
    <p:sldId id="795" r:id="rId50"/>
    <p:sldId id="796" r:id="rId51"/>
    <p:sldId id="797" r:id="rId52"/>
    <p:sldId id="798" r:id="rId53"/>
    <p:sldId id="799" r:id="rId54"/>
    <p:sldId id="857" r:id="rId5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A91D2"/>
    <a:srgbClr val="F545BC"/>
    <a:srgbClr val="009051"/>
    <a:srgbClr val="FF9500"/>
    <a:srgbClr val="CF65A3"/>
    <a:srgbClr val="BB62C7"/>
    <a:srgbClr val="FFFF66"/>
    <a:srgbClr val="6B0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674" autoAdjust="0"/>
    <p:restoredTop sz="86938" autoAdjust="0"/>
  </p:normalViewPr>
  <p:slideViewPr>
    <p:cSldViewPr>
      <p:cViewPr varScale="1">
        <p:scale>
          <a:sx n="74" d="100"/>
          <a:sy n="74" d="100"/>
        </p:scale>
        <p:origin x="504" y="77"/>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78" tIns="46238" rIns="92478" bIns="46238" rtlCol="0"/>
          <a:lstStyle>
            <a:lvl1pPr algn="r">
              <a:defRPr sz="1200"/>
            </a:lvl1pPr>
          </a:lstStyle>
          <a:p>
            <a:fld id="{BA261189-8F52-444B-890B-269A83425068}" type="datetimeFigureOut">
              <a:rPr lang="en-US" smtClean="0"/>
              <a:pPr/>
              <a:t>10/11/2020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78" tIns="46238" rIns="92478" bIns="46238"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78" tIns="46238" rIns="92478" bIns="46238" rtlCol="0"/>
          <a:lstStyle>
            <a:lvl1pPr algn="r">
              <a:defRPr sz="1200"/>
            </a:lvl1pPr>
          </a:lstStyle>
          <a:p>
            <a:fld id="{57277A89-0140-4E3B-8429-21E784784C77}" type="datetimeFigureOut">
              <a:rPr lang="en-US" smtClean="0"/>
              <a:pPr/>
              <a:t>10/11/2020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8" tIns="46238" rIns="92478" bIns="46238"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8" tIns="46238" rIns="92478" bIns="46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78" tIns="46238" rIns="92478" bIns="46238"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514F-0EF7-41AB-A866-49D694B4AA8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9D946F8-DF2C-4529-BF73-CE2E8FAA3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2902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A234-B4BF-4D77-A7FA-CCECDD4E8FE3}"/>
              </a:ext>
            </a:extLst>
          </p:cNvPr>
          <p:cNvSpPr>
            <a:spLocks noGrp="1"/>
          </p:cNvSpPr>
          <p:nvPr>
            <p:ph type="title"/>
          </p:nvPr>
        </p:nvSpPr>
        <p:spPr>
          <a:xfrm>
            <a:off x="609600" y="228600"/>
            <a:ext cx="10972800" cy="625475"/>
          </a:xfrm>
        </p:spPr>
        <p:txBody>
          <a:bodyPr/>
          <a:lstStyle/>
          <a:p>
            <a:r>
              <a:rPr lang="en-US" dirty="0"/>
              <a:t>Click to edit Master title style</a:t>
            </a:r>
          </a:p>
        </p:txBody>
      </p:sp>
      <p:sp>
        <p:nvSpPr>
          <p:cNvPr id="8" name="Content Placeholder 7">
            <a:extLst>
              <a:ext uri="{FF2B5EF4-FFF2-40B4-BE49-F238E27FC236}">
                <a16:creationId xmlns:a16="http://schemas.microsoft.com/office/drawing/2014/main" id="{F1714E5D-3984-417A-B71D-373C2B5D6AFF}"/>
              </a:ext>
            </a:extLst>
          </p:cNvPr>
          <p:cNvSpPr>
            <a:spLocks noGrp="1"/>
          </p:cNvSpPr>
          <p:nvPr>
            <p:ph sz="quarter" idx="10"/>
          </p:nvPr>
        </p:nvSpPr>
        <p:spPr>
          <a:xfrm>
            <a:off x="609600" y="854075"/>
            <a:ext cx="10962968" cy="5975093"/>
          </a:xfrm>
        </p:spPr>
        <p:txBody>
          <a:bodyPr/>
          <a:lstStyle>
            <a:lvl2pPr marL="914400" indent="-452438">
              <a:buFont typeface="+mj-lt"/>
              <a:buAutoNum type="alphaUcPeriod"/>
              <a:defRPr/>
            </a:lvl2pPr>
            <a:lvl3pPr marL="1376363" indent="-461963">
              <a:buFont typeface="+mj-lt"/>
              <a:buAutoNum type="arabicPeriod"/>
              <a:defRPr/>
            </a:lvl3pPr>
            <a:lvl4pPr marL="1828800" indent="-452438">
              <a:buFont typeface="+mj-lt"/>
              <a:buAutoNum type="alphaLcPeriod"/>
              <a:defRPr/>
            </a:lvl4pPr>
            <a:lvl5pPr marL="2290763" indent="-461963">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78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C9A3-B674-4480-A4F3-F52460FEBFB9}"/>
              </a:ext>
            </a:extLst>
          </p:cNvPr>
          <p:cNvSpPr>
            <a:spLocks noGrp="1"/>
          </p:cNvSpPr>
          <p:nvPr>
            <p:ph type="title"/>
          </p:nvPr>
        </p:nvSpPr>
        <p:spPr>
          <a:xfrm>
            <a:off x="639096" y="228600"/>
            <a:ext cx="10943303" cy="625475"/>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36372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5357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9.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A5C5-FBC4-C044-97B9-090EE0125DB9}" type="datetime1">
              <a:rPr lang="en-US" smtClean="0"/>
              <a:t>10/11/2020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491597276"/>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D10F-59DB-3945-9571-06ED7F4AAB05}" type="datetime1">
              <a:rPr lang="en-US" smtClean="0">
                <a:solidFill>
                  <a:prstClr val="black">
                    <a:tint val="75000"/>
                  </a:prstClr>
                </a:solidFill>
              </a:rPr>
              <a:t>10/11/2020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284567"/>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C9D93-3AB6-AB45-90C0-48C1DEE56AFD}" type="datetime1">
              <a:rPr lang="en-US" smtClean="0">
                <a:solidFill>
                  <a:prstClr val="black">
                    <a:tint val="75000"/>
                  </a:prstClr>
                </a:solidFill>
              </a:rPr>
              <a:t>10/11/2020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40910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54600-2D1B-9C4B-ACEE-A98EEB2FA9BD}" type="datetime1">
              <a:rPr lang="en-US" smtClean="0"/>
              <a:t>10/11/2020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8592490"/>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413BC-0D2A-2B42-AD34-676B5EB8AA7B}" type="datetime1">
              <a:rPr lang="en-US" smtClean="0">
                <a:solidFill>
                  <a:prstClr val="black">
                    <a:tint val="75000"/>
                  </a:prstClr>
                </a:solidFill>
              </a:rPr>
              <a:t>10/11/2020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174132993"/>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332EB-A183-9942-8821-C5D5CF6B12AE}" type="datetime1">
              <a:rPr lang="en-US" smtClean="0"/>
              <a:t>10/11/2020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5634165"/>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10/11/2020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660822164"/>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10/11/2020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8139510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987E36-92EF-4E64-A298-B23D1F1E23F0}"/>
              </a:ext>
            </a:extLst>
          </p:cNvPr>
          <p:cNvSpPr>
            <a:spLocks noGrp="1"/>
          </p:cNvSpPr>
          <p:nvPr>
            <p:ph type="title"/>
          </p:nvPr>
        </p:nvSpPr>
        <p:spPr>
          <a:xfrm>
            <a:off x="609600" y="169606"/>
            <a:ext cx="10972800" cy="625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A24BBA-AD2E-4642-BD17-CD70604E0390}"/>
              </a:ext>
            </a:extLst>
          </p:cNvPr>
          <p:cNvSpPr>
            <a:spLocks noGrp="1"/>
          </p:cNvSpPr>
          <p:nvPr>
            <p:ph type="body" idx="1"/>
          </p:nvPr>
        </p:nvSpPr>
        <p:spPr>
          <a:xfrm>
            <a:off x="609600" y="914400"/>
            <a:ext cx="10972800" cy="58674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215152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514350" indent="-514350" algn="l" defTabSz="457200" rtl="0" eaLnBrk="1" latinLnBrk="0" hangingPunct="1">
        <a:lnSpc>
          <a:spcPct val="90000"/>
        </a:lnSpc>
        <a:spcBef>
          <a:spcPts val="1000"/>
        </a:spcBef>
        <a:buFont typeface="+mj-lt"/>
        <a:buAutoNum type="romanU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lnSpc>
          <a:spcPct val="90000"/>
        </a:lnSpc>
        <a:spcBef>
          <a:spcPts val="500"/>
        </a:spcBef>
        <a:buFont typeface="+mj-lt"/>
        <a:buAutoNum type="alphaU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2pPr>
      <a:lvl3pPr marL="1376363" indent="-461963" algn="l" defTabSz="457200" rtl="0" eaLnBrk="1" latinLnBrk="0" hangingPunct="1">
        <a:lnSpc>
          <a:spcPct val="90000"/>
        </a:lnSpc>
        <a:spcBef>
          <a:spcPts val="500"/>
        </a:spcBef>
        <a:buFont typeface="+mj-lt"/>
        <a:buAutoNum type="arabi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3pPr>
      <a:lvl4pPr marL="1828800" indent="-457200" algn="l" defTabSz="457200" rtl="0" eaLnBrk="1" latinLnBrk="0" hangingPunct="1">
        <a:lnSpc>
          <a:spcPct val="90000"/>
        </a:lnSpc>
        <a:spcBef>
          <a:spcPts val="500"/>
        </a:spcBef>
        <a:buFont typeface="+mj-lt"/>
        <a:buAutoNum type="alphaL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4pPr>
      <a:lvl5pPr marL="2290763" indent="-461963" algn="l" defTabSz="457200" rtl="0" eaLnBrk="1" latinLnBrk="0" hangingPunct="1">
        <a:lnSpc>
          <a:spcPct val="90000"/>
        </a:lnSpc>
        <a:spcBef>
          <a:spcPts val="500"/>
        </a:spcBef>
        <a:buFont typeface="+mj-lt"/>
        <a:buAutoNum type="romanL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reasonablefaith.org/writings/popular-writings/existence-nature-of-god/are-there-objective-truths-about-go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tr.org/w/testing-religious-truth-claims?inheritRedirect=tru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C090-863C-46DC-9CCE-0FD218EE11EC}"/>
              </a:ext>
            </a:extLst>
          </p:cNvPr>
          <p:cNvSpPr>
            <a:spLocks noGrp="1"/>
          </p:cNvSpPr>
          <p:nvPr>
            <p:ph type="ctrTitle"/>
          </p:nvPr>
        </p:nvSpPr>
        <p:spPr>
          <a:xfrm>
            <a:off x="381000" y="1447800"/>
            <a:ext cx="11430000" cy="1676400"/>
          </a:xfrm>
        </p:spPr>
        <p:txBody>
          <a:bodyPr>
            <a:noAutofit/>
          </a:bodyPr>
          <a:lstStyle/>
          <a:p>
            <a:r>
              <a:rPr lang="en-US" sz="5400" b="0" dirty="0"/>
              <a:t>3 John: Examples of Proper Thinking and Acting</a:t>
            </a:r>
            <a:endParaRPr lang="en-US" sz="5400" dirty="0"/>
          </a:p>
        </p:txBody>
      </p:sp>
    </p:spTree>
    <p:extLst>
      <p:ext uri="{BB962C8B-B14F-4D97-AF65-F5344CB8AC3E}">
        <p14:creationId xmlns:p14="http://schemas.microsoft.com/office/powerpoint/2010/main" val="1621928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A116-4E04-40D7-AE11-48AF99DBDB55}"/>
              </a:ext>
            </a:extLst>
          </p:cNvPr>
          <p:cNvSpPr>
            <a:spLocks noGrp="1"/>
          </p:cNvSpPr>
          <p:nvPr>
            <p:ph type="title"/>
          </p:nvPr>
        </p:nvSpPr>
        <p:spPr>
          <a:xfrm>
            <a:off x="609600" y="28832"/>
            <a:ext cx="10972800" cy="625475"/>
          </a:xfrm>
        </p:spPr>
        <p:txBody>
          <a:bodyPr/>
          <a:lstStyle/>
          <a:p>
            <a:r>
              <a:rPr lang="en-US" dirty="0"/>
              <a:t>A. John</a:t>
            </a:r>
          </a:p>
        </p:txBody>
      </p:sp>
      <p:sp>
        <p:nvSpPr>
          <p:cNvPr id="3" name="Content Placeholder 2">
            <a:extLst>
              <a:ext uri="{FF2B5EF4-FFF2-40B4-BE49-F238E27FC236}">
                <a16:creationId xmlns:a16="http://schemas.microsoft.com/office/drawing/2014/main" id="{763F7BCD-5F0B-4D7D-AE93-DC1E688382E2}"/>
              </a:ext>
            </a:extLst>
          </p:cNvPr>
          <p:cNvSpPr>
            <a:spLocks noGrp="1"/>
          </p:cNvSpPr>
          <p:nvPr>
            <p:ph sz="quarter" idx="10"/>
          </p:nvPr>
        </p:nvSpPr>
        <p:spPr>
          <a:xfrm>
            <a:off x="600075" y="625732"/>
            <a:ext cx="10962968" cy="6232268"/>
          </a:xfrm>
        </p:spPr>
        <p:txBody>
          <a:bodyPr/>
          <a:lstStyle/>
          <a:p>
            <a:pPr marL="457200" indent="0">
              <a:buNone/>
            </a:pPr>
            <a:r>
              <a:rPr lang="en-US" dirty="0"/>
              <a:t>1. Which John?</a:t>
            </a:r>
          </a:p>
          <a:p>
            <a:pPr marL="914400" indent="-457200">
              <a:buFont typeface="Arial" panose="020B0604020202020204" pitchFamily="34" charset="0"/>
              <a:buChar char="•"/>
            </a:pPr>
            <a:r>
              <a:rPr lang="en-US" dirty="0"/>
              <a:t>Just to be clear, the author that we’re talking about is John the _______</a:t>
            </a:r>
          </a:p>
          <a:p>
            <a:pPr marL="857250" lvl="1" indent="0">
              <a:buNone/>
            </a:pPr>
            <a:endParaRPr lang="en-US" dirty="0"/>
          </a:p>
          <a:p>
            <a:pPr marL="857250" lvl="1" indent="0">
              <a:buNone/>
            </a:pPr>
            <a:r>
              <a:rPr lang="en-US" dirty="0"/>
              <a:t>Not John the ________</a:t>
            </a:r>
          </a:p>
          <a:p>
            <a:pPr marL="857250" lvl="1" indent="0">
              <a:buNone/>
            </a:pPr>
            <a:r>
              <a:rPr lang="en-US" dirty="0"/>
              <a:t>(This is understandable as there are more references to the baptizer in the gospels than to the apostle.)</a:t>
            </a:r>
          </a:p>
          <a:p>
            <a:pPr marL="857250" lvl="1" indent="0">
              <a:buNone/>
            </a:pPr>
            <a:endParaRPr lang="en-US" dirty="0"/>
          </a:p>
          <a:p>
            <a:pPr marL="857250" lvl="1" indent="0">
              <a:buNone/>
            </a:pPr>
            <a:r>
              <a:rPr lang="en-US" dirty="0"/>
              <a:t>Nor </a:t>
            </a:r>
            <a:r>
              <a:rPr lang="en-US" u="sng" dirty="0"/>
              <a:t>John Mark</a:t>
            </a:r>
            <a:r>
              <a:rPr lang="en-US" dirty="0"/>
              <a:t>.</a:t>
            </a:r>
          </a:p>
          <a:p>
            <a:pPr marL="914400" indent="-457200">
              <a:buFont typeface="Arial" panose="020B0604020202020204" pitchFamily="34" charset="0"/>
              <a:buChar char="•"/>
            </a:pPr>
            <a:endParaRPr lang="en-US" dirty="0"/>
          </a:p>
          <a:p>
            <a:pPr marL="914400" indent="-457200">
              <a:buFont typeface="Arial" panose="020B0604020202020204" pitchFamily="34" charset="0"/>
              <a:buChar char="•"/>
            </a:pPr>
            <a:r>
              <a:rPr lang="en-US" dirty="0"/>
              <a:t>John also wrote _____.</a:t>
            </a:r>
          </a:p>
        </p:txBody>
      </p:sp>
    </p:spTree>
    <p:extLst>
      <p:ext uri="{BB962C8B-B14F-4D97-AF65-F5344CB8AC3E}">
        <p14:creationId xmlns:p14="http://schemas.microsoft.com/office/powerpoint/2010/main" val="390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A116-4E04-40D7-AE11-48AF99DBDB55}"/>
              </a:ext>
            </a:extLst>
          </p:cNvPr>
          <p:cNvSpPr>
            <a:spLocks noGrp="1"/>
          </p:cNvSpPr>
          <p:nvPr>
            <p:ph type="title"/>
          </p:nvPr>
        </p:nvSpPr>
        <p:spPr>
          <a:xfrm>
            <a:off x="609600" y="28832"/>
            <a:ext cx="10972800" cy="625475"/>
          </a:xfrm>
        </p:spPr>
        <p:txBody>
          <a:bodyPr/>
          <a:lstStyle/>
          <a:p>
            <a:r>
              <a:rPr lang="en-US" dirty="0"/>
              <a:t>A. John</a:t>
            </a:r>
          </a:p>
        </p:txBody>
      </p:sp>
      <p:sp>
        <p:nvSpPr>
          <p:cNvPr id="3" name="Content Placeholder 2">
            <a:extLst>
              <a:ext uri="{FF2B5EF4-FFF2-40B4-BE49-F238E27FC236}">
                <a16:creationId xmlns:a16="http://schemas.microsoft.com/office/drawing/2014/main" id="{763F7BCD-5F0B-4D7D-AE93-DC1E688382E2}"/>
              </a:ext>
            </a:extLst>
          </p:cNvPr>
          <p:cNvSpPr>
            <a:spLocks noGrp="1"/>
          </p:cNvSpPr>
          <p:nvPr>
            <p:ph sz="quarter" idx="10"/>
          </p:nvPr>
        </p:nvSpPr>
        <p:spPr>
          <a:xfrm>
            <a:off x="600075" y="625732"/>
            <a:ext cx="10962968" cy="6232268"/>
          </a:xfrm>
        </p:spPr>
        <p:txBody>
          <a:bodyPr/>
          <a:lstStyle/>
          <a:p>
            <a:pPr marL="457200" indent="0">
              <a:buNone/>
            </a:pPr>
            <a:r>
              <a:rPr lang="en-US" dirty="0"/>
              <a:t>1. Which John?</a:t>
            </a:r>
          </a:p>
          <a:p>
            <a:pPr marL="914400" indent="-457200">
              <a:buFont typeface="Arial" panose="020B0604020202020204" pitchFamily="34" charset="0"/>
              <a:buChar char="•"/>
            </a:pPr>
            <a:r>
              <a:rPr lang="en-US" dirty="0"/>
              <a:t>Son of Zebedee and Salome</a:t>
            </a:r>
          </a:p>
          <a:p>
            <a:pPr marL="914400" indent="-457200">
              <a:buFont typeface="Arial" panose="020B0604020202020204" pitchFamily="34" charset="0"/>
              <a:buChar char="•"/>
            </a:pPr>
            <a:r>
              <a:rPr lang="en-US" dirty="0"/>
              <a:t>Brother of James (not the author of the book of James)</a:t>
            </a:r>
          </a:p>
          <a:p>
            <a:pPr marL="914400" indent="-457200">
              <a:buFont typeface="Arial" panose="020B0604020202020204" pitchFamily="34" charset="0"/>
              <a:buChar char="•"/>
            </a:pPr>
            <a:r>
              <a:rPr lang="en-US" dirty="0"/>
              <a:t>James and John were fishing (business) </a:t>
            </a:r>
            <a:r>
              <a:rPr lang="en-US" u="sng" dirty="0"/>
              <a:t>partners</a:t>
            </a:r>
            <a:r>
              <a:rPr lang="en-US" dirty="0"/>
              <a:t> with Peter. Luke 5:10</a:t>
            </a:r>
          </a:p>
          <a:p>
            <a:pPr marL="914400" indent="-457200">
              <a:buFont typeface="Arial" panose="020B0604020202020204" pitchFamily="34" charset="0"/>
              <a:buChar char="•"/>
            </a:pPr>
            <a:r>
              <a:rPr lang="en-US" dirty="0"/>
              <a:t>Jesus called James and John the “Sons of Thunder” Mark 3:17</a:t>
            </a:r>
          </a:p>
          <a:p>
            <a:pPr marL="914400" indent="-457200">
              <a:buFont typeface="Arial" panose="020B0604020202020204" pitchFamily="34" charset="0"/>
              <a:buChar char="•"/>
            </a:pPr>
            <a:r>
              <a:rPr lang="en-US" dirty="0"/>
              <a:t>John, in his gospel, calls himself, “the disciple whom Jesus loved.” John 19:26; 20:2; 21:7, 20</a:t>
            </a:r>
          </a:p>
        </p:txBody>
      </p:sp>
    </p:spTree>
    <p:extLst>
      <p:ext uri="{BB962C8B-B14F-4D97-AF65-F5344CB8AC3E}">
        <p14:creationId xmlns:p14="http://schemas.microsoft.com/office/powerpoint/2010/main" val="241142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A116-4E04-40D7-AE11-48AF99DBDB55}"/>
              </a:ext>
            </a:extLst>
          </p:cNvPr>
          <p:cNvSpPr>
            <a:spLocks noGrp="1"/>
          </p:cNvSpPr>
          <p:nvPr>
            <p:ph type="title"/>
          </p:nvPr>
        </p:nvSpPr>
        <p:spPr/>
        <p:txBody>
          <a:bodyPr/>
          <a:lstStyle/>
          <a:p>
            <a:r>
              <a:rPr lang="en-US" dirty="0"/>
              <a:t>A. John</a:t>
            </a:r>
          </a:p>
        </p:txBody>
      </p:sp>
      <p:sp>
        <p:nvSpPr>
          <p:cNvPr id="3" name="Content Placeholder 2">
            <a:extLst>
              <a:ext uri="{FF2B5EF4-FFF2-40B4-BE49-F238E27FC236}">
                <a16:creationId xmlns:a16="http://schemas.microsoft.com/office/drawing/2014/main" id="{763F7BCD-5F0B-4D7D-AE93-DC1E688382E2}"/>
              </a:ext>
            </a:extLst>
          </p:cNvPr>
          <p:cNvSpPr>
            <a:spLocks noGrp="1"/>
          </p:cNvSpPr>
          <p:nvPr>
            <p:ph sz="quarter" idx="10"/>
          </p:nvPr>
        </p:nvSpPr>
        <p:spPr>
          <a:xfrm>
            <a:off x="609600" y="854075"/>
            <a:ext cx="5029200" cy="2803525"/>
          </a:xfrm>
        </p:spPr>
        <p:txBody>
          <a:bodyPr/>
          <a:lstStyle/>
          <a:p>
            <a:pPr marL="457200" indent="0">
              <a:buNone/>
            </a:pPr>
            <a:r>
              <a:rPr lang="en-US" dirty="0"/>
              <a:t>2. John’s background</a:t>
            </a:r>
          </a:p>
          <a:p>
            <a:pPr marL="457200" indent="0">
              <a:buNone/>
            </a:pPr>
            <a:r>
              <a:rPr lang="en-US" dirty="0"/>
              <a:t>	Jesus’ followers:</a:t>
            </a:r>
          </a:p>
          <a:p>
            <a:pPr marL="457200" indent="0">
              <a:buNone/>
            </a:pPr>
            <a:endParaRPr lang="en-US" dirty="0"/>
          </a:p>
          <a:p>
            <a:pPr marL="457200" indent="0">
              <a:buNone/>
            </a:pPr>
            <a:endParaRPr lang="en-US" dirty="0"/>
          </a:p>
          <a:p>
            <a:pPr marL="457200" indent="0">
              <a:buNone/>
            </a:pPr>
            <a:endParaRPr lang="en-US" dirty="0"/>
          </a:p>
          <a:p>
            <a:pPr marL="0" indent="0">
              <a:buNone/>
            </a:pPr>
            <a:r>
              <a:rPr lang="en-US" dirty="0"/>
              <a:t>John is one of the three disciples who are closest to Jesus</a:t>
            </a:r>
          </a:p>
        </p:txBody>
      </p:sp>
      <p:grpSp>
        <p:nvGrpSpPr>
          <p:cNvPr id="6" name="Group 5">
            <a:extLst>
              <a:ext uri="{FF2B5EF4-FFF2-40B4-BE49-F238E27FC236}">
                <a16:creationId xmlns:a16="http://schemas.microsoft.com/office/drawing/2014/main" id="{BAB70402-B6D6-4F8A-8788-D03E6C48198E}"/>
              </a:ext>
            </a:extLst>
          </p:cNvPr>
          <p:cNvGrpSpPr/>
          <p:nvPr/>
        </p:nvGrpSpPr>
        <p:grpSpPr>
          <a:xfrm>
            <a:off x="7696200" y="2534920"/>
            <a:ext cx="1828800" cy="1828800"/>
            <a:chOff x="7315200" y="2819400"/>
            <a:chExt cx="2000250" cy="1914219"/>
          </a:xfrm>
        </p:grpSpPr>
        <p:sp>
          <p:nvSpPr>
            <p:cNvPr id="4" name="Oval 3">
              <a:extLst>
                <a:ext uri="{FF2B5EF4-FFF2-40B4-BE49-F238E27FC236}">
                  <a16:creationId xmlns:a16="http://schemas.microsoft.com/office/drawing/2014/main" id="{06959EB7-1011-412C-92B4-796F78930DFF}"/>
                </a:ext>
              </a:extLst>
            </p:cNvPr>
            <p:cNvSpPr/>
            <p:nvPr/>
          </p:nvSpPr>
          <p:spPr>
            <a:xfrm>
              <a:off x="7315200" y="2819400"/>
              <a:ext cx="2000250" cy="191421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1248E9D-A4C2-429D-8FA5-98C92F41ACC4}"/>
                </a:ext>
              </a:extLst>
            </p:cNvPr>
            <p:cNvSpPr txBox="1"/>
            <p:nvPr/>
          </p:nvSpPr>
          <p:spPr>
            <a:xfrm>
              <a:off x="7712435" y="2939211"/>
              <a:ext cx="1318821" cy="16429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Peter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James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John</a:t>
              </a:r>
            </a:p>
          </p:txBody>
        </p:sp>
      </p:grpSp>
      <p:grpSp>
        <p:nvGrpSpPr>
          <p:cNvPr id="10" name="Group 9">
            <a:extLst>
              <a:ext uri="{FF2B5EF4-FFF2-40B4-BE49-F238E27FC236}">
                <a16:creationId xmlns:a16="http://schemas.microsoft.com/office/drawing/2014/main" id="{2FC6A439-1E59-465F-A64B-C9857AD79E36}"/>
              </a:ext>
            </a:extLst>
          </p:cNvPr>
          <p:cNvGrpSpPr/>
          <p:nvPr/>
        </p:nvGrpSpPr>
        <p:grpSpPr>
          <a:xfrm>
            <a:off x="6690360" y="1506220"/>
            <a:ext cx="3840480" cy="3886200"/>
            <a:chOff x="6516078" y="2133600"/>
            <a:chExt cx="3804921" cy="3176129"/>
          </a:xfrm>
        </p:grpSpPr>
        <p:sp>
          <p:nvSpPr>
            <p:cNvPr id="8" name="Oval 7">
              <a:extLst>
                <a:ext uri="{FF2B5EF4-FFF2-40B4-BE49-F238E27FC236}">
                  <a16:creationId xmlns:a16="http://schemas.microsoft.com/office/drawing/2014/main" id="{FF6A26A3-EA21-4492-B1AB-49B3FC5D694C}"/>
                </a:ext>
              </a:extLst>
            </p:cNvPr>
            <p:cNvSpPr/>
            <p:nvPr/>
          </p:nvSpPr>
          <p:spPr>
            <a:xfrm>
              <a:off x="6516078" y="2133600"/>
              <a:ext cx="3804921" cy="317612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FF61C38-F7F6-430E-84F4-321E0AEF374E}"/>
                </a:ext>
              </a:extLst>
            </p:cNvPr>
            <p:cNvSpPr txBox="1"/>
            <p:nvPr/>
          </p:nvSpPr>
          <p:spPr>
            <a:xfrm>
              <a:off x="7704230" y="2133600"/>
              <a:ext cx="1620242" cy="8803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Disciples</a:t>
              </a:r>
            </a:p>
          </p:txBody>
        </p:sp>
      </p:grpSp>
      <p:grpSp>
        <p:nvGrpSpPr>
          <p:cNvPr id="15" name="Group 14">
            <a:extLst>
              <a:ext uri="{FF2B5EF4-FFF2-40B4-BE49-F238E27FC236}">
                <a16:creationId xmlns:a16="http://schemas.microsoft.com/office/drawing/2014/main" id="{79ADBF6C-184C-474B-8C0E-49F95A1DCA37}"/>
              </a:ext>
            </a:extLst>
          </p:cNvPr>
          <p:cNvGrpSpPr/>
          <p:nvPr/>
        </p:nvGrpSpPr>
        <p:grpSpPr>
          <a:xfrm>
            <a:off x="5867400" y="655993"/>
            <a:ext cx="5486400" cy="5486400"/>
            <a:chOff x="6027760" y="1275255"/>
            <a:chExt cx="5345723" cy="4792394"/>
          </a:xfrm>
        </p:grpSpPr>
        <p:sp>
          <p:nvSpPr>
            <p:cNvPr id="12" name="Oval 11">
              <a:extLst>
                <a:ext uri="{FF2B5EF4-FFF2-40B4-BE49-F238E27FC236}">
                  <a16:creationId xmlns:a16="http://schemas.microsoft.com/office/drawing/2014/main" id="{0A078D38-C085-43A7-814F-7F33BCA053F4}"/>
                </a:ext>
              </a:extLst>
            </p:cNvPr>
            <p:cNvSpPr/>
            <p:nvPr/>
          </p:nvSpPr>
          <p:spPr>
            <a:xfrm>
              <a:off x="6027760" y="1275255"/>
              <a:ext cx="5345723" cy="479239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B51D525-4158-4994-852E-69F4E5136253}"/>
                </a:ext>
              </a:extLst>
            </p:cNvPr>
            <p:cNvSpPr txBox="1"/>
            <p:nvPr/>
          </p:nvSpPr>
          <p:spPr>
            <a:xfrm>
              <a:off x="7324004" y="1505885"/>
              <a:ext cx="2922391" cy="5108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72 Luke 10:1</a:t>
              </a:r>
            </a:p>
          </p:txBody>
        </p:sp>
      </p:grpSp>
      <p:grpSp>
        <p:nvGrpSpPr>
          <p:cNvPr id="16" name="Group 15">
            <a:extLst>
              <a:ext uri="{FF2B5EF4-FFF2-40B4-BE49-F238E27FC236}">
                <a16:creationId xmlns:a16="http://schemas.microsoft.com/office/drawing/2014/main" id="{A486251C-C1A1-4F1B-93A1-17459563C5EC}"/>
              </a:ext>
            </a:extLst>
          </p:cNvPr>
          <p:cNvGrpSpPr/>
          <p:nvPr/>
        </p:nvGrpSpPr>
        <p:grpSpPr>
          <a:xfrm>
            <a:off x="5181600" y="20320"/>
            <a:ext cx="6858000" cy="6858000"/>
            <a:chOff x="5906681" y="1132671"/>
            <a:chExt cx="5791200" cy="5191760"/>
          </a:xfrm>
        </p:grpSpPr>
        <p:sp>
          <p:nvSpPr>
            <p:cNvPr id="17" name="Oval 16">
              <a:extLst>
                <a:ext uri="{FF2B5EF4-FFF2-40B4-BE49-F238E27FC236}">
                  <a16:creationId xmlns:a16="http://schemas.microsoft.com/office/drawing/2014/main" id="{1DC977E0-49E6-491C-BB31-C117EB6C7F49}"/>
                </a:ext>
              </a:extLst>
            </p:cNvPr>
            <p:cNvSpPr/>
            <p:nvPr/>
          </p:nvSpPr>
          <p:spPr>
            <a:xfrm>
              <a:off x="5906681" y="1132671"/>
              <a:ext cx="5791200" cy="519176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F7DD2B8-D74A-4FA3-A6DC-B19F63357376}"/>
                </a:ext>
              </a:extLst>
            </p:cNvPr>
            <p:cNvSpPr txBox="1"/>
            <p:nvPr/>
          </p:nvSpPr>
          <p:spPr>
            <a:xfrm>
              <a:off x="7685169" y="1200913"/>
              <a:ext cx="2234224" cy="4680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multitudes</a:t>
              </a:r>
            </a:p>
          </p:txBody>
        </p:sp>
      </p:grpSp>
    </p:spTree>
    <p:extLst>
      <p:ext uri="{BB962C8B-B14F-4D97-AF65-F5344CB8AC3E}">
        <p14:creationId xmlns:p14="http://schemas.microsoft.com/office/powerpoint/2010/main" val="27089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A116-4E04-40D7-AE11-48AF99DBDB55}"/>
              </a:ext>
            </a:extLst>
          </p:cNvPr>
          <p:cNvSpPr>
            <a:spLocks noGrp="1"/>
          </p:cNvSpPr>
          <p:nvPr>
            <p:ph type="title"/>
          </p:nvPr>
        </p:nvSpPr>
        <p:spPr/>
        <p:txBody>
          <a:bodyPr/>
          <a:lstStyle/>
          <a:p>
            <a:r>
              <a:rPr lang="en-US" dirty="0"/>
              <a:t>A. John</a:t>
            </a:r>
          </a:p>
        </p:txBody>
      </p:sp>
      <p:sp>
        <p:nvSpPr>
          <p:cNvPr id="3" name="Content Placeholder 2">
            <a:extLst>
              <a:ext uri="{FF2B5EF4-FFF2-40B4-BE49-F238E27FC236}">
                <a16:creationId xmlns:a16="http://schemas.microsoft.com/office/drawing/2014/main" id="{763F7BCD-5F0B-4D7D-AE93-DC1E688382E2}"/>
              </a:ext>
            </a:extLst>
          </p:cNvPr>
          <p:cNvSpPr>
            <a:spLocks noGrp="1"/>
          </p:cNvSpPr>
          <p:nvPr>
            <p:ph sz="quarter" idx="10"/>
          </p:nvPr>
        </p:nvSpPr>
        <p:spPr>
          <a:xfrm>
            <a:off x="619432" y="825500"/>
            <a:ext cx="10962968" cy="5975093"/>
          </a:xfrm>
        </p:spPr>
        <p:txBody>
          <a:bodyPr/>
          <a:lstStyle/>
          <a:p>
            <a:pPr marL="457200" indent="0">
              <a:buNone/>
            </a:pPr>
            <a:r>
              <a:rPr lang="en-US" dirty="0"/>
              <a:t>2. John’s background</a:t>
            </a:r>
          </a:p>
          <a:p>
            <a:pPr marL="1371600" lvl="1" indent="-457200">
              <a:buFont typeface="Arial" panose="020B0604020202020204" pitchFamily="34" charset="0"/>
              <a:buChar char="•"/>
            </a:pPr>
            <a:r>
              <a:rPr lang="en-US" dirty="0"/>
              <a:t>Called as a disciple: Mt 4:21; Mk 1:19; Lk 5:10</a:t>
            </a:r>
          </a:p>
          <a:p>
            <a:pPr marL="1371600" lvl="1" indent="-457200">
              <a:buFont typeface="Arial" panose="020B0604020202020204" pitchFamily="34" charset="0"/>
              <a:buChar char="•"/>
            </a:pPr>
            <a:r>
              <a:rPr lang="en-US" dirty="0"/>
              <a:t>Jesus heals Peter’s mother-in-law. Peter, Andrew, James, and John present: Mk 1:29</a:t>
            </a:r>
          </a:p>
          <a:p>
            <a:pPr marL="1371600" lvl="1" indent="-457200">
              <a:buFont typeface="Arial" panose="020B0604020202020204" pitchFamily="34" charset="0"/>
              <a:buChar char="•"/>
            </a:pPr>
            <a:r>
              <a:rPr lang="en-US" dirty="0"/>
              <a:t>Jesus heals Jairus’ daughter. Only Peter, James, and John present: Mk 5:37; Lk 8:51</a:t>
            </a:r>
          </a:p>
          <a:p>
            <a:pPr marL="1371600" lvl="1" indent="-457200">
              <a:buFont typeface="Arial" panose="020B0604020202020204" pitchFamily="34" charset="0"/>
              <a:buChar char="•"/>
            </a:pPr>
            <a:r>
              <a:rPr lang="en-US" dirty="0"/>
              <a:t>Only Peter, James, and John see the transfiguration: Mt 17:1; Mk 9:2; Lk 9:28</a:t>
            </a:r>
          </a:p>
          <a:p>
            <a:pPr marL="1371600" lvl="1" indent="-457200">
              <a:buFont typeface="Arial" panose="020B0604020202020204" pitchFamily="34" charset="0"/>
              <a:buChar char="•"/>
            </a:pPr>
            <a:r>
              <a:rPr lang="en-US" dirty="0"/>
              <a:t>John tells Jesus that he tried to stop someone from casting out demons. Mk 9:38; Lk 9:49</a:t>
            </a:r>
          </a:p>
        </p:txBody>
      </p:sp>
    </p:spTree>
    <p:extLst>
      <p:ext uri="{BB962C8B-B14F-4D97-AF65-F5344CB8AC3E}">
        <p14:creationId xmlns:p14="http://schemas.microsoft.com/office/powerpoint/2010/main" val="285179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A116-4E04-40D7-AE11-48AF99DBDB55}"/>
              </a:ext>
            </a:extLst>
          </p:cNvPr>
          <p:cNvSpPr>
            <a:spLocks noGrp="1"/>
          </p:cNvSpPr>
          <p:nvPr>
            <p:ph type="title"/>
          </p:nvPr>
        </p:nvSpPr>
        <p:spPr/>
        <p:txBody>
          <a:bodyPr/>
          <a:lstStyle/>
          <a:p>
            <a:r>
              <a:rPr lang="en-US" dirty="0"/>
              <a:t>A. John</a:t>
            </a:r>
          </a:p>
        </p:txBody>
      </p:sp>
      <p:sp>
        <p:nvSpPr>
          <p:cNvPr id="3" name="Content Placeholder 2">
            <a:extLst>
              <a:ext uri="{FF2B5EF4-FFF2-40B4-BE49-F238E27FC236}">
                <a16:creationId xmlns:a16="http://schemas.microsoft.com/office/drawing/2014/main" id="{763F7BCD-5F0B-4D7D-AE93-DC1E688382E2}"/>
              </a:ext>
            </a:extLst>
          </p:cNvPr>
          <p:cNvSpPr>
            <a:spLocks noGrp="1"/>
          </p:cNvSpPr>
          <p:nvPr>
            <p:ph sz="quarter" idx="10"/>
          </p:nvPr>
        </p:nvSpPr>
        <p:spPr/>
        <p:txBody>
          <a:bodyPr/>
          <a:lstStyle/>
          <a:p>
            <a:pPr marL="457200" indent="0">
              <a:buNone/>
            </a:pPr>
            <a:r>
              <a:rPr lang="en-US" dirty="0"/>
              <a:t>2. John’s background</a:t>
            </a:r>
          </a:p>
          <a:p>
            <a:pPr marL="1371600" lvl="1" indent="-457200">
              <a:buFont typeface="Arial" panose="020B0604020202020204" pitchFamily="34" charset="0"/>
              <a:buChar char="•"/>
            </a:pPr>
            <a:r>
              <a:rPr lang="en-US" dirty="0"/>
              <a:t>Samaritans reject Jesus. James and John ask Jesus if he wants them to call fire to come from heaven to consume the Samaritans. Lk 9:54 </a:t>
            </a:r>
          </a:p>
          <a:p>
            <a:pPr marL="1371600" lvl="1" indent="-457200">
              <a:buFont typeface="Arial" panose="020B0604020202020204" pitchFamily="34" charset="0"/>
              <a:buChar char="•"/>
            </a:pPr>
            <a:r>
              <a:rPr lang="en-US" dirty="0"/>
              <a:t>James and John ask Jesus if they can sit next to him in his glory. Mk 10:35</a:t>
            </a:r>
          </a:p>
          <a:p>
            <a:pPr marL="1371600" lvl="1" indent="-457200">
              <a:buFont typeface="Arial" panose="020B0604020202020204" pitchFamily="34" charset="0"/>
              <a:buChar char="•"/>
            </a:pPr>
            <a:r>
              <a:rPr lang="en-US" dirty="0"/>
              <a:t>On the temple mount, Peter, James, and John ask Jesus about the end of the age. Mk 13:3</a:t>
            </a:r>
          </a:p>
          <a:p>
            <a:pPr marL="1371600" lvl="1" indent="-457200">
              <a:buFont typeface="Arial" panose="020B0604020202020204" pitchFamily="34" charset="0"/>
              <a:buChar char="•"/>
            </a:pPr>
            <a:r>
              <a:rPr lang="en-US" dirty="0"/>
              <a:t>Jesus sends Peter and John to set up the Passover meal. Lk 22:8</a:t>
            </a:r>
          </a:p>
          <a:p>
            <a:pPr marL="1371600" lvl="1" indent="-457200">
              <a:buFont typeface="Arial" panose="020B0604020202020204" pitchFamily="34" charset="0"/>
              <a:buChar char="•"/>
            </a:pPr>
            <a:r>
              <a:rPr lang="en-US" dirty="0"/>
              <a:t>John leans on Jesus’ breast at the last supper. John 13:25</a:t>
            </a:r>
          </a:p>
        </p:txBody>
      </p:sp>
    </p:spTree>
    <p:extLst>
      <p:ext uri="{BB962C8B-B14F-4D97-AF65-F5344CB8AC3E}">
        <p14:creationId xmlns:p14="http://schemas.microsoft.com/office/powerpoint/2010/main" val="187150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A116-4E04-40D7-AE11-48AF99DBDB55}"/>
              </a:ext>
            </a:extLst>
          </p:cNvPr>
          <p:cNvSpPr>
            <a:spLocks noGrp="1"/>
          </p:cNvSpPr>
          <p:nvPr>
            <p:ph type="title"/>
          </p:nvPr>
        </p:nvSpPr>
        <p:spPr/>
        <p:txBody>
          <a:bodyPr/>
          <a:lstStyle/>
          <a:p>
            <a:r>
              <a:rPr lang="en-US" dirty="0"/>
              <a:t>A. John</a:t>
            </a:r>
          </a:p>
        </p:txBody>
      </p:sp>
      <p:sp>
        <p:nvSpPr>
          <p:cNvPr id="3" name="Content Placeholder 2">
            <a:extLst>
              <a:ext uri="{FF2B5EF4-FFF2-40B4-BE49-F238E27FC236}">
                <a16:creationId xmlns:a16="http://schemas.microsoft.com/office/drawing/2014/main" id="{763F7BCD-5F0B-4D7D-AE93-DC1E688382E2}"/>
              </a:ext>
            </a:extLst>
          </p:cNvPr>
          <p:cNvSpPr>
            <a:spLocks noGrp="1"/>
          </p:cNvSpPr>
          <p:nvPr>
            <p:ph sz="quarter" idx="10"/>
          </p:nvPr>
        </p:nvSpPr>
        <p:spPr/>
        <p:txBody>
          <a:bodyPr/>
          <a:lstStyle/>
          <a:p>
            <a:pPr marL="457200" indent="0">
              <a:buNone/>
            </a:pPr>
            <a:r>
              <a:rPr lang="en-US" dirty="0"/>
              <a:t>2. John’s background</a:t>
            </a:r>
          </a:p>
          <a:p>
            <a:pPr marL="1373187" lvl="1" indent="-457200">
              <a:buFont typeface="Arial" panose="020B0604020202020204" pitchFamily="34" charset="0"/>
              <a:buChar char="•"/>
            </a:pPr>
            <a:r>
              <a:rPr lang="en-US" dirty="0"/>
              <a:t>Jesus takes Peter, James, and John with his to pray in Gethsemane. Mk 14:33</a:t>
            </a:r>
          </a:p>
          <a:p>
            <a:pPr marL="1373187" lvl="1" indent="-457200">
              <a:buFont typeface="Arial" panose="020B0604020202020204" pitchFamily="34" charset="0"/>
              <a:buChar char="•"/>
            </a:pPr>
            <a:r>
              <a:rPr lang="en-US" dirty="0"/>
              <a:t>At his crucifixion, Jesus makes Mary and John into Mother and son. John 19:27</a:t>
            </a:r>
          </a:p>
          <a:p>
            <a:pPr marL="1373187" lvl="1" indent="-457200">
              <a:buFont typeface="Arial" panose="020B0604020202020204" pitchFamily="34" charset="0"/>
              <a:buChar char="•"/>
            </a:pPr>
            <a:r>
              <a:rPr lang="en-US" dirty="0"/>
              <a:t>After the resurrection, some disciples go fishing. Jesus calls to them. John is the first to recognize him. John 21:7</a:t>
            </a:r>
          </a:p>
          <a:p>
            <a:pPr marL="1373187" lvl="1" indent="-457200">
              <a:buFont typeface="Arial" panose="020B0604020202020204" pitchFamily="34" charset="0"/>
              <a:buChar char="•"/>
            </a:pPr>
            <a:r>
              <a:rPr lang="en-US" dirty="0"/>
              <a:t>Mary Magdalene sees the open tomb and runs to tell Peter and John. John 20:2 They both run to the tomb and John gets there first. John 20:4</a:t>
            </a:r>
          </a:p>
        </p:txBody>
      </p:sp>
    </p:spTree>
    <p:extLst>
      <p:ext uri="{BB962C8B-B14F-4D97-AF65-F5344CB8AC3E}">
        <p14:creationId xmlns:p14="http://schemas.microsoft.com/office/powerpoint/2010/main" val="26001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A116-4E04-40D7-AE11-48AF99DBDB55}"/>
              </a:ext>
            </a:extLst>
          </p:cNvPr>
          <p:cNvSpPr>
            <a:spLocks noGrp="1"/>
          </p:cNvSpPr>
          <p:nvPr>
            <p:ph type="title"/>
          </p:nvPr>
        </p:nvSpPr>
        <p:spPr/>
        <p:txBody>
          <a:bodyPr/>
          <a:lstStyle/>
          <a:p>
            <a:r>
              <a:rPr lang="en-US" dirty="0"/>
              <a:t>A. John</a:t>
            </a:r>
          </a:p>
        </p:txBody>
      </p:sp>
      <p:sp>
        <p:nvSpPr>
          <p:cNvPr id="3" name="Content Placeholder 2">
            <a:extLst>
              <a:ext uri="{FF2B5EF4-FFF2-40B4-BE49-F238E27FC236}">
                <a16:creationId xmlns:a16="http://schemas.microsoft.com/office/drawing/2014/main" id="{763F7BCD-5F0B-4D7D-AE93-DC1E688382E2}"/>
              </a:ext>
            </a:extLst>
          </p:cNvPr>
          <p:cNvSpPr>
            <a:spLocks noGrp="1"/>
          </p:cNvSpPr>
          <p:nvPr>
            <p:ph sz="quarter" idx="10"/>
          </p:nvPr>
        </p:nvSpPr>
        <p:spPr/>
        <p:txBody>
          <a:bodyPr/>
          <a:lstStyle/>
          <a:p>
            <a:pPr marL="457200" indent="0">
              <a:buNone/>
            </a:pPr>
            <a:r>
              <a:rPr lang="en-US" dirty="0"/>
              <a:t>2. John’s background</a:t>
            </a:r>
          </a:p>
          <a:p>
            <a:pPr marL="1373187" lvl="1" indent="-457200">
              <a:buFont typeface="Arial" panose="020B0604020202020204" pitchFamily="34" charset="0"/>
              <a:buChar char="•"/>
            </a:pPr>
            <a:r>
              <a:rPr lang="en-US" dirty="0"/>
              <a:t>John and the other disciples devote themselves to prayer in the upper room. They choose Matthias to replace Judas. Acts 1:13</a:t>
            </a:r>
          </a:p>
          <a:p>
            <a:pPr marL="1373187" lvl="1" indent="-457200">
              <a:buFont typeface="Arial" panose="020B0604020202020204" pitchFamily="34" charset="0"/>
              <a:buChar char="•"/>
            </a:pPr>
            <a:r>
              <a:rPr lang="en-US" dirty="0"/>
              <a:t>Peter and John are going to the temple to pray. A lame </a:t>
            </a:r>
            <a:r>
              <a:rPr lang="en-US" dirty="0" err="1"/>
              <a:t>begger</a:t>
            </a:r>
            <a:r>
              <a:rPr lang="en-US" dirty="0"/>
              <a:t> asks for alms. Peter heals him. Acts 3:1</a:t>
            </a:r>
          </a:p>
          <a:p>
            <a:pPr marL="1373187" lvl="1" indent="-457200">
              <a:buFont typeface="Arial" panose="020B0604020202020204" pitchFamily="34" charset="0"/>
              <a:buChar char="•"/>
            </a:pPr>
            <a:r>
              <a:rPr lang="en-US" dirty="0"/>
              <a:t> Peter and John are arrested and brought before the council of Jewish leaders and are asked about the power with which they healed the lame man. Acts 4</a:t>
            </a:r>
          </a:p>
          <a:p>
            <a:pPr marL="1373187" lvl="1" indent="-457200">
              <a:buFont typeface="Arial" panose="020B0604020202020204" pitchFamily="34" charset="0"/>
              <a:buChar char="•"/>
            </a:pPr>
            <a:r>
              <a:rPr lang="en-US" dirty="0"/>
              <a:t> Peter and John sent to Samaria and pray that the converts receive the Holy Spirit. Acts 8:14</a:t>
            </a:r>
          </a:p>
        </p:txBody>
      </p:sp>
    </p:spTree>
    <p:extLst>
      <p:ext uri="{BB962C8B-B14F-4D97-AF65-F5344CB8AC3E}">
        <p14:creationId xmlns:p14="http://schemas.microsoft.com/office/powerpoint/2010/main" val="342874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A116-4E04-40D7-AE11-48AF99DBDB55}"/>
              </a:ext>
            </a:extLst>
          </p:cNvPr>
          <p:cNvSpPr>
            <a:spLocks noGrp="1"/>
          </p:cNvSpPr>
          <p:nvPr>
            <p:ph type="title"/>
          </p:nvPr>
        </p:nvSpPr>
        <p:spPr/>
        <p:txBody>
          <a:bodyPr/>
          <a:lstStyle/>
          <a:p>
            <a:r>
              <a:rPr lang="en-US" dirty="0"/>
              <a:t>A. John</a:t>
            </a:r>
          </a:p>
        </p:txBody>
      </p:sp>
      <p:sp>
        <p:nvSpPr>
          <p:cNvPr id="3" name="Content Placeholder 2">
            <a:extLst>
              <a:ext uri="{FF2B5EF4-FFF2-40B4-BE49-F238E27FC236}">
                <a16:creationId xmlns:a16="http://schemas.microsoft.com/office/drawing/2014/main" id="{763F7BCD-5F0B-4D7D-AE93-DC1E688382E2}"/>
              </a:ext>
            </a:extLst>
          </p:cNvPr>
          <p:cNvSpPr>
            <a:spLocks noGrp="1"/>
          </p:cNvSpPr>
          <p:nvPr>
            <p:ph sz="quarter" idx="10"/>
          </p:nvPr>
        </p:nvSpPr>
        <p:spPr/>
        <p:txBody>
          <a:bodyPr/>
          <a:lstStyle/>
          <a:p>
            <a:pPr marL="457200" indent="0">
              <a:buNone/>
            </a:pPr>
            <a:r>
              <a:rPr lang="en-US" dirty="0"/>
              <a:t>2. John’s background</a:t>
            </a:r>
          </a:p>
          <a:p>
            <a:pPr marL="1428750" lvl="1" indent="-514350">
              <a:buFont typeface="Arial" panose="020B0604020202020204" pitchFamily="34" charset="0"/>
              <a:buChar char="•"/>
            </a:pPr>
            <a:r>
              <a:rPr lang="en-US" dirty="0"/>
              <a:t>After 14 years of ministry, Paul goes to Jerusalem to check his message with Peter, James, and John. They tell him to continue to preach to the Gentiles. Gal 2:9</a:t>
            </a:r>
          </a:p>
          <a:p>
            <a:pPr marL="1428750" lvl="1" indent="-514350">
              <a:buFont typeface="Arial" panose="020B0604020202020204" pitchFamily="34" charset="0"/>
              <a:buChar char="•"/>
            </a:pPr>
            <a:r>
              <a:rPr lang="en-US" dirty="0"/>
              <a:t>Jesus sends and angel to give Revelation to John on the island of Patmos. Rev 1:1; 22:8</a:t>
            </a:r>
          </a:p>
          <a:p>
            <a:pPr marL="1143000" lvl="1" indent="-228600">
              <a:buFont typeface="+mj-lt"/>
              <a:buAutoNum type="alphaLcPeriod" startAt="12"/>
            </a:pPr>
            <a:endParaRPr lang="en-US" dirty="0"/>
          </a:p>
          <a:p>
            <a:pPr marL="1143000" lvl="1" indent="-228600">
              <a:buFont typeface="+mj-lt"/>
              <a:buAutoNum type="alphaLcPeriod" startAt="12"/>
            </a:pPr>
            <a:endParaRPr lang="en-US" dirty="0"/>
          </a:p>
          <a:p>
            <a:pPr marL="1371600" lvl="1" indent="-400050">
              <a:buFont typeface="+mj-lt"/>
              <a:buAutoNum type="alphaLcPeriod" startAt="12"/>
            </a:pPr>
            <a:endParaRPr lang="en-US" dirty="0"/>
          </a:p>
          <a:p>
            <a:pPr marL="0" indent="0">
              <a:buNone/>
            </a:pPr>
            <a:endParaRPr lang="en-US" dirty="0"/>
          </a:p>
        </p:txBody>
      </p:sp>
    </p:spTree>
    <p:extLst>
      <p:ext uri="{BB962C8B-B14F-4D97-AF65-F5344CB8AC3E}">
        <p14:creationId xmlns:p14="http://schemas.microsoft.com/office/powerpoint/2010/main" val="39907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A116-4E04-40D7-AE11-48AF99DBDB55}"/>
              </a:ext>
            </a:extLst>
          </p:cNvPr>
          <p:cNvSpPr>
            <a:spLocks noGrp="1"/>
          </p:cNvSpPr>
          <p:nvPr>
            <p:ph type="title"/>
          </p:nvPr>
        </p:nvSpPr>
        <p:spPr/>
        <p:txBody>
          <a:bodyPr/>
          <a:lstStyle/>
          <a:p>
            <a:r>
              <a:rPr lang="en-US" dirty="0"/>
              <a:t>B. John’s teachings</a:t>
            </a:r>
          </a:p>
        </p:txBody>
      </p:sp>
      <p:sp>
        <p:nvSpPr>
          <p:cNvPr id="3" name="Content Placeholder 2">
            <a:extLst>
              <a:ext uri="{FF2B5EF4-FFF2-40B4-BE49-F238E27FC236}">
                <a16:creationId xmlns:a16="http://schemas.microsoft.com/office/drawing/2014/main" id="{763F7BCD-5F0B-4D7D-AE93-DC1E688382E2}"/>
              </a:ext>
            </a:extLst>
          </p:cNvPr>
          <p:cNvSpPr>
            <a:spLocks noGrp="1"/>
          </p:cNvSpPr>
          <p:nvPr>
            <p:ph sz="quarter" idx="10"/>
          </p:nvPr>
        </p:nvSpPr>
        <p:spPr/>
        <p:txBody>
          <a:bodyPr/>
          <a:lstStyle/>
          <a:p>
            <a:pPr marL="457200" indent="0">
              <a:buNone/>
            </a:pPr>
            <a:r>
              <a:rPr lang="en-US" dirty="0"/>
              <a:t>When I think of the writings of John, I think of him as the apostle of ______.</a:t>
            </a:r>
          </a:p>
          <a:p>
            <a:pPr marL="457200" indent="0">
              <a:buNone/>
            </a:pPr>
            <a:endParaRPr lang="en-US" dirty="0"/>
          </a:p>
          <a:p>
            <a:pPr marL="1371600" lvl="1" indent="-400050">
              <a:buFont typeface="+mj-lt"/>
              <a:buAutoNum type="alphaLcPeriod"/>
            </a:pPr>
            <a:endParaRPr lang="en-US" dirty="0"/>
          </a:p>
          <a:p>
            <a:pPr marL="0" indent="0">
              <a:buNone/>
            </a:pPr>
            <a:endParaRPr lang="en-US" dirty="0"/>
          </a:p>
        </p:txBody>
      </p:sp>
    </p:spTree>
    <p:extLst>
      <p:ext uri="{BB962C8B-B14F-4D97-AF65-F5344CB8AC3E}">
        <p14:creationId xmlns:p14="http://schemas.microsoft.com/office/powerpoint/2010/main" val="270735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94BD-5100-479D-B556-C6ABC6F65B7B}"/>
              </a:ext>
            </a:extLst>
          </p:cNvPr>
          <p:cNvSpPr>
            <a:spLocks noGrp="1"/>
          </p:cNvSpPr>
          <p:nvPr>
            <p:ph type="title"/>
          </p:nvPr>
        </p:nvSpPr>
        <p:spPr>
          <a:xfrm>
            <a:off x="467868" y="142081"/>
            <a:ext cx="10885932" cy="625475"/>
          </a:xfrm>
        </p:spPr>
        <p:txBody>
          <a:bodyPr>
            <a:normAutofit/>
          </a:bodyPr>
          <a:lstStyle/>
          <a:p>
            <a:r>
              <a:rPr lang="en-US" dirty="0"/>
              <a:t>B. John’s teachings</a:t>
            </a:r>
          </a:p>
        </p:txBody>
      </p:sp>
      <p:sp>
        <p:nvSpPr>
          <p:cNvPr id="3" name="Text Placeholder 2">
            <a:extLst>
              <a:ext uri="{FF2B5EF4-FFF2-40B4-BE49-F238E27FC236}">
                <a16:creationId xmlns:a16="http://schemas.microsoft.com/office/drawing/2014/main" id="{8A1CEFB0-09CC-4EBE-B247-CD34B1D23D4E}"/>
              </a:ext>
            </a:extLst>
          </p:cNvPr>
          <p:cNvSpPr>
            <a:spLocks noGrp="1"/>
          </p:cNvSpPr>
          <p:nvPr>
            <p:ph sz="quarter" idx="10"/>
          </p:nvPr>
        </p:nvSpPr>
        <p:spPr>
          <a:xfrm>
            <a:off x="3276600" y="854076"/>
            <a:ext cx="8077200" cy="5322888"/>
          </a:xfrm>
        </p:spPr>
        <p:txBody>
          <a:bodyPr/>
          <a:lstStyle/>
          <a:p>
            <a:br>
              <a:rPr lang="en-US" b="0" i="0" dirty="0">
                <a:solidFill>
                  <a:srgbClr val="333333"/>
                </a:solidFill>
                <a:effectLst/>
                <a:latin typeface="Helvetica Neue"/>
              </a:rPr>
            </a:br>
            <a:endParaRPr lang="en-US" dirty="0"/>
          </a:p>
        </p:txBody>
      </p:sp>
      <p:pic>
        <p:nvPicPr>
          <p:cNvPr id="4" name="Picture 3">
            <a:extLst>
              <a:ext uri="{FF2B5EF4-FFF2-40B4-BE49-F238E27FC236}">
                <a16:creationId xmlns:a16="http://schemas.microsoft.com/office/drawing/2014/main" id="{5A2CA91D-3A62-460E-AB50-15B1173C4F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2995" y="1306512"/>
            <a:ext cx="2438400" cy="3810000"/>
          </a:xfrm>
          <a:prstGeom prst="rect">
            <a:avLst/>
          </a:prstGeom>
          <a:noFill/>
          <a:ln>
            <a:noFill/>
          </a:ln>
        </p:spPr>
      </p:pic>
      <p:sp>
        <p:nvSpPr>
          <p:cNvPr id="6" name="TextBox 5">
            <a:extLst>
              <a:ext uri="{FF2B5EF4-FFF2-40B4-BE49-F238E27FC236}">
                <a16:creationId xmlns:a16="http://schemas.microsoft.com/office/drawing/2014/main" id="{E55F06C5-B2B4-41A3-B589-E1A0828100D6}"/>
              </a:ext>
            </a:extLst>
          </p:cNvPr>
          <p:cNvSpPr txBox="1"/>
          <p:nvPr/>
        </p:nvSpPr>
        <p:spPr>
          <a:xfrm>
            <a:off x="2914077" y="1306512"/>
            <a:ext cx="9238869"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Charity = Agape =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ἀγά</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πη =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Selfless love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greatest love.)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Eros =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ἔρως</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Being in love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"loving" someone.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Friendship = Philia = φιλία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love between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Friends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Affection = Storge =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στοργή</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Fondness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family members and those bonded by chance.</a:t>
            </a:r>
          </a:p>
        </p:txBody>
      </p:sp>
      <p:sp>
        <p:nvSpPr>
          <p:cNvPr id="8" name="Content Placeholder 2">
            <a:extLst>
              <a:ext uri="{FF2B5EF4-FFF2-40B4-BE49-F238E27FC236}">
                <a16:creationId xmlns:a16="http://schemas.microsoft.com/office/drawing/2014/main" id="{ADAB9530-9570-4507-86C6-442184BEC7D6}"/>
              </a:ext>
            </a:extLst>
          </p:cNvPr>
          <p:cNvSpPr txBox="1">
            <a:spLocks/>
          </p:cNvSpPr>
          <p:nvPr/>
        </p:nvSpPr>
        <p:spPr>
          <a:xfrm>
            <a:off x="609600" y="681037"/>
            <a:ext cx="10962968" cy="6148132"/>
          </a:xfrm>
          <a:prstGeom prst="rect">
            <a:avLst/>
          </a:prstGeom>
        </p:spPr>
        <p:txBody>
          <a:bodyPr vert="horz" lIns="91440" tIns="45720" rIns="91440" bIns="45720" rtlCol="0">
            <a:noAutofit/>
          </a:bodyPr>
          <a:lstStyle>
            <a:lvl1pPr marL="514350" indent="-514350" algn="l" defTabSz="457200" rtl="0" eaLnBrk="1" latinLnBrk="0" hangingPunct="1">
              <a:lnSpc>
                <a:spcPct val="90000"/>
              </a:lnSpc>
              <a:spcBef>
                <a:spcPts val="1000"/>
              </a:spcBef>
              <a:buFont typeface="+mj-lt"/>
              <a:buAutoNum type="romanU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1pPr>
            <a:lvl2pPr marL="914400" indent="-452438" algn="l" defTabSz="457200" rtl="0" eaLnBrk="1" latinLnBrk="0" hangingPunct="1">
              <a:lnSpc>
                <a:spcPct val="90000"/>
              </a:lnSpc>
              <a:spcBef>
                <a:spcPts val="500"/>
              </a:spcBef>
              <a:buFont typeface="+mj-lt"/>
              <a:buAutoNum type="alphaU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2pPr>
            <a:lvl3pPr marL="1376363" indent="-461963" algn="l" defTabSz="457200" rtl="0" eaLnBrk="1" latinLnBrk="0" hangingPunct="1">
              <a:lnSpc>
                <a:spcPct val="90000"/>
              </a:lnSpc>
              <a:spcBef>
                <a:spcPts val="500"/>
              </a:spcBef>
              <a:buFont typeface="+mj-lt"/>
              <a:buAutoNum type="arabi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3pPr>
            <a:lvl4pPr marL="1828800" indent="-452438" algn="l" defTabSz="457200" rtl="0" eaLnBrk="1" latinLnBrk="0" hangingPunct="1">
              <a:lnSpc>
                <a:spcPct val="90000"/>
              </a:lnSpc>
              <a:spcBef>
                <a:spcPts val="500"/>
              </a:spcBef>
              <a:buFont typeface="+mj-lt"/>
              <a:buAutoNum type="alphaL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4pPr>
            <a:lvl5pPr marL="2290763" indent="-461963" algn="l" defTabSz="457200" rtl="0" eaLnBrk="1" latinLnBrk="0" hangingPunct="1">
              <a:lnSpc>
                <a:spcPct val="90000"/>
              </a:lnSpc>
              <a:spcBef>
                <a:spcPts val="500"/>
              </a:spcBef>
              <a:buFont typeface="+mj-lt"/>
              <a:buAutoNum type="romanLcPeriod"/>
              <a:tabLst>
                <a:tab pos="457200" algn="l"/>
              </a:tabLst>
              <a:defRPr sz="32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0" algn="l" defTabSz="457200" rtl="0" eaLnBrk="1" fontAlgn="auto" latinLnBrk="0" hangingPunct="1">
              <a:lnSpc>
                <a:spcPct val="90000"/>
              </a:lnSpc>
              <a:spcBef>
                <a:spcPts val="1000"/>
              </a:spcBef>
              <a:spcAft>
                <a:spcPts val="0"/>
              </a:spcAft>
              <a:buClrTx/>
              <a:buSzTx/>
              <a:buFont typeface="+mj-lt"/>
              <a:buNone/>
              <a:tabLst>
                <a:tab pos="457200" algn="l"/>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Love: What is love?</a:t>
            </a:r>
          </a:p>
        </p:txBody>
      </p:sp>
    </p:spTree>
    <p:extLst>
      <p:ext uri="{BB962C8B-B14F-4D97-AF65-F5344CB8AC3E}">
        <p14:creationId xmlns:p14="http://schemas.microsoft.com/office/powerpoint/2010/main" val="1616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0CB70D-9F40-4D47-9685-34C3D9069C40}"/>
              </a:ext>
            </a:extLst>
          </p:cNvPr>
          <p:cNvSpPr>
            <a:spLocks noGrp="1"/>
          </p:cNvSpPr>
          <p:nvPr>
            <p:ph type="title"/>
          </p:nvPr>
        </p:nvSpPr>
        <p:spPr/>
        <p:txBody>
          <a:bodyPr/>
          <a:lstStyle/>
          <a:p>
            <a:r>
              <a:rPr lang="en-US" dirty="0"/>
              <a:t>Last night’s dinner conversation on 3 John</a:t>
            </a:r>
          </a:p>
        </p:txBody>
      </p:sp>
      <p:sp>
        <p:nvSpPr>
          <p:cNvPr id="4" name="Content Placeholder 3">
            <a:extLst>
              <a:ext uri="{FF2B5EF4-FFF2-40B4-BE49-F238E27FC236}">
                <a16:creationId xmlns:a16="http://schemas.microsoft.com/office/drawing/2014/main" id="{59EB6EFD-6E64-42E0-9BB9-EAE35804D590}"/>
              </a:ext>
            </a:extLst>
          </p:cNvPr>
          <p:cNvSpPr>
            <a:spLocks noGrp="1"/>
          </p:cNvSpPr>
          <p:nvPr>
            <p:ph sz="quarter" idx="10"/>
          </p:nvPr>
        </p:nvSpPr>
        <p:spPr>
          <a:xfrm>
            <a:off x="609600" y="1143000"/>
            <a:ext cx="10962968" cy="5686168"/>
          </a:xfrm>
        </p:spPr>
        <p:txBody>
          <a:bodyPr/>
          <a:lstStyle/>
          <a:p>
            <a:pPr marL="0" indent="0">
              <a:buNone/>
            </a:pPr>
            <a:r>
              <a:rPr lang="en-US" dirty="0"/>
              <a:t>Sharon, “Have you timed your talk?”</a:t>
            </a:r>
          </a:p>
          <a:p>
            <a:pPr marL="0" indent="0">
              <a:buNone/>
            </a:pPr>
            <a:r>
              <a:rPr lang="en-US" dirty="0"/>
              <a:t>John, “No. It’s probably too long.”</a:t>
            </a:r>
          </a:p>
          <a:p>
            <a:pPr marL="914400" indent="-914400">
              <a:buNone/>
            </a:pPr>
            <a:r>
              <a:rPr lang="en-US" dirty="0"/>
              <a:t>Sharon, “You don’t have to go over what was already said about 1 and 2 John. You can just talk about 3 John.</a:t>
            </a:r>
          </a:p>
          <a:p>
            <a:pPr marL="0" indent="0">
              <a:buNone/>
            </a:pPr>
            <a:r>
              <a:rPr lang="en-US" dirty="0"/>
              <a:t>John, “That’ll take about ten minutes.</a:t>
            </a:r>
          </a:p>
          <a:p>
            <a:pPr marL="914400" indent="-914400">
              <a:buNone/>
            </a:pPr>
            <a:r>
              <a:rPr lang="en-US" dirty="0"/>
              <a:t>Sharon, “Good. They’ll like it. It’s a postcard. Tell them to avoid false teachers…”</a:t>
            </a:r>
          </a:p>
          <a:p>
            <a:pPr marL="0" indent="0">
              <a:buNone/>
            </a:pPr>
            <a:r>
              <a:rPr lang="en-US" dirty="0"/>
              <a:t>John, “… and practice hospitality.</a:t>
            </a:r>
          </a:p>
        </p:txBody>
      </p:sp>
    </p:spTree>
    <p:extLst>
      <p:ext uri="{BB962C8B-B14F-4D97-AF65-F5344CB8AC3E}">
        <p14:creationId xmlns:p14="http://schemas.microsoft.com/office/powerpoint/2010/main" val="5718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7D1A44-10E3-4421-8330-1AEC0D490848}"/>
              </a:ext>
            </a:extLst>
          </p:cNvPr>
          <p:cNvGraphicFramePr>
            <a:graphicFrameLocks noGrp="1"/>
          </p:cNvGraphicFramePr>
          <p:nvPr>
            <p:ph sz="quarter" idx="10"/>
          </p:nvPr>
        </p:nvGraphicFramePr>
        <p:xfrm>
          <a:off x="22654" y="264542"/>
          <a:ext cx="12192001" cy="5936761"/>
        </p:xfrm>
        <a:graphic>
          <a:graphicData uri="http://schemas.openxmlformats.org/drawingml/2006/table">
            <a:tbl>
              <a:tblPr firstRow="1" firstCol="1" bandRow="1"/>
              <a:tblGrid>
                <a:gridCol w="905540">
                  <a:extLst>
                    <a:ext uri="{9D8B030D-6E8A-4147-A177-3AD203B41FA5}">
                      <a16:colId xmlns:a16="http://schemas.microsoft.com/office/drawing/2014/main" val="3002481481"/>
                    </a:ext>
                  </a:extLst>
                </a:gridCol>
                <a:gridCol w="1752600">
                  <a:extLst>
                    <a:ext uri="{9D8B030D-6E8A-4147-A177-3AD203B41FA5}">
                      <a16:colId xmlns:a16="http://schemas.microsoft.com/office/drawing/2014/main" val="3848839690"/>
                    </a:ext>
                  </a:extLst>
                </a:gridCol>
                <a:gridCol w="1752600">
                  <a:extLst>
                    <a:ext uri="{9D8B030D-6E8A-4147-A177-3AD203B41FA5}">
                      <a16:colId xmlns:a16="http://schemas.microsoft.com/office/drawing/2014/main" val="1885597889"/>
                    </a:ext>
                  </a:extLst>
                </a:gridCol>
                <a:gridCol w="1828800">
                  <a:extLst>
                    <a:ext uri="{9D8B030D-6E8A-4147-A177-3AD203B41FA5}">
                      <a16:colId xmlns:a16="http://schemas.microsoft.com/office/drawing/2014/main" val="2431220490"/>
                    </a:ext>
                  </a:extLst>
                </a:gridCol>
                <a:gridCol w="1752600">
                  <a:extLst>
                    <a:ext uri="{9D8B030D-6E8A-4147-A177-3AD203B41FA5}">
                      <a16:colId xmlns:a16="http://schemas.microsoft.com/office/drawing/2014/main" val="863298846"/>
                    </a:ext>
                  </a:extLst>
                </a:gridCol>
                <a:gridCol w="1905000">
                  <a:extLst>
                    <a:ext uri="{9D8B030D-6E8A-4147-A177-3AD203B41FA5}">
                      <a16:colId xmlns:a16="http://schemas.microsoft.com/office/drawing/2014/main" val="2216868669"/>
                    </a:ext>
                  </a:extLst>
                </a:gridCol>
                <a:gridCol w="2294861">
                  <a:extLst>
                    <a:ext uri="{9D8B030D-6E8A-4147-A177-3AD203B41FA5}">
                      <a16:colId xmlns:a16="http://schemas.microsoft.com/office/drawing/2014/main" val="1941333473"/>
                    </a:ext>
                  </a:extLst>
                </a:gridCol>
              </a:tblGrid>
              <a:tr h="780379">
                <a:tc gridSpan="2">
                  <a:txBody>
                    <a:bodyPr/>
                    <a:lstStyle/>
                    <a:p>
                      <a:pPr marL="0" marR="0" indent="-18288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NAS New Testament Greek Lexicon</a:t>
                      </a:r>
                    </a:p>
                    <a:p>
                      <a:pPr marL="0" marR="0" indent="-182880" algn="ctr">
                        <a:lnSpc>
                          <a:spcPct val="107000"/>
                        </a:lnSpc>
                        <a:spcBef>
                          <a:spcPts val="0"/>
                        </a:spcBef>
                        <a:spcAft>
                          <a:spcPts val="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(Number of </a:t>
                      </a:r>
                      <a:r>
                        <a:rPr lang="en-US" sz="2400" b="0" u="sng" dirty="0">
                          <a:effectLst/>
                          <a:latin typeface="Arial" panose="020B0604020202020204" pitchFamily="34" charset="0"/>
                          <a:ea typeface="Calibri" panose="020F0502020204030204" pitchFamily="34" charset="0"/>
                          <a:cs typeface="Times New Roman" panose="02020603050405020304" pitchFamily="18" charset="0"/>
                        </a:rPr>
                        <a:t>verses)</a:t>
                      </a:r>
                      <a:endParaRPr lang="en-US" sz="2400" b="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r>
                        <a:rPr lang="en-US" sz="2400" b="1" dirty="0">
                          <a:latin typeface="Arial" panose="020B0604020202020204" pitchFamily="34" charset="0"/>
                          <a:cs typeface="Arial" panose="020B0604020202020204" pitchFamily="34" charset="0"/>
                        </a:rPr>
                        <a:t>Affection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latin typeface="Arial" panose="020B0604020202020204" pitchFamily="34" charset="0"/>
                          <a:cs typeface="Arial" panose="020B0604020202020204" pitchFamily="34" charset="0"/>
                        </a:rPr>
                        <a:t>στοργή</a:t>
                      </a:r>
                      <a:endParaRPr lang="en-US" sz="2400" b="1" dirty="0"/>
                    </a:p>
                    <a:p>
                      <a:pPr algn="ctr"/>
                      <a:r>
                        <a:rPr lang="en-US" sz="2400" b="1" dirty="0">
                          <a:latin typeface="Arial" panose="020B0604020202020204" pitchFamily="34" charset="0"/>
                          <a:cs typeface="Arial" panose="020B0604020202020204" pitchFamily="34" charset="0"/>
                        </a:rPr>
                        <a:t>Storge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Arial" panose="020B0604020202020204" pitchFamily="34" charset="0"/>
                          <a:cs typeface="Arial" panose="020B0604020202020204" pitchFamily="34" charset="0"/>
                        </a:rPr>
                        <a:t>Friendship (V)</a:t>
                      </a:r>
                    </a:p>
                    <a:p>
                      <a:pPr algn="ctr"/>
                      <a:r>
                        <a:rPr lang="el-GR" sz="2400" b="1" i="0" kern="1200" dirty="0">
                          <a:solidFill>
                            <a:schemeClr val="tx1"/>
                          </a:solidFill>
                          <a:effectLst/>
                          <a:latin typeface="Arial" panose="020B0604020202020204" pitchFamily="34" charset="0"/>
                          <a:ea typeface="+mn-ea"/>
                          <a:cs typeface="Arial" panose="020B0604020202020204" pitchFamily="34" charset="0"/>
                        </a:rPr>
                        <a:t>φιλέω</a:t>
                      </a:r>
                      <a:endParaRPr lang="en-US" sz="2400" b="1" dirty="0">
                        <a:latin typeface="Arial" panose="020B0604020202020204" pitchFamily="34" charset="0"/>
                        <a:cs typeface="Arial" panose="020B0604020202020204" pitchFamily="34" charset="0"/>
                      </a:endParaRPr>
                    </a:p>
                    <a:p>
                      <a:pPr algn="ctr"/>
                      <a:r>
                        <a:rPr lang="en-US" sz="2400" b="1" dirty="0" err="1">
                          <a:latin typeface="Arial" panose="020B0604020202020204" pitchFamily="34" charset="0"/>
                          <a:cs typeface="Arial" panose="020B0604020202020204" pitchFamily="34" charset="0"/>
                        </a:rPr>
                        <a:t>Phileo</a:t>
                      </a:r>
                      <a:endParaRPr lang="en-US" sz="2400" b="1"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182880" algn="ctr"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18288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ἔρως</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18288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Eros</a:t>
                      </a:r>
                    </a:p>
                    <a:p>
                      <a:pPr marL="0" marR="0" indent="-182880" algn="ctr">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Love (N)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2880" algn="ctr">
                        <a:lnSpc>
                          <a:spcPct val="107000"/>
                        </a:lnSpc>
                        <a:spcBef>
                          <a:spcPts val="0"/>
                        </a:spcBef>
                        <a:spcAft>
                          <a:spcPts val="800"/>
                        </a:spcAft>
                      </a:pPr>
                      <a:r>
                        <a:rPr lang="en-US" sz="2400" b="1"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ἀγά</a:t>
                      </a:r>
                      <a:r>
                        <a:rPr lang="en-US" sz="2400" b="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πη</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2880" algn="ctr">
                        <a:lnSpc>
                          <a:spcPct val="107000"/>
                        </a:lnSpc>
                        <a:spcBef>
                          <a:spcPts val="0"/>
                        </a:spcBef>
                        <a:spcAft>
                          <a:spcPts val="8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Agape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To love (V)</a:t>
                      </a:r>
                    </a:p>
                    <a:p>
                      <a:pPr marL="0" marR="0" indent="-182880" algn="ctr">
                        <a:lnSpc>
                          <a:spcPct val="107000"/>
                        </a:lnSpc>
                        <a:spcBef>
                          <a:spcPts val="0"/>
                        </a:spcBef>
                        <a:spcAft>
                          <a:spcPts val="800"/>
                        </a:spcAft>
                      </a:pPr>
                      <a:r>
                        <a:rPr lang="en-US" sz="2400" b="1" kern="1800" dirty="0" err="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ἀγ</a:t>
                      </a:r>
                      <a:r>
                        <a:rPr lang="en-US" sz="2400" b="1" kern="18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απάω</a:t>
                      </a:r>
                      <a:endParaRPr lang="en-US" sz="2400" b="0" kern="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182880" algn="ctr">
                        <a:lnSpc>
                          <a:spcPct val="107000"/>
                        </a:lnSpc>
                        <a:spcBef>
                          <a:spcPts val="0"/>
                        </a:spcBef>
                        <a:spcAft>
                          <a:spcPts val="800"/>
                        </a:spcAft>
                      </a:pPr>
                      <a:r>
                        <a:rPr lang="en-US" sz="2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Agapao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824188"/>
                  </a:ext>
                </a:extLst>
              </a:tr>
              <a:tr h="235430">
                <a:tc gridSpan="2">
                  <a:txBody>
                    <a:bodyPr/>
                    <a:lstStyle/>
                    <a:p>
                      <a:pPr marL="0" marR="0" indent="-182880">
                        <a:lnSpc>
                          <a:spcPct val="107000"/>
                        </a:lnSpc>
                        <a:spcBef>
                          <a:spcPts val="0"/>
                        </a:spcBef>
                        <a:spcAft>
                          <a:spcPts val="80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Matthew</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095703"/>
                  </a:ext>
                </a:extLst>
              </a:tr>
              <a:tr h="235430">
                <a:tc gridSpan="2">
                  <a:txBody>
                    <a:bodyPr/>
                    <a:lstStyle/>
                    <a:p>
                      <a:pPr marL="0" marR="0" indent="-182880">
                        <a:lnSpc>
                          <a:spcPct val="107000"/>
                        </a:lnSpc>
                        <a:spcBef>
                          <a:spcPts val="0"/>
                        </a:spcBef>
                        <a:spcAft>
                          <a:spcPts val="80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Mark</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965612"/>
                  </a:ext>
                </a:extLst>
              </a:tr>
              <a:tr h="235430">
                <a:tc rowSpan="2">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Luke</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07000"/>
                        </a:lnSpc>
                        <a:spcBef>
                          <a:spcPts val="0"/>
                        </a:spcBef>
                        <a:spcAft>
                          <a:spcPts val="80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Gospel</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108392"/>
                  </a:ext>
                </a:extLst>
              </a:tr>
              <a:tr h="235430">
                <a:tc vMerge="1">
                  <a:txBody>
                    <a:bodyPr/>
                    <a:lstStyle/>
                    <a:p>
                      <a:endParaRPr lang="en-US"/>
                    </a:p>
                  </a:txBody>
                  <a:tcPr/>
                </a:tc>
                <a:tc>
                  <a:txBody>
                    <a:bodyPr/>
                    <a:lstStyle/>
                    <a:p>
                      <a:pPr marL="0" marR="0" indent="-182880">
                        <a:lnSpc>
                          <a:spcPct val="107000"/>
                        </a:lnSpc>
                        <a:spcBef>
                          <a:spcPts val="0"/>
                        </a:spcBef>
                        <a:spcAft>
                          <a:spcPts val="80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Acts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060982"/>
                  </a:ext>
                </a:extLst>
              </a:tr>
              <a:tr h="376870">
                <a:tc rowSpan="5">
                  <a:txBody>
                    <a:bodyPr/>
                    <a:lstStyle/>
                    <a:p>
                      <a:pPr marL="0" marR="0" indent="-182880">
                        <a:lnSpc>
                          <a:spcPct val="107000"/>
                        </a:lnSpc>
                        <a:spcBef>
                          <a:spcPts val="0"/>
                        </a:spcBef>
                        <a:spcAft>
                          <a:spcPts val="800"/>
                        </a:spcAft>
                      </a:pPr>
                      <a:r>
                        <a:rPr lang="en-US" sz="2400" b="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John</a:t>
                      </a:r>
                      <a:endParaRPr lang="en-US" sz="24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Gospel</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highlight>
                            <a:srgbClr val="FFFF00"/>
                          </a:highlight>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27*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447895"/>
                  </a:ext>
                </a:extLst>
              </a:tr>
              <a:tr h="381000">
                <a:tc vMerge="1">
                  <a:txBody>
                    <a:bodyPr/>
                    <a:lstStyle/>
                    <a:p>
                      <a:endParaRPr lang="en-US"/>
                    </a:p>
                  </a:txBody>
                  <a:tcPr/>
                </a:tc>
                <a:tc>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1 John</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066275"/>
                  </a:ext>
                </a:extLst>
              </a:tr>
              <a:tr h="235430">
                <a:tc vMerge="1">
                  <a:txBody>
                    <a:bodyPr/>
                    <a:lstStyle/>
                    <a:p>
                      <a:endParaRPr lang="en-US"/>
                    </a:p>
                  </a:txBody>
                  <a:tcPr/>
                </a:tc>
                <a:tc>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2 John </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247304"/>
                  </a:ext>
                </a:extLst>
              </a:tr>
              <a:tr h="623718">
                <a:tc vMerge="1">
                  <a:txBody>
                    <a:bodyPr/>
                    <a:lstStyle/>
                    <a:p>
                      <a:endParaRPr lang="en-US"/>
                    </a:p>
                  </a:txBody>
                  <a:tcPr/>
                </a:tc>
                <a:tc>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3 John</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914179"/>
                  </a:ext>
                </a:extLst>
              </a:tr>
              <a:tr h="138760">
                <a:tc vMerge="1">
                  <a:txBody>
                    <a:bodyPr/>
                    <a:lstStyle/>
                    <a:p>
                      <a:endParaRPr lang="en-US"/>
                    </a:p>
                  </a:txBody>
                  <a:tcPr/>
                </a:tc>
                <a:tc>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Revelation</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621093"/>
                  </a:ext>
                </a:extLst>
              </a:tr>
              <a:tr h="70496">
                <a:tc gridSpan="2">
                  <a:txBody>
                    <a:bodyPr/>
                    <a:lstStyle/>
                    <a:p>
                      <a:pPr marL="0" marR="0" indent="-182880">
                        <a:lnSpc>
                          <a:spcPct val="107000"/>
                        </a:lnSpc>
                        <a:spcBef>
                          <a:spcPts val="0"/>
                        </a:spcBef>
                        <a:spcAft>
                          <a:spcPts val="800"/>
                        </a:spcAft>
                      </a:pPr>
                      <a:r>
                        <a:rPr lang="en-US" sz="2400" b="0" dirty="0">
                          <a:effectLst/>
                          <a:latin typeface="Calibri" panose="020F0502020204030204" pitchFamily="34" charset="0"/>
                          <a:ea typeface="Calibri" panose="020F0502020204030204" pitchFamily="34" charset="0"/>
                          <a:cs typeface="Times New Roman" panose="02020603050405020304" pitchFamily="18" charset="0"/>
                        </a:rPr>
                        <a:t>NT 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18288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891227"/>
                  </a:ext>
                </a:extLst>
              </a:tr>
            </a:tbl>
          </a:graphicData>
        </a:graphic>
      </p:graphicFrame>
      <p:sp>
        <p:nvSpPr>
          <p:cNvPr id="6" name="TextBox 5">
            <a:extLst>
              <a:ext uri="{FF2B5EF4-FFF2-40B4-BE49-F238E27FC236}">
                <a16:creationId xmlns:a16="http://schemas.microsoft.com/office/drawing/2014/main" id="{FE2554AD-ED8C-487C-BD81-EAA0BC82C75E}"/>
              </a:ext>
            </a:extLst>
          </p:cNvPr>
          <p:cNvSpPr txBox="1"/>
          <p:nvPr/>
        </p:nvSpPr>
        <p:spPr>
          <a:xfrm>
            <a:off x="5420403" y="6361699"/>
            <a:ext cx="67715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greatest number of uses in the New Testament</a:t>
            </a:r>
          </a:p>
        </p:txBody>
      </p:sp>
      <p:pic>
        <p:nvPicPr>
          <p:cNvPr id="8" name="Picture 7">
            <a:extLst>
              <a:ext uri="{FF2B5EF4-FFF2-40B4-BE49-F238E27FC236}">
                <a16:creationId xmlns:a16="http://schemas.microsoft.com/office/drawing/2014/main" id="{13AE6EE2-F522-439F-B6F7-EBA0989C7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18" y="147902"/>
            <a:ext cx="1752600" cy="6142623"/>
          </a:xfrm>
          <a:prstGeom prst="rect">
            <a:avLst/>
          </a:prstGeom>
        </p:spPr>
      </p:pic>
      <p:pic>
        <p:nvPicPr>
          <p:cNvPr id="11" name="Picture 10">
            <a:extLst>
              <a:ext uri="{FF2B5EF4-FFF2-40B4-BE49-F238E27FC236}">
                <a16:creationId xmlns:a16="http://schemas.microsoft.com/office/drawing/2014/main" id="{E3C39FBE-B61F-4157-BEF6-0C5B5F740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318" y="162590"/>
            <a:ext cx="1828800" cy="6143625"/>
          </a:xfrm>
          <a:prstGeom prst="rect">
            <a:avLst/>
          </a:prstGeom>
        </p:spPr>
      </p:pic>
      <p:pic>
        <p:nvPicPr>
          <p:cNvPr id="13" name="Picture 12">
            <a:extLst>
              <a:ext uri="{FF2B5EF4-FFF2-40B4-BE49-F238E27FC236}">
                <a16:creationId xmlns:a16="http://schemas.microsoft.com/office/drawing/2014/main" id="{CE80F65E-9273-4F33-AA62-83A91344A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196" y="156928"/>
            <a:ext cx="1752600" cy="6142624"/>
          </a:xfrm>
          <a:prstGeom prst="rect">
            <a:avLst/>
          </a:prstGeom>
        </p:spPr>
      </p:pic>
      <p:pic>
        <p:nvPicPr>
          <p:cNvPr id="15" name="Picture 14">
            <a:extLst>
              <a:ext uri="{FF2B5EF4-FFF2-40B4-BE49-F238E27FC236}">
                <a16:creationId xmlns:a16="http://schemas.microsoft.com/office/drawing/2014/main" id="{668C2EDE-55B9-48CD-8038-C5ECF426C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796" y="156928"/>
            <a:ext cx="1904998" cy="6170199"/>
          </a:xfrm>
          <a:prstGeom prst="rect">
            <a:avLst/>
          </a:prstGeom>
        </p:spPr>
      </p:pic>
      <p:pic>
        <p:nvPicPr>
          <p:cNvPr id="17" name="Picture 16">
            <a:extLst>
              <a:ext uri="{FF2B5EF4-FFF2-40B4-BE49-F238E27FC236}">
                <a16:creationId xmlns:a16="http://schemas.microsoft.com/office/drawing/2014/main" id="{61FE50C9-68C6-4E11-ADD4-CE3AA095B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794" y="156928"/>
            <a:ext cx="2424606" cy="6124573"/>
          </a:xfrm>
          <a:prstGeom prst="rect">
            <a:avLst/>
          </a:prstGeom>
        </p:spPr>
      </p:pic>
    </p:spTree>
    <p:extLst>
      <p:ext uri="{BB962C8B-B14F-4D97-AF65-F5344CB8AC3E}">
        <p14:creationId xmlns:p14="http://schemas.microsoft.com/office/powerpoint/2010/main" val="19247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94BD-5100-479D-B556-C6ABC6F65B7B}"/>
              </a:ext>
            </a:extLst>
          </p:cNvPr>
          <p:cNvSpPr>
            <a:spLocks noGrp="1"/>
          </p:cNvSpPr>
          <p:nvPr>
            <p:ph type="title"/>
          </p:nvPr>
        </p:nvSpPr>
        <p:spPr>
          <a:xfrm>
            <a:off x="533400" y="228600"/>
            <a:ext cx="10820400" cy="963116"/>
          </a:xfrm>
        </p:spPr>
        <p:txBody>
          <a:bodyPr>
            <a:normAutofit fontScale="90000"/>
          </a:bodyPr>
          <a:lstStyle/>
          <a:p>
            <a:pPr marL="0" marR="0" indent="-182880">
              <a:lnSpc>
                <a:spcPct val="107000"/>
              </a:lnSpc>
              <a:spcBef>
                <a:spcPts val="0"/>
              </a:spcBef>
              <a:spcAft>
                <a:spcPts val="0"/>
              </a:spcAft>
            </a:pPr>
            <a:r>
              <a:rPr lang="en-US" b="1" i="0" dirty="0">
                <a:solidFill>
                  <a:srgbClr val="333333"/>
                </a:solidFill>
                <a:effectLst/>
              </a:rPr>
              <a:t>As an aside philia is often used as a </a:t>
            </a:r>
            <a:r>
              <a:rPr lang="en-US" dirty="0">
                <a:solidFill>
                  <a:srgbClr val="333333"/>
                </a:solidFill>
              </a:rPr>
              <a:t>combining word with many others in the New Testament</a:t>
            </a:r>
            <a:endParaRPr lang="en-US" dirty="0"/>
          </a:p>
        </p:txBody>
      </p:sp>
      <p:sp>
        <p:nvSpPr>
          <p:cNvPr id="3" name="Text Placeholder 2">
            <a:extLst>
              <a:ext uri="{FF2B5EF4-FFF2-40B4-BE49-F238E27FC236}">
                <a16:creationId xmlns:a16="http://schemas.microsoft.com/office/drawing/2014/main" id="{8A1CEFB0-09CC-4EBE-B247-CD34B1D23D4E}"/>
              </a:ext>
            </a:extLst>
          </p:cNvPr>
          <p:cNvSpPr>
            <a:spLocks noGrp="1"/>
          </p:cNvSpPr>
          <p:nvPr>
            <p:ph sz="quarter" idx="10"/>
          </p:nvPr>
        </p:nvSpPr>
        <p:spPr/>
        <p:txBody>
          <a:bodyPr/>
          <a:lstStyle/>
          <a:p>
            <a:br>
              <a:rPr lang="en-US" b="0" i="0" dirty="0">
                <a:solidFill>
                  <a:srgbClr val="333333"/>
                </a:solidFill>
                <a:effectLst/>
                <a:latin typeface="Helvetica Neue"/>
              </a:rPr>
            </a:br>
            <a:endParaRPr lang="en-US" dirty="0"/>
          </a:p>
        </p:txBody>
      </p:sp>
      <p:sp>
        <p:nvSpPr>
          <p:cNvPr id="6" name="TextBox 5">
            <a:extLst>
              <a:ext uri="{FF2B5EF4-FFF2-40B4-BE49-F238E27FC236}">
                <a16:creationId xmlns:a16="http://schemas.microsoft.com/office/drawing/2014/main" id="{E55F06C5-B2B4-41A3-B589-E1A0828100D6}"/>
              </a:ext>
            </a:extLst>
          </p:cNvPr>
          <p:cNvSpPr txBox="1"/>
          <p:nvPr/>
        </p:nvSpPr>
        <p:spPr>
          <a:xfrm>
            <a:off x="838200" y="1320343"/>
            <a:ext cx="10686288" cy="48320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Friendship = Philia = φιλία –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Used as a root word in many other New Testament words including: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Philadelpheia / Philadelphos = brotherly love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Philanthropia = love for mankind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Philautos = lovers of self, (-) 2 Tim 3:2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Philarguria / Phil</a:t>
            </a:r>
            <a:r>
              <a:rPr kumimoji="0" lang="en-US" sz="2800" b="0" i="0" u="sng" strike="noStrike" kern="1200" cap="none" spc="0" normalizeH="0" baseline="0" noProof="0" dirty="0">
                <a:ln>
                  <a:noFill/>
                </a:ln>
                <a:solidFill>
                  <a:srgbClr val="333333"/>
                </a:solidFill>
                <a:effectLst/>
                <a:uLnTx/>
                <a:uFillTx/>
                <a:latin typeface="Arial" panose="020B0604020202020204" pitchFamily="34" charset="0"/>
                <a:ea typeface="+mn-ea"/>
                <a:cs typeface="+mn-cs"/>
              </a:rPr>
              <a:t>a</a:t>
            </a: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r</a:t>
            </a:r>
            <a:r>
              <a:rPr kumimoji="0" lang="en-US" sz="2800" b="0" i="0" u="sng" strike="noStrike" kern="1200" cap="none" spc="0" normalizeH="0" baseline="0" noProof="0" dirty="0">
                <a:ln>
                  <a:noFill/>
                </a:ln>
                <a:solidFill>
                  <a:srgbClr val="333333"/>
                </a:solidFill>
                <a:effectLst/>
                <a:uLnTx/>
                <a:uFillTx/>
                <a:latin typeface="Arial" panose="020B0604020202020204" pitchFamily="34" charset="0"/>
                <a:ea typeface="+mn-ea"/>
                <a:cs typeface="+mn-cs"/>
              </a:rPr>
              <a:t>g</a:t>
            </a: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uros = love of money (silver), (-) 2 Tim 3:2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Philedonos = lovers of pleasure (hedonism), (-) 2 Tim 3:4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Philotheos = loving God, (+) 2 Tim 3:4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Philologos = lover of the Word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Philoproteuo = loves to be first, 3 Jn 1:9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Philoxenia / Philoxenos = love to strangers / hospitable</a:t>
            </a:r>
          </a:p>
        </p:txBody>
      </p:sp>
      <p:pic>
        <p:nvPicPr>
          <p:cNvPr id="8" name="Picture 7">
            <a:extLst>
              <a:ext uri="{FF2B5EF4-FFF2-40B4-BE49-F238E27FC236}">
                <a16:creationId xmlns:a16="http://schemas.microsoft.com/office/drawing/2014/main" id="{46518E15-7DFD-47A4-95CA-347D173F2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793" y="2235777"/>
            <a:ext cx="4285488" cy="381000"/>
          </a:xfrm>
          <a:prstGeom prst="rect">
            <a:avLst/>
          </a:prstGeom>
        </p:spPr>
      </p:pic>
      <p:pic>
        <p:nvPicPr>
          <p:cNvPr id="9" name="Picture 8">
            <a:extLst>
              <a:ext uri="{FF2B5EF4-FFF2-40B4-BE49-F238E27FC236}">
                <a16:creationId xmlns:a16="http://schemas.microsoft.com/office/drawing/2014/main" id="{C98A5B09-9420-463E-87B8-165A8ACFD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692586"/>
            <a:ext cx="4285488" cy="381000"/>
          </a:xfrm>
          <a:prstGeom prst="rect">
            <a:avLst/>
          </a:prstGeom>
        </p:spPr>
      </p:pic>
      <p:pic>
        <p:nvPicPr>
          <p:cNvPr id="10" name="Picture 9">
            <a:extLst>
              <a:ext uri="{FF2B5EF4-FFF2-40B4-BE49-F238E27FC236}">
                <a16:creationId xmlns:a16="http://schemas.microsoft.com/office/drawing/2014/main" id="{05A9508D-58D9-4167-9A19-FBBF62423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712" y="3104352"/>
            <a:ext cx="5190744" cy="461482"/>
          </a:xfrm>
          <a:prstGeom prst="rect">
            <a:avLst/>
          </a:prstGeom>
        </p:spPr>
      </p:pic>
      <p:pic>
        <p:nvPicPr>
          <p:cNvPr id="11" name="Picture 10">
            <a:extLst>
              <a:ext uri="{FF2B5EF4-FFF2-40B4-BE49-F238E27FC236}">
                <a16:creationId xmlns:a16="http://schemas.microsoft.com/office/drawing/2014/main" id="{2805B4BC-0F07-4DBC-AE7B-761F6BB1A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989" y="3510259"/>
            <a:ext cx="5721096" cy="508632"/>
          </a:xfrm>
          <a:prstGeom prst="rect">
            <a:avLst/>
          </a:prstGeom>
        </p:spPr>
      </p:pic>
      <p:pic>
        <p:nvPicPr>
          <p:cNvPr id="12" name="Picture 11">
            <a:extLst>
              <a:ext uri="{FF2B5EF4-FFF2-40B4-BE49-F238E27FC236}">
                <a16:creationId xmlns:a16="http://schemas.microsoft.com/office/drawing/2014/main" id="{D41B8267-A604-4F3B-AEA9-976D792A9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262" y="3947081"/>
            <a:ext cx="7010019" cy="447932"/>
          </a:xfrm>
          <a:prstGeom prst="rect">
            <a:avLst/>
          </a:prstGeom>
        </p:spPr>
      </p:pic>
      <p:pic>
        <p:nvPicPr>
          <p:cNvPr id="13" name="Picture 12">
            <a:extLst>
              <a:ext uri="{FF2B5EF4-FFF2-40B4-BE49-F238E27FC236}">
                <a16:creationId xmlns:a16="http://schemas.microsoft.com/office/drawing/2014/main" id="{D2089119-7AD7-4BE1-AFC1-21FAB4FED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820" y="4434201"/>
            <a:ext cx="4285488" cy="381000"/>
          </a:xfrm>
          <a:prstGeom prst="rect">
            <a:avLst/>
          </a:prstGeom>
        </p:spPr>
      </p:pic>
      <p:pic>
        <p:nvPicPr>
          <p:cNvPr id="14" name="Picture 13">
            <a:extLst>
              <a:ext uri="{FF2B5EF4-FFF2-40B4-BE49-F238E27FC236}">
                <a16:creationId xmlns:a16="http://schemas.microsoft.com/office/drawing/2014/main" id="{C466458F-87CE-40DB-88CA-1E3455DFD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295" y="4843314"/>
            <a:ext cx="4285488" cy="381000"/>
          </a:xfrm>
          <a:prstGeom prst="rect">
            <a:avLst/>
          </a:prstGeom>
        </p:spPr>
      </p:pic>
      <p:pic>
        <p:nvPicPr>
          <p:cNvPr id="15" name="Picture 14">
            <a:extLst>
              <a:ext uri="{FF2B5EF4-FFF2-40B4-BE49-F238E27FC236}">
                <a16:creationId xmlns:a16="http://schemas.microsoft.com/office/drawing/2014/main" id="{5BE407B0-597D-4CDA-9731-62BAB3894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340" y="5263502"/>
            <a:ext cx="4285488" cy="381000"/>
          </a:xfrm>
          <a:prstGeom prst="rect">
            <a:avLst/>
          </a:prstGeom>
        </p:spPr>
      </p:pic>
      <p:pic>
        <p:nvPicPr>
          <p:cNvPr id="16" name="Picture 15">
            <a:extLst>
              <a:ext uri="{FF2B5EF4-FFF2-40B4-BE49-F238E27FC236}">
                <a16:creationId xmlns:a16="http://schemas.microsoft.com/office/drawing/2014/main" id="{3421C023-D639-472A-8E55-ABE2A0F49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632" y="5664640"/>
            <a:ext cx="4715256" cy="419208"/>
          </a:xfrm>
          <a:prstGeom prst="rect">
            <a:avLst/>
          </a:prstGeom>
        </p:spPr>
      </p:pic>
    </p:spTree>
    <p:extLst>
      <p:ext uri="{BB962C8B-B14F-4D97-AF65-F5344CB8AC3E}">
        <p14:creationId xmlns:p14="http://schemas.microsoft.com/office/powerpoint/2010/main" val="290807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2CB0-31F9-42D9-BD2E-258279D49B03}"/>
              </a:ext>
            </a:extLst>
          </p:cNvPr>
          <p:cNvSpPr>
            <a:spLocks noGrp="1"/>
          </p:cNvSpPr>
          <p:nvPr>
            <p:ph type="title"/>
          </p:nvPr>
        </p:nvSpPr>
        <p:spPr/>
        <p:txBody>
          <a:bodyPr/>
          <a:lstStyle/>
          <a:p>
            <a:r>
              <a:rPr lang="en-US" b="1" i="0" dirty="0">
                <a:solidFill>
                  <a:srgbClr val="333333"/>
                </a:solidFill>
                <a:effectLst/>
              </a:rPr>
              <a:t>As an aside …</a:t>
            </a:r>
            <a:endParaRPr lang="en-US" dirty="0"/>
          </a:p>
        </p:txBody>
      </p:sp>
      <p:sp>
        <p:nvSpPr>
          <p:cNvPr id="3" name="Content Placeholder 2">
            <a:extLst>
              <a:ext uri="{FF2B5EF4-FFF2-40B4-BE49-F238E27FC236}">
                <a16:creationId xmlns:a16="http://schemas.microsoft.com/office/drawing/2014/main" id="{5015270A-A8C4-47E1-BC36-5B66877BEFF9}"/>
              </a:ext>
            </a:extLst>
          </p:cNvPr>
          <p:cNvSpPr>
            <a:spLocks noGrp="1"/>
          </p:cNvSpPr>
          <p:nvPr>
            <p:ph sz="quarter" idx="10"/>
          </p:nvPr>
        </p:nvSpPr>
        <p:spPr/>
        <p:txBody>
          <a:bodyPr/>
          <a:lstStyle/>
          <a:p>
            <a:pPr marL="0" indent="0">
              <a:buNone/>
            </a:pPr>
            <a:r>
              <a:rPr lang="en-US" dirty="0"/>
              <a:t>2 Tim 3:1 But realize this, that in the last days difficult times will come. 2 For men will be </a:t>
            </a:r>
            <a:r>
              <a:rPr lang="en-US" u="sng" dirty="0"/>
              <a:t>lovers of self</a:t>
            </a:r>
            <a:r>
              <a:rPr lang="en-US" dirty="0"/>
              <a:t>, </a:t>
            </a:r>
            <a:r>
              <a:rPr lang="en-US" u="sng" dirty="0"/>
              <a:t>lovers of money</a:t>
            </a:r>
            <a:r>
              <a:rPr lang="en-US" dirty="0"/>
              <a:t>, boastful, arrogant, revilers, disobedient to parents, ungrateful, unholy, 3 unloving, irreconcilable, malicious gossips, without self-control, brutal, haters of good, 4 treacherous, reckless, conceited, </a:t>
            </a:r>
            <a:r>
              <a:rPr lang="en-US" u="sng" dirty="0"/>
              <a:t>lovers of pleasure </a:t>
            </a:r>
            <a:r>
              <a:rPr lang="en-US" dirty="0"/>
              <a:t>rather than </a:t>
            </a:r>
            <a:r>
              <a:rPr lang="en-US" u="sng" dirty="0"/>
              <a:t>lovers of God</a:t>
            </a:r>
            <a:r>
              <a:rPr lang="en-US" dirty="0"/>
              <a:t>, </a:t>
            </a:r>
          </a:p>
        </p:txBody>
      </p:sp>
    </p:spTree>
    <p:extLst>
      <p:ext uri="{BB962C8B-B14F-4D97-AF65-F5344CB8AC3E}">
        <p14:creationId xmlns:p14="http://schemas.microsoft.com/office/powerpoint/2010/main" val="4136343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87FFF8-CFEE-477D-9C34-771C81D67CD5}"/>
              </a:ext>
            </a:extLst>
          </p:cNvPr>
          <p:cNvSpPr>
            <a:spLocks noGrp="1"/>
          </p:cNvSpPr>
          <p:nvPr>
            <p:ph type="ctrTitle"/>
          </p:nvPr>
        </p:nvSpPr>
        <p:spPr/>
        <p:txBody>
          <a:bodyPr>
            <a:normAutofit fontScale="90000"/>
          </a:bodyPr>
          <a:lstStyle/>
          <a:p>
            <a:r>
              <a:rPr lang="en-US" dirty="0"/>
              <a:t>Love (agape and philia) is an important theme for John</a:t>
            </a:r>
          </a:p>
        </p:txBody>
      </p:sp>
    </p:spTree>
    <p:extLst>
      <p:ext uri="{BB962C8B-B14F-4D97-AF65-F5344CB8AC3E}">
        <p14:creationId xmlns:p14="http://schemas.microsoft.com/office/powerpoint/2010/main" val="228908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a:extLst>
              <a:ext uri="{FF2B5EF4-FFF2-40B4-BE49-F238E27FC236}">
                <a16:creationId xmlns:a16="http://schemas.microsoft.com/office/drawing/2014/main" id="{73FCECD4-20E8-44E2-B80C-0AD4FD117F92}"/>
              </a:ext>
            </a:extLst>
          </p:cNvPr>
          <p:cNvSpPr>
            <a:spLocks noGrp="1"/>
          </p:cNvSpPr>
          <p:nvPr>
            <p:ph type="title"/>
          </p:nvPr>
        </p:nvSpPr>
        <p:spPr>
          <a:xfrm>
            <a:off x="228600" y="0"/>
            <a:ext cx="11171903" cy="625475"/>
          </a:xfrm>
        </p:spPr>
        <p:txBody>
          <a:bodyPr>
            <a:noAutofit/>
          </a:bodyPr>
          <a:lstStyle/>
          <a:p>
            <a:r>
              <a:rPr lang="en-US" dirty="0"/>
              <a:t>Love in the four relationships: Expressed through John</a:t>
            </a:r>
          </a:p>
        </p:txBody>
      </p:sp>
      <p:grpSp>
        <p:nvGrpSpPr>
          <p:cNvPr id="14" name="Group 13">
            <a:extLst>
              <a:ext uri="{FF2B5EF4-FFF2-40B4-BE49-F238E27FC236}">
                <a16:creationId xmlns:a16="http://schemas.microsoft.com/office/drawing/2014/main" id="{4839BB2F-EF44-47D7-89DC-AC7E0C4921CE}"/>
              </a:ext>
            </a:extLst>
          </p:cNvPr>
          <p:cNvGrpSpPr/>
          <p:nvPr/>
        </p:nvGrpSpPr>
        <p:grpSpPr>
          <a:xfrm>
            <a:off x="3352800" y="854075"/>
            <a:ext cx="5029200" cy="5537849"/>
            <a:chOff x="3352800" y="854075"/>
            <a:chExt cx="5029200" cy="5537849"/>
          </a:xfrm>
        </p:grpSpPr>
        <p:grpSp>
          <p:nvGrpSpPr>
            <p:cNvPr id="16" name="Group 15">
              <a:extLst>
                <a:ext uri="{FF2B5EF4-FFF2-40B4-BE49-F238E27FC236}">
                  <a16:creationId xmlns:a16="http://schemas.microsoft.com/office/drawing/2014/main" id="{F604DCB1-CCB2-4FFF-B7E9-05D8A624C69E}"/>
                </a:ext>
              </a:extLst>
            </p:cNvPr>
            <p:cNvGrpSpPr/>
            <p:nvPr/>
          </p:nvGrpSpPr>
          <p:grpSpPr>
            <a:xfrm>
              <a:off x="3352800" y="1219200"/>
              <a:ext cx="5029200" cy="4800600"/>
              <a:chOff x="5006763" y="1222900"/>
              <a:chExt cx="4315168" cy="4329487"/>
            </a:xfrm>
          </p:grpSpPr>
          <p:grpSp>
            <p:nvGrpSpPr>
              <p:cNvPr id="17" name="Group 16">
                <a:extLst>
                  <a:ext uri="{FF2B5EF4-FFF2-40B4-BE49-F238E27FC236}">
                    <a16:creationId xmlns:a16="http://schemas.microsoft.com/office/drawing/2014/main" id="{021D1B50-F797-49A0-9428-B82ED5E34569}"/>
                  </a:ext>
                </a:extLst>
              </p:cNvPr>
              <p:cNvGrpSpPr/>
              <p:nvPr/>
            </p:nvGrpSpPr>
            <p:grpSpPr>
              <a:xfrm>
                <a:off x="5006763" y="1222900"/>
                <a:ext cx="4315168" cy="4329487"/>
                <a:chOff x="4644813" y="1414114"/>
                <a:chExt cx="4315168" cy="4329487"/>
              </a:xfrm>
            </p:grpSpPr>
            <p:sp>
              <p:nvSpPr>
                <p:cNvPr id="19" name="TextBox 18">
                  <a:extLst>
                    <a:ext uri="{FF2B5EF4-FFF2-40B4-BE49-F238E27FC236}">
                      <a16:creationId xmlns:a16="http://schemas.microsoft.com/office/drawing/2014/main" id="{1440A8A8-039F-4E78-93AA-6E80579A62D3}"/>
                    </a:ext>
                  </a:extLst>
                </p:cNvPr>
                <p:cNvSpPr txBox="1"/>
                <p:nvPr/>
              </p:nvSpPr>
              <p:spPr>
                <a:xfrm>
                  <a:off x="5007116" y="1414114"/>
                  <a:ext cx="8771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20" name="TextBox 19">
                  <a:extLst>
                    <a:ext uri="{FF2B5EF4-FFF2-40B4-BE49-F238E27FC236}">
                      <a16:creationId xmlns:a16="http://schemas.microsoft.com/office/drawing/2014/main" id="{5AFDAB60-33CC-4D0A-8A18-FAE2CB7775E3}"/>
                    </a:ext>
                  </a:extLst>
                </p:cNvPr>
                <p:cNvSpPr txBox="1"/>
                <p:nvPr/>
              </p:nvSpPr>
              <p:spPr>
                <a:xfrm>
                  <a:off x="4888804" y="3306255"/>
                  <a:ext cx="1134826" cy="5273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23" name="TextBox 22">
                  <a:extLst>
                    <a:ext uri="{FF2B5EF4-FFF2-40B4-BE49-F238E27FC236}">
                      <a16:creationId xmlns:a16="http://schemas.microsoft.com/office/drawing/2014/main" id="{7F458E02-ED81-40E6-AA07-680DC4567275}"/>
                    </a:ext>
                  </a:extLst>
                </p:cNvPr>
                <p:cNvSpPr txBox="1"/>
                <p:nvPr/>
              </p:nvSpPr>
              <p:spPr>
                <a:xfrm>
                  <a:off x="7648981" y="3264278"/>
                  <a:ext cx="13110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Others</a:t>
                  </a:r>
                </a:p>
              </p:txBody>
            </p:sp>
            <p:sp>
              <p:nvSpPr>
                <p:cNvPr id="25" name="TextBox 24">
                  <a:extLst>
                    <a:ext uri="{FF2B5EF4-FFF2-40B4-BE49-F238E27FC236}">
                      <a16:creationId xmlns:a16="http://schemas.microsoft.com/office/drawing/2014/main" id="{AADCC87E-433E-41A6-A3AF-2434E515BC9A}"/>
                    </a:ext>
                  </a:extLst>
                </p:cNvPr>
                <p:cNvSpPr txBox="1"/>
                <p:nvPr/>
              </p:nvSpPr>
              <p:spPr>
                <a:xfrm>
                  <a:off x="4644813" y="5158826"/>
                  <a:ext cx="1603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Creation</a:t>
                  </a:r>
                </a:p>
              </p:txBody>
            </p:sp>
            <p:cxnSp>
              <p:nvCxnSpPr>
                <p:cNvPr id="26" name="Straight Arrow Connector 25">
                  <a:extLst>
                    <a:ext uri="{FF2B5EF4-FFF2-40B4-BE49-F238E27FC236}">
                      <a16:creationId xmlns:a16="http://schemas.microsoft.com/office/drawing/2014/main" id="{B529015F-D523-4C1E-B2DF-223F34731267}"/>
                    </a:ext>
                  </a:extLst>
                </p:cNvPr>
                <p:cNvCxnSpPr>
                  <a:cxnSpLocks/>
                  <a:stCxn id="19" idx="2"/>
                  <a:endCxn id="20" idx="0"/>
                </p:cNvCxnSpPr>
                <p:nvPr/>
              </p:nvCxnSpPr>
              <p:spPr>
                <a:xfrm>
                  <a:off x="5445697" y="1998889"/>
                  <a:ext cx="10519" cy="1307366"/>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E727800-0E86-41C6-9553-E829B86E5175}"/>
                    </a:ext>
                  </a:extLst>
                </p:cNvPr>
                <p:cNvCxnSpPr>
                  <a:cxnSpLocks/>
                  <a:stCxn id="20" idx="3"/>
                  <a:endCxn id="23" idx="1"/>
                </p:cNvCxnSpPr>
                <p:nvPr/>
              </p:nvCxnSpPr>
              <p:spPr>
                <a:xfrm flipV="1">
                  <a:off x="6023630" y="3556666"/>
                  <a:ext cx="1625351" cy="13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9ABACFF-EE4C-41CA-B278-B1279A883649}"/>
                    </a:ext>
                  </a:extLst>
                </p:cNvPr>
                <p:cNvCxnSpPr>
                  <a:cxnSpLocks/>
                  <a:stCxn id="20" idx="2"/>
                  <a:endCxn id="25" idx="0"/>
                </p:cNvCxnSpPr>
                <p:nvPr/>
              </p:nvCxnSpPr>
              <p:spPr>
                <a:xfrm flipH="1">
                  <a:off x="5446700" y="3833642"/>
                  <a:ext cx="9517" cy="132518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8" name="Arc 17">
                <a:extLst>
                  <a:ext uri="{FF2B5EF4-FFF2-40B4-BE49-F238E27FC236}">
                    <a16:creationId xmlns:a16="http://schemas.microsoft.com/office/drawing/2014/main" id="{CAC650B3-FB87-4471-8B30-0C884F858B3B}"/>
                  </a:ext>
                </a:extLst>
              </p:cNvPr>
              <p:cNvSpPr/>
              <p:nvPr/>
            </p:nvSpPr>
            <p:spPr>
              <a:xfrm>
                <a:off x="5976003" y="2739082"/>
                <a:ext cx="1524000" cy="1252737"/>
              </a:xfrm>
              <a:prstGeom prst="arc">
                <a:avLst>
                  <a:gd name="adj1" fmla="val 12643563"/>
                  <a:gd name="adj2" fmla="val 936539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Arc 1">
              <a:extLst>
                <a:ext uri="{FF2B5EF4-FFF2-40B4-BE49-F238E27FC236}">
                  <a16:creationId xmlns:a16="http://schemas.microsoft.com/office/drawing/2014/main" id="{9DAC873E-1CB0-4540-8913-EF00D0CA980E}"/>
                </a:ext>
              </a:extLst>
            </p:cNvPr>
            <p:cNvSpPr/>
            <p:nvPr/>
          </p:nvSpPr>
          <p:spPr>
            <a:xfrm>
              <a:off x="4380346" y="5002870"/>
              <a:ext cx="1776177" cy="1389054"/>
            </a:xfrm>
            <a:prstGeom prst="arc">
              <a:avLst>
                <a:gd name="adj1" fmla="val 12643563"/>
                <a:gd name="adj2" fmla="val 936539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c 4">
              <a:extLst>
                <a:ext uri="{FF2B5EF4-FFF2-40B4-BE49-F238E27FC236}">
                  <a16:creationId xmlns:a16="http://schemas.microsoft.com/office/drawing/2014/main" id="{19DB5642-5A42-4AB5-A323-87DB4D028347}"/>
                </a:ext>
              </a:extLst>
            </p:cNvPr>
            <p:cNvSpPr/>
            <p:nvPr/>
          </p:nvSpPr>
          <p:spPr>
            <a:xfrm>
              <a:off x="4380346" y="854075"/>
              <a:ext cx="1776177" cy="1389054"/>
            </a:xfrm>
            <a:prstGeom prst="arc">
              <a:avLst>
                <a:gd name="adj1" fmla="val 12643563"/>
                <a:gd name="adj2" fmla="val 936539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ED50B2C7-1B6A-49BD-92CE-6424439B6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13" y="932095"/>
              <a:ext cx="1066800" cy="1066800"/>
            </a:xfrm>
            <a:prstGeom prst="rect">
              <a:avLst/>
            </a:prstGeom>
          </p:spPr>
        </p:pic>
      </p:grpSp>
      <p:sp>
        <p:nvSpPr>
          <p:cNvPr id="33" name="TextBox 32">
            <a:extLst>
              <a:ext uri="{FF2B5EF4-FFF2-40B4-BE49-F238E27FC236}">
                <a16:creationId xmlns:a16="http://schemas.microsoft.com/office/drawing/2014/main" id="{568FE348-3AFE-4E19-AD0B-F33F52C53C64}"/>
              </a:ext>
            </a:extLst>
          </p:cNvPr>
          <p:cNvSpPr txBox="1"/>
          <p:nvPr/>
        </p:nvSpPr>
        <p:spPr>
          <a:xfrm>
            <a:off x="5640859" y="2928551"/>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711828CF-C5D9-416E-A2A8-0C069B17E559}"/>
              </a:ext>
            </a:extLst>
          </p:cNvPr>
          <p:cNvSpPr txBox="1"/>
          <p:nvPr/>
        </p:nvSpPr>
        <p:spPr>
          <a:xfrm>
            <a:off x="5638800" y="293116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40A5B6A7-5FB4-463D-9B00-29AA4162867F}"/>
              </a:ext>
            </a:extLst>
          </p:cNvPr>
          <p:cNvGrpSpPr/>
          <p:nvPr/>
        </p:nvGrpSpPr>
        <p:grpSpPr>
          <a:xfrm>
            <a:off x="6156524" y="625475"/>
            <a:ext cx="6035476" cy="954107"/>
            <a:chOff x="6156524" y="625475"/>
            <a:chExt cx="6035476" cy="954107"/>
          </a:xfrm>
        </p:grpSpPr>
        <p:sp>
          <p:nvSpPr>
            <p:cNvPr id="37" name="TextBox 36">
              <a:extLst>
                <a:ext uri="{FF2B5EF4-FFF2-40B4-BE49-F238E27FC236}">
                  <a16:creationId xmlns:a16="http://schemas.microsoft.com/office/drawing/2014/main" id="{37EEC4CB-0C18-46B3-AA36-27E57D543199}"/>
                </a:ext>
              </a:extLst>
            </p:cNvPr>
            <p:cNvSpPr txBox="1"/>
            <p:nvPr/>
          </p:nvSpPr>
          <p:spPr>
            <a:xfrm>
              <a:off x="6331436" y="625475"/>
              <a:ext cx="58605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movement: Love within the Trinity </a:t>
              </a:r>
              <a: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John 17:26</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9" name="Straight Arrow Connector 38">
              <a:extLst>
                <a:ext uri="{FF2B5EF4-FFF2-40B4-BE49-F238E27FC236}">
                  <a16:creationId xmlns:a16="http://schemas.microsoft.com/office/drawing/2014/main" id="{BB16CEE1-249C-438E-A667-A82B05C9191E}"/>
                </a:ext>
              </a:extLst>
            </p:cNvPr>
            <p:cNvCxnSpPr>
              <a:cxnSpLocks/>
            </p:cNvCxnSpPr>
            <p:nvPr/>
          </p:nvCxnSpPr>
          <p:spPr>
            <a:xfrm flipH="1">
              <a:off x="6156524" y="892109"/>
              <a:ext cx="282777" cy="3906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435EF67-9571-4556-ADF0-99E1B0A133A5}"/>
              </a:ext>
            </a:extLst>
          </p:cNvPr>
          <p:cNvGrpSpPr/>
          <p:nvPr/>
        </p:nvGrpSpPr>
        <p:grpSpPr>
          <a:xfrm>
            <a:off x="137220" y="2063293"/>
            <a:ext cx="4050510" cy="954108"/>
            <a:chOff x="6331436" y="625475"/>
            <a:chExt cx="6393949" cy="368740"/>
          </a:xfrm>
        </p:grpSpPr>
        <p:sp>
          <p:nvSpPr>
            <p:cNvPr id="46" name="TextBox 45">
              <a:extLst>
                <a:ext uri="{FF2B5EF4-FFF2-40B4-BE49-F238E27FC236}">
                  <a16:creationId xmlns:a16="http://schemas.microsoft.com/office/drawing/2014/main" id="{DE518439-D369-4F4E-B494-FA89E2ED2CA8}"/>
                </a:ext>
              </a:extLst>
            </p:cNvPr>
            <p:cNvSpPr txBox="1"/>
            <p:nvPr/>
          </p:nvSpPr>
          <p:spPr>
            <a:xfrm>
              <a:off x="6331436" y="625475"/>
              <a:ext cx="6299084" cy="3687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second movement: God to us </a:t>
              </a:r>
              <a: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John 3:16</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7" name="Straight Arrow Connector 46">
              <a:extLst>
                <a:ext uri="{FF2B5EF4-FFF2-40B4-BE49-F238E27FC236}">
                  <a16:creationId xmlns:a16="http://schemas.microsoft.com/office/drawing/2014/main" id="{8C865D83-29F9-496F-9A07-F69643C54C3F}"/>
                </a:ext>
              </a:extLst>
            </p:cNvPr>
            <p:cNvCxnSpPr>
              <a:cxnSpLocks/>
            </p:cNvCxnSpPr>
            <p:nvPr/>
          </p:nvCxnSpPr>
          <p:spPr>
            <a:xfrm>
              <a:off x="11057781" y="809845"/>
              <a:ext cx="166760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B406BE7-0201-496C-9F45-4CFA794E7A77}"/>
              </a:ext>
            </a:extLst>
          </p:cNvPr>
          <p:cNvGrpSpPr/>
          <p:nvPr/>
        </p:nvGrpSpPr>
        <p:grpSpPr>
          <a:xfrm>
            <a:off x="6439301" y="2279863"/>
            <a:ext cx="5651338" cy="1384995"/>
            <a:chOff x="6331436" y="625475"/>
            <a:chExt cx="5660419" cy="1248137"/>
          </a:xfrm>
        </p:grpSpPr>
        <p:sp>
          <p:nvSpPr>
            <p:cNvPr id="53" name="TextBox 52">
              <a:extLst>
                <a:ext uri="{FF2B5EF4-FFF2-40B4-BE49-F238E27FC236}">
                  <a16:creationId xmlns:a16="http://schemas.microsoft.com/office/drawing/2014/main" id="{452995CB-6C54-490F-8D23-00CFC4B9FC4F}"/>
                </a:ext>
              </a:extLst>
            </p:cNvPr>
            <p:cNvSpPr txBox="1"/>
            <p:nvPr/>
          </p:nvSpPr>
          <p:spPr>
            <a:xfrm>
              <a:off x="6331436" y="625475"/>
              <a:ext cx="5660419" cy="1248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third movement: Us for others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John 4:7,12	(CW)</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4" name="Straight Arrow Connector 53">
              <a:extLst>
                <a:ext uri="{FF2B5EF4-FFF2-40B4-BE49-F238E27FC236}">
                  <a16:creationId xmlns:a16="http://schemas.microsoft.com/office/drawing/2014/main" id="{D5A75290-C8D5-4F92-B539-214CCAC1A76F}"/>
                </a:ext>
              </a:extLst>
            </p:cNvPr>
            <p:cNvCxnSpPr>
              <a:cxnSpLocks/>
            </p:cNvCxnSpPr>
            <p:nvPr/>
          </p:nvCxnSpPr>
          <p:spPr>
            <a:xfrm flipH="1">
              <a:off x="6331436" y="973530"/>
              <a:ext cx="114082" cy="8159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80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D5927-AF10-44A1-BA78-8D765E49F27F}"/>
              </a:ext>
            </a:extLst>
          </p:cNvPr>
          <p:cNvSpPr>
            <a:spLocks noGrp="1"/>
          </p:cNvSpPr>
          <p:nvPr>
            <p:ph type="title"/>
          </p:nvPr>
        </p:nvSpPr>
        <p:spPr/>
        <p:txBody>
          <a:bodyPr/>
          <a:lstStyle/>
          <a:p>
            <a:r>
              <a:rPr lang="en-US" dirty="0"/>
              <a:t>B. John’s teachings</a:t>
            </a:r>
          </a:p>
        </p:txBody>
      </p:sp>
      <p:sp>
        <p:nvSpPr>
          <p:cNvPr id="4" name="Content Placeholder 3">
            <a:extLst>
              <a:ext uri="{FF2B5EF4-FFF2-40B4-BE49-F238E27FC236}">
                <a16:creationId xmlns:a16="http://schemas.microsoft.com/office/drawing/2014/main" id="{C0EE8474-EDFA-4081-A642-693F2CEF3156}"/>
              </a:ext>
            </a:extLst>
          </p:cNvPr>
          <p:cNvSpPr>
            <a:spLocks noGrp="1"/>
          </p:cNvSpPr>
          <p:nvPr>
            <p:ph sz="quarter" idx="10"/>
          </p:nvPr>
        </p:nvSpPr>
        <p:spPr/>
        <p:txBody>
          <a:bodyPr/>
          <a:lstStyle/>
          <a:p>
            <a:pPr marL="0" indent="0">
              <a:buNone/>
            </a:pPr>
            <a:r>
              <a:rPr lang="en-US" dirty="0"/>
              <a:t>	2. Truth </a:t>
            </a:r>
          </a:p>
          <a:p>
            <a:pPr marL="0" indent="0">
              <a:buNone/>
            </a:pPr>
            <a:endParaRPr lang="en-US" dirty="0"/>
          </a:p>
          <a:p>
            <a:pPr marL="0" indent="0">
              <a:buNone/>
            </a:pPr>
            <a:r>
              <a:rPr lang="en-US" dirty="0"/>
              <a:t>3 John </a:t>
            </a:r>
          </a:p>
          <a:p>
            <a:pPr marL="0" indent="0">
              <a:buNone/>
            </a:pPr>
            <a:r>
              <a:rPr lang="en-US" dirty="0"/>
              <a:t>​</a:t>
            </a:r>
            <a:r>
              <a:rPr lang="en-US" baseline="30000" dirty="0"/>
              <a:t>1</a:t>
            </a:r>
            <a:r>
              <a:rPr lang="en-US" dirty="0"/>
              <a:t> The elder to the beloved Gaius, whom I love in truth. </a:t>
            </a:r>
          </a:p>
          <a:p>
            <a:pPr marL="0" indent="0">
              <a:buNone/>
            </a:pPr>
            <a:r>
              <a:rPr lang="en-US" baseline="30000" dirty="0"/>
              <a:t>2</a:t>
            </a:r>
            <a:r>
              <a:rPr lang="en-US" dirty="0"/>
              <a:t> Beloved, I pray that all may go well with you and that you may be in good health, as it goes well with your soul. </a:t>
            </a:r>
            <a:r>
              <a:rPr lang="en-US" baseline="30000" dirty="0"/>
              <a:t>3</a:t>
            </a:r>
            <a:r>
              <a:rPr lang="en-US" dirty="0"/>
              <a:t> For I rejoiced greatly when the brothers came and testified to your truth, as indeed you are walking in the truth. </a:t>
            </a:r>
            <a:r>
              <a:rPr lang="en-US" baseline="30000" dirty="0"/>
              <a:t>4</a:t>
            </a:r>
            <a:r>
              <a:rPr lang="en-US" dirty="0"/>
              <a:t> I have no greater joy than to hear that my children are walking in the truth. </a:t>
            </a:r>
          </a:p>
        </p:txBody>
      </p:sp>
      <p:pic>
        <p:nvPicPr>
          <p:cNvPr id="5" name="Picture 4">
            <a:extLst>
              <a:ext uri="{FF2B5EF4-FFF2-40B4-BE49-F238E27FC236}">
                <a16:creationId xmlns:a16="http://schemas.microsoft.com/office/drawing/2014/main" id="{564C0234-C525-412E-A375-D3F6BE75BCD7}"/>
              </a:ext>
            </a:extLst>
          </p:cNvPr>
          <p:cNvPicPr>
            <a:picLocks noChangeAspect="1"/>
          </p:cNvPicPr>
          <p:nvPr/>
        </p:nvPicPr>
        <p:blipFill>
          <a:blip r:embed="rId2"/>
          <a:stretch>
            <a:fillRect/>
          </a:stretch>
        </p:blipFill>
        <p:spPr>
          <a:xfrm>
            <a:off x="1524000" y="877758"/>
            <a:ext cx="1749704" cy="457200"/>
          </a:xfrm>
          <a:prstGeom prst="rect">
            <a:avLst/>
          </a:prstGeom>
        </p:spPr>
      </p:pic>
      <p:grpSp>
        <p:nvGrpSpPr>
          <p:cNvPr id="14" name="Group 13">
            <a:extLst>
              <a:ext uri="{FF2B5EF4-FFF2-40B4-BE49-F238E27FC236}">
                <a16:creationId xmlns:a16="http://schemas.microsoft.com/office/drawing/2014/main" id="{70B2DC0C-1305-46A8-A252-6460425623CD}"/>
              </a:ext>
            </a:extLst>
          </p:cNvPr>
          <p:cNvGrpSpPr/>
          <p:nvPr/>
        </p:nvGrpSpPr>
        <p:grpSpPr>
          <a:xfrm>
            <a:off x="1295400" y="3043881"/>
            <a:ext cx="9067800" cy="2747319"/>
            <a:chOff x="1295400" y="3043881"/>
            <a:chExt cx="9067800" cy="2747319"/>
          </a:xfrm>
        </p:grpSpPr>
        <p:cxnSp>
          <p:nvCxnSpPr>
            <p:cNvPr id="7" name="Straight Connector 6">
              <a:extLst>
                <a:ext uri="{FF2B5EF4-FFF2-40B4-BE49-F238E27FC236}">
                  <a16:creationId xmlns:a16="http://schemas.microsoft.com/office/drawing/2014/main" id="{5B74E8EF-0E26-44DB-B6A8-B75DCEEADC91}"/>
                </a:ext>
              </a:extLst>
            </p:cNvPr>
            <p:cNvCxnSpPr/>
            <p:nvPr/>
          </p:nvCxnSpPr>
          <p:spPr>
            <a:xfrm>
              <a:off x="9448800" y="3043881"/>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ADBA09-A558-45F1-8644-32A6A5A31ADF}"/>
                </a:ext>
              </a:extLst>
            </p:cNvPr>
            <p:cNvCxnSpPr/>
            <p:nvPr/>
          </p:nvCxnSpPr>
          <p:spPr>
            <a:xfrm>
              <a:off x="1524000" y="4876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DC07AE-1E8A-49D0-95A2-737512F21023}"/>
                </a:ext>
              </a:extLst>
            </p:cNvPr>
            <p:cNvCxnSpPr/>
            <p:nvPr/>
          </p:nvCxnSpPr>
          <p:spPr>
            <a:xfrm>
              <a:off x="8534400" y="4886325"/>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E49D50-020A-4743-91A0-23B966E3A144}"/>
                </a:ext>
              </a:extLst>
            </p:cNvPr>
            <p:cNvCxnSpPr/>
            <p:nvPr/>
          </p:nvCxnSpPr>
          <p:spPr>
            <a:xfrm>
              <a:off x="1295400" y="57912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373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94BD-5100-479D-B556-C6ABC6F65B7B}"/>
              </a:ext>
            </a:extLst>
          </p:cNvPr>
          <p:cNvSpPr>
            <a:spLocks noGrp="1"/>
          </p:cNvSpPr>
          <p:nvPr>
            <p:ph type="title"/>
          </p:nvPr>
        </p:nvSpPr>
        <p:spPr>
          <a:xfrm>
            <a:off x="838200" y="228600"/>
            <a:ext cx="10515600" cy="685800"/>
          </a:xfrm>
        </p:spPr>
        <p:txBody>
          <a:bodyPr>
            <a:normAutofit/>
          </a:bodyPr>
          <a:lstStyle/>
          <a:p>
            <a:pPr marL="0" indent="0">
              <a:buNone/>
            </a:pPr>
            <a:r>
              <a:rPr lang="en-US" dirty="0"/>
              <a:t>B. John’s teachings</a:t>
            </a:r>
          </a:p>
        </p:txBody>
      </p:sp>
      <p:sp>
        <p:nvSpPr>
          <p:cNvPr id="3" name="Text Placeholder 2">
            <a:extLst>
              <a:ext uri="{FF2B5EF4-FFF2-40B4-BE49-F238E27FC236}">
                <a16:creationId xmlns:a16="http://schemas.microsoft.com/office/drawing/2014/main" id="{8A1CEFB0-09CC-4EBE-B247-CD34B1D23D4E}"/>
              </a:ext>
            </a:extLst>
          </p:cNvPr>
          <p:cNvSpPr>
            <a:spLocks noGrp="1"/>
          </p:cNvSpPr>
          <p:nvPr>
            <p:ph sz="quarter" idx="10"/>
          </p:nvPr>
        </p:nvSpPr>
        <p:spPr>
          <a:xfrm>
            <a:off x="838200" y="838200"/>
            <a:ext cx="10515600" cy="6096000"/>
          </a:xfrm>
        </p:spPr>
        <p:txBody>
          <a:bodyPr>
            <a:noAutofit/>
          </a:bodyPr>
          <a:lstStyle/>
          <a:p>
            <a:pPr marL="0" indent="0">
              <a:buNone/>
            </a:pPr>
            <a:r>
              <a:rPr lang="en-US" dirty="0"/>
              <a:t>	2. Truth</a:t>
            </a:r>
            <a:endParaRPr lang="en-US" b="0" i="0" dirty="0">
              <a:solidFill>
                <a:srgbClr val="333333"/>
              </a:solidFill>
              <a:effectLst/>
            </a:endParaRPr>
          </a:p>
          <a:p>
            <a:pPr marL="457200" indent="-457200">
              <a:buFont typeface="Arial" panose="020B0604020202020204" pitchFamily="34" charset="0"/>
              <a:buChar char="•"/>
            </a:pPr>
            <a:r>
              <a:rPr lang="en-US" b="0" i="0" dirty="0">
                <a:solidFill>
                  <a:srgbClr val="333333"/>
                </a:solidFill>
                <a:effectLst/>
              </a:rPr>
              <a:t>It’s complicated…</a:t>
            </a:r>
          </a:p>
          <a:p>
            <a:pPr marL="457200" indent="-457200">
              <a:buFont typeface="Arial" panose="020B0604020202020204" pitchFamily="34" charset="0"/>
              <a:buChar char="•"/>
            </a:pPr>
            <a:r>
              <a:rPr lang="en-US" dirty="0"/>
              <a:t>William Lane Craig “The biblical conception of </a:t>
            </a:r>
            <a:r>
              <a:rPr lang="en-US" u="sng" dirty="0"/>
              <a:t>truth</a:t>
            </a:r>
            <a:r>
              <a:rPr lang="en-US" dirty="0"/>
              <a:t> is quite multifaceted. The Bible typically uses the words “true” or “truth” in </a:t>
            </a:r>
            <a:r>
              <a:rPr lang="en-US" u="sng" dirty="0"/>
              <a:t>non-philosophical senses </a:t>
            </a:r>
            <a:r>
              <a:rPr lang="en-US" dirty="0"/>
              <a:t>to indicate such qualities as fidelity, moral rectitude, reality, and so forth. Occasionally, however, the Scriptures speak of truth in the </a:t>
            </a:r>
            <a:r>
              <a:rPr lang="en-US" u="sng" dirty="0"/>
              <a:t>more philosophical sense </a:t>
            </a:r>
            <a:r>
              <a:rPr lang="en-US" dirty="0"/>
              <a:t>of veracity…, and, of course, the biblical writers everywhere presuppose that what they are writing is true in this same sense, that is, that they are </a:t>
            </a:r>
            <a:r>
              <a:rPr lang="en-US" u="sng" dirty="0"/>
              <a:t>not writing falsehoods.</a:t>
            </a:r>
            <a:r>
              <a:rPr lang="en-US" dirty="0"/>
              <a:t>”</a:t>
            </a:r>
          </a:p>
        </p:txBody>
      </p:sp>
    </p:spTree>
    <p:extLst>
      <p:ext uri="{BB962C8B-B14F-4D97-AF65-F5344CB8AC3E}">
        <p14:creationId xmlns:p14="http://schemas.microsoft.com/office/powerpoint/2010/main" val="1770522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94BD-5100-479D-B556-C6ABC6F65B7B}"/>
              </a:ext>
            </a:extLst>
          </p:cNvPr>
          <p:cNvSpPr>
            <a:spLocks noGrp="1"/>
          </p:cNvSpPr>
          <p:nvPr>
            <p:ph type="title"/>
          </p:nvPr>
        </p:nvSpPr>
        <p:spPr>
          <a:xfrm>
            <a:off x="866775" y="228600"/>
            <a:ext cx="10515600" cy="762000"/>
          </a:xfrm>
        </p:spPr>
        <p:txBody>
          <a:bodyPr>
            <a:normAutofit/>
          </a:bodyPr>
          <a:lstStyle/>
          <a:p>
            <a:r>
              <a:rPr lang="en-US" dirty="0"/>
              <a:t>B. John’s teachings</a:t>
            </a:r>
          </a:p>
        </p:txBody>
      </p:sp>
      <p:sp>
        <p:nvSpPr>
          <p:cNvPr id="3" name="Text Placeholder 2">
            <a:extLst>
              <a:ext uri="{FF2B5EF4-FFF2-40B4-BE49-F238E27FC236}">
                <a16:creationId xmlns:a16="http://schemas.microsoft.com/office/drawing/2014/main" id="{8A1CEFB0-09CC-4EBE-B247-CD34B1D23D4E}"/>
              </a:ext>
            </a:extLst>
          </p:cNvPr>
          <p:cNvSpPr>
            <a:spLocks noGrp="1"/>
          </p:cNvSpPr>
          <p:nvPr>
            <p:ph sz="quarter" idx="10"/>
          </p:nvPr>
        </p:nvSpPr>
        <p:spPr>
          <a:xfrm>
            <a:off x="1219200" y="1066800"/>
            <a:ext cx="10515600" cy="5334000"/>
          </a:xfrm>
        </p:spPr>
        <p:txBody>
          <a:bodyPr>
            <a:noAutofit/>
          </a:bodyPr>
          <a:lstStyle/>
          <a:p>
            <a:pPr marL="0" indent="0">
              <a:buNone/>
            </a:pPr>
            <a:r>
              <a:rPr lang="en-US" dirty="0"/>
              <a:t>2. Truth</a:t>
            </a:r>
            <a:endParaRPr lang="en-US" dirty="0">
              <a:solidFill>
                <a:srgbClr val="333333"/>
              </a:solidFill>
            </a:endParaRPr>
          </a:p>
          <a:p>
            <a:pPr marL="457200" indent="-457200">
              <a:buFont typeface="Arial" panose="020B0604020202020204" pitchFamily="34" charset="0"/>
              <a:buChar char="•"/>
            </a:pPr>
            <a:r>
              <a:rPr lang="en-US" dirty="0"/>
              <a:t>WLC “For my part, I find some minimalist version of the </a:t>
            </a:r>
            <a:r>
              <a:rPr lang="en-US" u="sng" dirty="0"/>
              <a:t>Correspondence Theory </a:t>
            </a:r>
            <a:r>
              <a:rPr lang="en-US" dirty="0"/>
              <a:t>to be most satisfactory.” </a:t>
            </a:r>
            <a:r>
              <a:rPr lang="en-US" sz="2000" dirty="0">
                <a:hlinkClick r:id="rId2"/>
              </a:rPr>
              <a:t>https://www.reasonablefaith.org/writings/popular-writings/existence-nature-of-god/are-there-objective-truths-about-god/</a:t>
            </a:r>
            <a:endParaRPr lang="en-US" sz="2000" dirty="0"/>
          </a:p>
          <a:p>
            <a:pPr marL="342900" indent="-342900">
              <a:buFont typeface="Arial" panose="020B0604020202020204" pitchFamily="34" charset="0"/>
              <a:buChar char="•"/>
            </a:pPr>
            <a:endParaRPr lang="en-US" sz="2000" dirty="0"/>
          </a:p>
          <a:p>
            <a:pPr marL="457200" indent="-457200">
              <a:buFont typeface="Arial" panose="020B0604020202020204" pitchFamily="34" charset="0"/>
              <a:buChar char="•"/>
            </a:pPr>
            <a:r>
              <a:rPr lang="en-US" u="sng" dirty="0">
                <a:solidFill>
                  <a:srgbClr val="000000"/>
                </a:solidFill>
              </a:rPr>
              <a:t>The correspondence theory </a:t>
            </a:r>
            <a:r>
              <a:rPr lang="en-US" dirty="0">
                <a:solidFill>
                  <a:srgbClr val="000000"/>
                </a:solidFill>
              </a:rPr>
              <a:t>- </a:t>
            </a:r>
            <a:r>
              <a:rPr lang="en-US" dirty="0">
                <a:solidFill>
                  <a:srgbClr val="1A1A1A"/>
                </a:solidFill>
              </a:rPr>
              <a:t>what we believe or say is true if it corresponds to the way things actually are – to the facts. </a:t>
            </a:r>
            <a:r>
              <a:rPr lang="en-US" sz="2000" dirty="0">
                <a:solidFill>
                  <a:srgbClr val="1A1A1A"/>
                </a:solidFill>
              </a:rPr>
              <a:t>Stanford Encyclopedia of Philosophy</a:t>
            </a:r>
          </a:p>
          <a:p>
            <a:pPr marL="342900" indent="-342900">
              <a:buFont typeface="Arial" panose="020B0604020202020204" pitchFamily="34" charset="0"/>
              <a:buChar char="•"/>
            </a:pPr>
            <a:endParaRPr lang="en-US" sz="2000" dirty="0"/>
          </a:p>
          <a:p>
            <a:pPr marL="0" indent="0">
              <a:buNone/>
            </a:pPr>
            <a:endParaRPr lang="en-US" sz="2000" dirty="0"/>
          </a:p>
          <a:p>
            <a:endParaRPr lang="en-US" dirty="0"/>
          </a:p>
        </p:txBody>
      </p:sp>
    </p:spTree>
    <p:extLst>
      <p:ext uri="{BB962C8B-B14F-4D97-AF65-F5344CB8AC3E}">
        <p14:creationId xmlns:p14="http://schemas.microsoft.com/office/powerpoint/2010/main" val="10234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98B004-2D75-48CA-ACEC-9122D62832BC}"/>
              </a:ext>
            </a:extLst>
          </p:cNvPr>
          <p:cNvSpPr>
            <a:spLocks noGrp="1"/>
          </p:cNvSpPr>
          <p:nvPr>
            <p:ph type="title"/>
          </p:nvPr>
        </p:nvSpPr>
        <p:spPr/>
        <p:txBody>
          <a:bodyPr/>
          <a:lstStyle/>
          <a:p>
            <a:r>
              <a:rPr lang="en-US" dirty="0"/>
              <a:t>B. John’s teachings</a:t>
            </a:r>
          </a:p>
        </p:txBody>
      </p:sp>
      <p:sp>
        <p:nvSpPr>
          <p:cNvPr id="3" name="Text Placeholder 2">
            <a:extLst>
              <a:ext uri="{FF2B5EF4-FFF2-40B4-BE49-F238E27FC236}">
                <a16:creationId xmlns:a16="http://schemas.microsoft.com/office/drawing/2014/main" id="{8A1CEFB0-09CC-4EBE-B247-CD34B1D23D4E}"/>
              </a:ext>
            </a:extLst>
          </p:cNvPr>
          <p:cNvSpPr>
            <a:spLocks noGrp="1"/>
          </p:cNvSpPr>
          <p:nvPr>
            <p:ph sz="quarter" idx="10"/>
          </p:nvPr>
        </p:nvSpPr>
        <p:spPr>
          <a:xfrm>
            <a:off x="838200" y="990600"/>
            <a:ext cx="10515600" cy="5186363"/>
          </a:xfrm>
        </p:spPr>
        <p:txBody>
          <a:bodyPr>
            <a:normAutofit/>
          </a:bodyPr>
          <a:lstStyle/>
          <a:p>
            <a:pPr marL="457200" indent="0">
              <a:buNone/>
            </a:pPr>
            <a:r>
              <a:rPr lang="en-US" dirty="0"/>
              <a:t>2. Truth</a:t>
            </a:r>
            <a:endParaRPr lang="en-US" dirty="0">
              <a:solidFill>
                <a:srgbClr val="333333"/>
              </a:solidFill>
            </a:endParaRPr>
          </a:p>
          <a:p>
            <a:pPr marL="0" indent="0">
              <a:buNone/>
            </a:pPr>
            <a:endParaRPr lang="en-US" dirty="0"/>
          </a:p>
          <a:p>
            <a:pPr>
              <a:buFont typeface="Arial" panose="020B0604020202020204" pitchFamily="34" charset="0"/>
              <a:buChar char="•"/>
            </a:pPr>
            <a:r>
              <a:rPr lang="en-US" dirty="0"/>
              <a:t>Greg </a:t>
            </a:r>
            <a:r>
              <a:rPr lang="en-US" dirty="0" err="1"/>
              <a:t>Koukl</a:t>
            </a:r>
            <a:r>
              <a:rPr lang="en-US" dirty="0"/>
              <a:t> “When we say that a thing is true—and this is the garden-variety definition of “truth”—we mean </a:t>
            </a:r>
            <a:r>
              <a:rPr lang="en-US" u="sng" dirty="0"/>
              <a:t>the thing itself corresponds to the way the world really is</a:t>
            </a:r>
            <a:r>
              <a:rPr lang="en-US" dirty="0"/>
              <a:t>. This is the “correspondence” definition of truth. </a:t>
            </a:r>
            <a:r>
              <a:rPr lang="en-US" u="sng" dirty="0"/>
              <a:t>A thing is true if it corresponds to the way the world really is</a:t>
            </a:r>
            <a:r>
              <a:rPr lang="en-US" dirty="0"/>
              <a:t>. Simply put, if you know what a lie is, truth is just the opposite.” </a:t>
            </a:r>
            <a:r>
              <a:rPr lang="en-US" sz="2000" dirty="0">
                <a:hlinkClick r:id="rId2"/>
              </a:rPr>
              <a:t>https://www.str.org/w/testing-religious-truth-claims?inheritRedirect=true</a:t>
            </a:r>
            <a:endParaRPr lang="en-US" sz="2000" dirty="0"/>
          </a:p>
          <a:p>
            <a:endParaRPr lang="en-US" sz="2000" dirty="0"/>
          </a:p>
          <a:p>
            <a:endParaRPr lang="en-US" sz="4100" b="0" i="0" dirty="0">
              <a:solidFill>
                <a:srgbClr val="333333"/>
              </a:solidFill>
              <a:effectLst/>
              <a:latin typeface="Helvetica Neue"/>
            </a:endParaRPr>
          </a:p>
        </p:txBody>
      </p:sp>
    </p:spTree>
    <p:extLst>
      <p:ext uri="{BB962C8B-B14F-4D97-AF65-F5344CB8AC3E}">
        <p14:creationId xmlns:p14="http://schemas.microsoft.com/office/powerpoint/2010/main" val="588650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7D1A44-10E3-4421-8330-1AEC0D490848}"/>
              </a:ext>
            </a:extLst>
          </p:cNvPr>
          <p:cNvGraphicFramePr>
            <a:graphicFrameLocks noGrp="1"/>
          </p:cNvGraphicFramePr>
          <p:nvPr>
            <p:ph sz="quarter" idx="10"/>
          </p:nvPr>
        </p:nvGraphicFramePr>
        <p:xfrm>
          <a:off x="1600200" y="304800"/>
          <a:ext cx="7992140" cy="5658426"/>
        </p:xfrm>
        <a:graphic>
          <a:graphicData uri="http://schemas.openxmlformats.org/drawingml/2006/table">
            <a:tbl>
              <a:tblPr firstRow="1" firstCol="1" bandRow="1"/>
              <a:tblGrid>
                <a:gridCol w="905540">
                  <a:extLst>
                    <a:ext uri="{9D8B030D-6E8A-4147-A177-3AD203B41FA5}">
                      <a16:colId xmlns:a16="http://schemas.microsoft.com/office/drawing/2014/main" val="3002481481"/>
                    </a:ext>
                  </a:extLst>
                </a:gridCol>
                <a:gridCol w="1752600">
                  <a:extLst>
                    <a:ext uri="{9D8B030D-6E8A-4147-A177-3AD203B41FA5}">
                      <a16:colId xmlns:a16="http://schemas.microsoft.com/office/drawing/2014/main" val="3848839690"/>
                    </a:ext>
                  </a:extLst>
                </a:gridCol>
                <a:gridCol w="1752600">
                  <a:extLst>
                    <a:ext uri="{9D8B030D-6E8A-4147-A177-3AD203B41FA5}">
                      <a16:colId xmlns:a16="http://schemas.microsoft.com/office/drawing/2014/main" val="1885597889"/>
                    </a:ext>
                  </a:extLst>
                </a:gridCol>
                <a:gridCol w="1828800">
                  <a:extLst>
                    <a:ext uri="{9D8B030D-6E8A-4147-A177-3AD203B41FA5}">
                      <a16:colId xmlns:a16="http://schemas.microsoft.com/office/drawing/2014/main" val="2431220490"/>
                    </a:ext>
                  </a:extLst>
                </a:gridCol>
                <a:gridCol w="1752600">
                  <a:extLst>
                    <a:ext uri="{9D8B030D-6E8A-4147-A177-3AD203B41FA5}">
                      <a16:colId xmlns:a16="http://schemas.microsoft.com/office/drawing/2014/main" val="863298846"/>
                    </a:ext>
                  </a:extLst>
                </a:gridCol>
              </a:tblGrid>
              <a:tr h="1814789">
                <a:tc gridSpan="2">
                  <a:txBody>
                    <a:bodyPr/>
                    <a:lstStyle/>
                    <a:p>
                      <a:pPr marL="0" marR="0" indent="-18288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NAS New Testament Greek Lexicon</a:t>
                      </a:r>
                    </a:p>
                    <a:p>
                      <a:pPr marL="0" marR="0" indent="-182880" algn="ctr">
                        <a:lnSpc>
                          <a:spcPct val="107000"/>
                        </a:lnSpc>
                        <a:spcBef>
                          <a:spcPts val="0"/>
                        </a:spcBef>
                        <a:spcAft>
                          <a:spcPts val="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(Number of </a:t>
                      </a:r>
                      <a:r>
                        <a:rPr lang="en-US" sz="2400" b="0" u="sng" dirty="0">
                          <a:effectLst/>
                          <a:latin typeface="Arial" panose="020B0604020202020204" pitchFamily="34" charset="0"/>
                          <a:ea typeface="Calibri" panose="020F0502020204030204" pitchFamily="34" charset="0"/>
                          <a:cs typeface="Times New Roman" panose="02020603050405020304" pitchFamily="18" charset="0"/>
                        </a:rPr>
                        <a:t>verses)</a:t>
                      </a:r>
                      <a:endParaRPr lang="en-US" sz="2400" b="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182880" algn="ctr">
                        <a:lnSpc>
                          <a:spcPct val="100000"/>
                        </a:lnSpc>
                        <a:spcBef>
                          <a:spcPts val="0"/>
                        </a:spcBef>
                        <a:spcAft>
                          <a:spcPts val="8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Truth (N)</a:t>
                      </a:r>
                    </a:p>
                    <a:p>
                      <a:pPr marL="0" marR="0" indent="-182880" algn="ctr">
                        <a:lnSpc>
                          <a:spcPct val="100000"/>
                        </a:lnSpc>
                        <a:spcBef>
                          <a:spcPts val="0"/>
                        </a:spcBef>
                        <a:spcAft>
                          <a:spcPts val="800"/>
                        </a:spcAft>
                      </a:pPr>
                      <a:r>
                        <a:rPr lang="en-US" sz="2400" b="1" dirty="0" err="1">
                          <a:solidFill>
                            <a:srgbClr val="001320"/>
                          </a:solidFill>
                          <a:effectLst/>
                          <a:latin typeface="Arial" panose="020B0604020202020204" pitchFamily="34" charset="0"/>
                          <a:ea typeface="Calibri" panose="020F0502020204030204" pitchFamily="34" charset="0"/>
                          <a:cs typeface="Times New Roman" panose="02020603050405020304" pitchFamily="18" charset="0"/>
                        </a:rPr>
                        <a:t>ἀλήθει</a:t>
                      </a:r>
                      <a:r>
                        <a:rPr lang="en-US" sz="2400" b="1" dirty="0">
                          <a:solidFill>
                            <a:srgbClr val="001320"/>
                          </a:solidFill>
                          <a:effectLst/>
                          <a:latin typeface="Arial" panose="020B0604020202020204" pitchFamily="34" charset="0"/>
                          <a:ea typeface="Calibri" panose="020F0502020204030204" pitchFamily="34" charset="0"/>
                          <a:cs typeface="Times New Roman" panose="02020603050405020304" pitchFamily="18" charset="0"/>
                        </a:rPr>
                        <a:t>α</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2880" algn="ctr">
                        <a:lnSpc>
                          <a:spcPct val="100000"/>
                        </a:lnSpc>
                        <a:spcBef>
                          <a:spcPts val="0"/>
                        </a:spcBef>
                        <a:spcAft>
                          <a:spcPts val="8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Aletheia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0000"/>
                        </a:lnSpc>
                        <a:spcBef>
                          <a:spcPts val="750"/>
                        </a:spcBef>
                        <a:spcAft>
                          <a:spcPts val="750"/>
                        </a:spcAft>
                      </a:pPr>
                      <a:r>
                        <a:rPr lang="en-US" sz="2400" b="1" kern="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Truth (Adj)</a:t>
                      </a:r>
                    </a:p>
                    <a:p>
                      <a:pPr marL="0" marR="0" indent="-182880" algn="ctr">
                        <a:lnSpc>
                          <a:spcPct val="100000"/>
                        </a:lnSpc>
                        <a:spcBef>
                          <a:spcPts val="750"/>
                        </a:spcBef>
                        <a:spcAft>
                          <a:spcPts val="750"/>
                        </a:spcAft>
                      </a:pPr>
                      <a:r>
                        <a:rPr lang="en-US" sz="2400" b="1" dirty="0" err="1">
                          <a:solidFill>
                            <a:srgbClr val="0A0A0A"/>
                          </a:solidFill>
                          <a:effectLst/>
                          <a:latin typeface="Arial" panose="020B0604020202020204" pitchFamily="34" charset="0"/>
                          <a:ea typeface="Calibri" panose="020F0502020204030204" pitchFamily="34" charset="0"/>
                          <a:cs typeface="Times New Roman" panose="02020603050405020304" pitchFamily="18" charset="0"/>
                        </a:rPr>
                        <a:t>ἀ</a:t>
                      </a:r>
                      <a:r>
                        <a:rPr lang="en-US" sz="2400" b="1" dirty="0" err="1">
                          <a:solidFill>
                            <a:srgbClr val="202122"/>
                          </a:solidFill>
                          <a:effectLst/>
                          <a:latin typeface="Arial" panose="020B0604020202020204" pitchFamily="34" charset="0"/>
                          <a:ea typeface="Calibri" panose="020F0502020204030204" pitchFamily="34" charset="0"/>
                          <a:cs typeface="Times New Roman" panose="02020603050405020304" pitchFamily="18" charset="0"/>
                        </a:rPr>
                        <a:t>ληθής</a:t>
                      </a:r>
                      <a:endParaRPr lang="en-US" sz="2400" b="1"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182880" algn="ctr">
                        <a:lnSpc>
                          <a:spcPct val="100000"/>
                        </a:lnSpc>
                        <a:spcBef>
                          <a:spcPts val="750"/>
                        </a:spcBef>
                        <a:spcAft>
                          <a:spcPts val="750"/>
                        </a:spcAft>
                      </a:pPr>
                      <a:r>
                        <a:rPr lang="en-US" sz="2400" b="1" kern="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Alethes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0000"/>
                        </a:lnSpc>
                        <a:spcBef>
                          <a:spcPts val="750"/>
                        </a:spcBef>
                        <a:spcAft>
                          <a:spcPts val="750"/>
                        </a:spcAft>
                      </a:pPr>
                      <a:r>
                        <a:rPr lang="en-US" sz="2400" b="1" kern="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True (Adj)</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2880" algn="ctr">
                        <a:lnSpc>
                          <a:spcPct val="100000"/>
                        </a:lnSpc>
                        <a:spcBef>
                          <a:spcPts val="750"/>
                        </a:spcBef>
                        <a:spcAft>
                          <a:spcPts val="750"/>
                        </a:spcAft>
                      </a:pPr>
                      <a:r>
                        <a:rPr lang="en-US" sz="2400" b="1" dirty="0">
                          <a:solidFill>
                            <a:srgbClr val="0A0A0A"/>
                          </a:solidFill>
                          <a:effectLst/>
                          <a:latin typeface="Arial" panose="020B0604020202020204" pitchFamily="34" charset="0"/>
                          <a:ea typeface="Calibri" panose="020F0502020204030204" pitchFamily="34" charset="0"/>
                          <a:cs typeface="Times New Roman" panose="02020603050405020304" pitchFamily="18" charset="0"/>
                        </a:rPr>
                        <a:t>ἀληθινός</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2880" algn="ctr">
                        <a:lnSpc>
                          <a:spcPct val="100000"/>
                        </a:lnSpc>
                        <a:spcBef>
                          <a:spcPts val="750"/>
                        </a:spcBef>
                        <a:spcAft>
                          <a:spcPts val="750"/>
                        </a:spcAft>
                      </a:pPr>
                      <a:r>
                        <a:rPr lang="en-US" sz="2400" b="1" kern="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Alethinos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824188"/>
                  </a:ext>
                </a:extLst>
              </a:tr>
              <a:tr h="350405">
                <a:tc gridSpan="2">
                  <a:txBody>
                    <a:bodyPr/>
                    <a:lstStyle/>
                    <a:p>
                      <a:pPr marL="0" marR="0" indent="-182880">
                        <a:lnSpc>
                          <a:spcPct val="107000"/>
                        </a:lnSpc>
                        <a:spcBef>
                          <a:spcPts val="0"/>
                        </a:spcBef>
                        <a:spcAft>
                          <a:spcPts val="80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Matthew</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095703"/>
                  </a:ext>
                </a:extLst>
              </a:tr>
              <a:tr h="350405">
                <a:tc gridSpan="2">
                  <a:txBody>
                    <a:bodyPr/>
                    <a:lstStyle/>
                    <a:p>
                      <a:pPr marL="0" marR="0" indent="-182880">
                        <a:lnSpc>
                          <a:spcPct val="107000"/>
                        </a:lnSpc>
                        <a:spcBef>
                          <a:spcPts val="0"/>
                        </a:spcBef>
                        <a:spcAft>
                          <a:spcPts val="80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Mark</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965612"/>
                  </a:ext>
                </a:extLst>
              </a:tr>
              <a:tr h="350405">
                <a:tc rowSpan="2">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Luke</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07000"/>
                        </a:lnSpc>
                        <a:spcBef>
                          <a:spcPts val="0"/>
                        </a:spcBef>
                        <a:spcAft>
                          <a:spcPts val="80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Gospel</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108392"/>
                  </a:ext>
                </a:extLst>
              </a:tr>
              <a:tr h="350405">
                <a:tc vMerge="1">
                  <a:txBody>
                    <a:bodyPr/>
                    <a:lstStyle/>
                    <a:p>
                      <a:endParaRPr lang="en-US"/>
                    </a:p>
                  </a:txBody>
                  <a:tcPr/>
                </a:tc>
                <a:tc>
                  <a:txBody>
                    <a:bodyPr/>
                    <a:lstStyle/>
                    <a:p>
                      <a:pPr marL="0" marR="0" indent="-182880">
                        <a:lnSpc>
                          <a:spcPct val="107000"/>
                        </a:lnSpc>
                        <a:spcBef>
                          <a:spcPts val="0"/>
                        </a:spcBef>
                        <a:spcAft>
                          <a:spcPts val="80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Acts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060982"/>
                  </a:ext>
                </a:extLst>
              </a:tr>
              <a:tr h="350405">
                <a:tc rowSpan="5">
                  <a:txBody>
                    <a:bodyPr/>
                    <a:lstStyle/>
                    <a:p>
                      <a:pPr marL="0" marR="0" indent="-182880">
                        <a:lnSpc>
                          <a:spcPct val="107000"/>
                        </a:lnSpc>
                        <a:spcBef>
                          <a:spcPts val="0"/>
                        </a:spcBef>
                        <a:spcAft>
                          <a:spcPts val="800"/>
                        </a:spcAft>
                      </a:pPr>
                      <a:r>
                        <a:rPr lang="en-US" sz="2400" b="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John</a:t>
                      </a:r>
                      <a:endParaRPr lang="en-US" sz="24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Gospel</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447895"/>
                  </a:ext>
                </a:extLst>
              </a:tr>
              <a:tr h="350405">
                <a:tc vMerge="1">
                  <a:txBody>
                    <a:bodyPr/>
                    <a:lstStyle/>
                    <a:p>
                      <a:endParaRPr lang="en-US"/>
                    </a:p>
                  </a:txBody>
                  <a:tcPr/>
                </a:tc>
                <a:tc>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1 John</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066275"/>
                  </a:ext>
                </a:extLst>
              </a:tr>
              <a:tr h="350405">
                <a:tc vMerge="1">
                  <a:txBody>
                    <a:bodyPr/>
                    <a:lstStyle/>
                    <a:p>
                      <a:endParaRPr lang="en-US"/>
                    </a:p>
                  </a:txBody>
                  <a:tcPr/>
                </a:tc>
                <a:tc>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2 John </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4</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247304"/>
                  </a:ext>
                </a:extLst>
              </a:tr>
              <a:tr h="350405">
                <a:tc vMerge="1">
                  <a:txBody>
                    <a:bodyPr/>
                    <a:lstStyle/>
                    <a:p>
                      <a:endParaRPr lang="en-US"/>
                    </a:p>
                  </a:txBody>
                  <a:tcPr/>
                </a:tc>
                <a:tc>
                  <a:txBody>
                    <a:bodyPr/>
                    <a:lstStyle/>
                    <a:p>
                      <a:pPr marL="0" marR="0" indent="-182880">
                        <a:lnSpc>
                          <a:spcPct val="107000"/>
                        </a:lnSpc>
                        <a:spcBef>
                          <a:spcPts val="0"/>
                        </a:spcBef>
                        <a:spcAft>
                          <a:spcPts val="800"/>
                        </a:spcAft>
                      </a:pPr>
                      <a:r>
                        <a:rPr lang="en-US" sz="2400" b="0">
                          <a:effectLst/>
                          <a:latin typeface="Arial" panose="020B0604020202020204" pitchFamily="34" charset="0"/>
                          <a:ea typeface="Calibri" panose="020F0502020204030204" pitchFamily="34" charset="0"/>
                          <a:cs typeface="Times New Roman" panose="02020603050405020304" pitchFamily="18" charset="0"/>
                        </a:rPr>
                        <a:t>3 John</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5 (6 times)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914179"/>
                  </a:ext>
                </a:extLst>
              </a:tr>
              <a:tr h="336877">
                <a:tc vMerge="1">
                  <a:txBody>
                    <a:bodyPr/>
                    <a:lstStyle/>
                    <a:p>
                      <a:endParaRPr lang="en-US"/>
                    </a:p>
                  </a:txBody>
                  <a:tcPr/>
                </a:tc>
                <a:tc>
                  <a:txBody>
                    <a:bodyPr/>
                    <a:lstStyle/>
                    <a:p>
                      <a:pPr marL="0" marR="0" indent="-182880">
                        <a:lnSpc>
                          <a:spcPct val="107000"/>
                        </a:lnSpc>
                        <a:spcBef>
                          <a:spcPts val="0"/>
                        </a:spcBef>
                        <a:spcAft>
                          <a:spcPts val="800"/>
                        </a:spcAft>
                      </a:pPr>
                      <a:r>
                        <a:rPr lang="en-US" sz="2400" b="0" dirty="0">
                          <a:effectLst/>
                          <a:latin typeface="Arial" panose="020B0604020202020204" pitchFamily="34" charset="0"/>
                          <a:ea typeface="Calibri" panose="020F0502020204030204" pitchFamily="34" charset="0"/>
                          <a:cs typeface="Times New Roman" panose="02020603050405020304" pitchFamily="18" charset="0"/>
                        </a:rPr>
                        <a:t>Revelation</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621093"/>
                  </a:ext>
                </a:extLst>
              </a:tr>
              <a:tr h="350405">
                <a:tc gridSpan="2">
                  <a:txBody>
                    <a:bodyPr/>
                    <a:lstStyle/>
                    <a:p>
                      <a:pPr marL="0" marR="0" indent="-182880">
                        <a:lnSpc>
                          <a:spcPct val="107000"/>
                        </a:lnSpc>
                        <a:spcBef>
                          <a:spcPts val="0"/>
                        </a:spcBef>
                        <a:spcAft>
                          <a:spcPts val="800"/>
                        </a:spcAft>
                      </a:pPr>
                      <a:r>
                        <a:rPr lang="en-US" sz="2400" b="0" dirty="0">
                          <a:effectLst/>
                          <a:latin typeface="Calibri" panose="020F0502020204030204" pitchFamily="34" charset="0"/>
                          <a:ea typeface="Calibri" panose="020F0502020204030204" pitchFamily="34" charset="0"/>
                          <a:cs typeface="Times New Roman" panose="02020603050405020304" pitchFamily="18" charset="0"/>
                        </a:rPr>
                        <a:t>NT 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18288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750"/>
                        </a:spcBef>
                        <a:spcAft>
                          <a:spcPts val="75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gn="ctr">
                        <a:lnSpc>
                          <a:spcPct val="107000"/>
                        </a:lnSpc>
                        <a:spcBef>
                          <a:spcPts val="750"/>
                        </a:spcBef>
                        <a:spcAft>
                          <a:spcPts val="75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891227"/>
                  </a:ext>
                </a:extLst>
              </a:tr>
            </a:tbl>
          </a:graphicData>
        </a:graphic>
      </p:graphicFrame>
      <p:sp>
        <p:nvSpPr>
          <p:cNvPr id="6" name="TextBox 5">
            <a:extLst>
              <a:ext uri="{FF2B5EF4-FFF2-40B4-BE49-F238E27FC236}">
                <a16:creationId xmlns:a16="http://schemas.microsoft.com/office/drawing/2014/main" id="{FE2554AD-ED8C-487C-BD81-EAA0BC82C75E}"/>
              </a:ext>
            </a:extLst>
          </p:cNvPr>
          <p:cNvSpPr txBox="1"/>
          <p:nvPr/>
        </p:nvSpPr>
        <p:spPr>
          <a:xfrm>
            <a:off x="5420403" y="6361699"/>
            <a:ext cx="67715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greatest number of uses in the New Testament</a:t>
            </a:r>
          </a:p>
        </p:txBody>
      </p:sp>
    </p:spTree>
    <p:extLst>
      <p:ext uri="{BB962C8B-B14F-4D97-AF65-F5344CB8AC3E}">
        <p14:creationId xmlns:p14="http://schemas.microsoft.com/office/powerpoint/2010/main" val="363900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D6FA-E0F4-49CB-9FAF-97EA67171D15}"/>
              </a:ext>
            </a:extLst>
          </p:cNvPr>
          <p:cNvSpPr>
            <a:spLocks noGrp="1"/>
          </p:cNvSpPr>
          <p:nvPr>
            <p:ph type="title"/>
          </p:nvPr>
        </p:nvSpPr>
        <p:spPr>
          <a:xfrm>
            <a:off x="609600" y="228600"/>
            <a:ext cx="10668000" cy="625475"/>
          </a:xfrm>
        </p:spPr>
        <p:txBody>
          <a:bodyPr/>
          <a:lstStyle/>
          <a:p>
            <a:r>
              <a:rPr lang="en-US" dirty="0"/>
              <a:t>3 John</a:t>
            </a:r>
          </a:p>
        </p:txBody>
      </p:sp>
      <p:sp>
        <p:nvSpPr>
          <p:cNvPr id="3" name="Content Placeholder 2">
            <a:extLst>
              <a:ext uri="{FF2B5EF4-FFF2-40B4-BE49-F238E27FC236}">
                <a16:creationId xmlns:a16="http://schemas.microsoft.com/office/drawing/2014/main" id="{27DE7BA1-5EC1-48C6-9D22-44FF7F7EF9D1}"/>
              </a:ext>
            </a:extLst>
          </p:cNvPr>
          <p:cNvSpPr>
            <a:spLocks noGrp="1"/>
          </p:cNvSpPr>
          <p:nvPr>
            <p:ph sz="quarter" idx="10"/>
          </p:nvPr>
        </p:nvSpPr>
        <p:spPr/>
        <p:txBody>
          <a:bodyPr/>
          <a:lstStyle/>
          <a:p>
            <a:pPr marL="457200" indent="-457200">
              <a:buAutoNum type="romanUcPeriod"/>
            </a:pPr>
            <a:r>
              <a:rPr lang="en-US" dirty="0"/>
              <a:t>The view from outside space and time</a:t>
            </a:r>
          </a:p>
          <a:p>
            <a:pPr marL="457200" indent="-457200">
              <a:buAutoNum type="romanUcPeriod"/>
            </a:pPr>
            <a:r>
              <a:rPr lang="en-US" dirty="0"/>
              <a:t>The view from 30,000 feet: Background to 3 John</a:t>
            </a:r>
          </a:p>
          <a:p>
            <a:pPr lvl="1" indent="-457200"/>
            <a:r>
              <a:rPr lang="en-US" dirty="0"/>
              <a:t>John</a:t>
            </a:r>
          </a:p>
          <a:p>
            <a:pPr lvl="1" indent="-457200"/>
            <a:r>
              <a:rPr lang="en-US" dirty="0"/>
              <a:t>John’s teachings</a:t>
            </a:r>
          </a:p>
          <a:p>
            <a:pPr indent="-457200"/>
            <a:r>
              <a:rPr lang="en-US" dirty="0"/>
              <a:t> The view from 1000 feet: The relationship of 1, 2, and 3 John</a:t>
            </a:r>
          </a:p>
          <a:p>
            <a:pPr marL="457200" indent="-457200"/>
            <a:r>
              <a:rPr lang="en-US" dirty="0"/>
              <a:t> The view from the ground: 3 John expounded</a:t>
            </a:r>
          </a:p>
          <a:p>
            <a:pPr marL="1257300" lvl="1" indent="-571500"/>
            <a:endParaRPr lang="en-US" dirty="0"/>
          </a:p>
        </p:txBody>
      </p:sp>
    </p:spTree>
    <p:extLst>
      <p:ext uri="{BB962C8B-B14F-4D97-AF65-F5344CB8AC3E}">
        <p14:creationId xmlns:p14="http://schemas.microsoft.com/office/powerpoint/2010/main" val="3033298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87FFF8-CFEE-477D-9C34-771C81D67CD5}"/>
              </a:ext>
            </a:extLst>
          </p:cNvPr>
          <p:cNvSpPr>
            <a:spLocks noGrp="1"/>
          </p:cNvSpPr>
          <p:nvPr>
            <p:ph type="ctrTitle"/>
          </p:nvPr>
        </p:nvSpPr>
        <p:spPr/>
        <p:txBody>
          <a:bodyPr>
            <a:normAutofit fontScale="90000"/>
          </a:bodyPr>
          <a:lstStyle/>
          <a:p>
            <a:r>
              <a:rPr lang="en-US" dirty="0"/>
              <a:t>Love and truth are important themes for John</a:t>
            </a:r>
          </a:p>
        </p:txBody>
      </p:sp>
    </p:spTree>
    <p:extLst>
      <p:ext uri="{BB962C8B-B14F-4D97-AF65-F5344CB8AC3E}">
        <p14:creationId xmlns:p14="http://schemas.microsoft.com/office/powerpoint/2010/main" val="3927641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3483A-AA13-4F76-A71F-85471EF966B3}"/>
              </a:ext>
            </a:extLst>
          </p:cNvPr>
          <p:cNvSpPr>
            <a:spLocks noGrp="1"/>
          </p:cNvSpPr>
          <p:nvPr>
            <p:ph type="title"/>
          </p:nvPr>
        </p:nvSpPr>
        <p:spPr/>
        <p:txBody>
          <a:bodyPr>
            <a:normAutofit/>
          </a:bodyPr>
          <a:lstStyle/>
          <a:p>
            <a:r>
              <a:rPr lang="en-US" dirty="0"/>
              <a:t>II. The view from 30,000 feet: Background to 3 John</a:t>
            </a:r>
          </a:p>
        </p:txBody>
      </p:sp>
      <p:sp>
        <p:nvSpPr>
          <p:cNvPr id="4" name="Content Placeholder 3">
            <a:extLst>
              <a:ext uri="{FF2B5EF4-FFF2-40B4-BE49-F238E27FC236}">
                <a16:creationId xmlns:a16="http://schemas.microsoft.com/office/drawing/2014/main" id="{7101963E-A6FA-4E6F-AE72-2AF29E99591E}"/>
              </a:ext>
            </a:extLst>
          </p:cNvPr>
          <p:cNvSpPr>
            <a:spLocks noGrp="1"/>
          </p:cNvSpPr>
          <p:nvPr>
            <p:ph sz="quarter" idx="10"/>
          </p:nvPr>
        </p:nvSpPr>
        <p:spPr>
          <a:xfrm>
            <a:off x="609600" y="854075"/>
            <a:ext cx="10962968" cy="625475"/>
          </a:xfrm>
        </p:spPr>
        <p:txBody>
          <a:bodyPr/>
          <a:lstStyle/>
          <a:p>
            <a:pPr marL="0" indent="0">
              <a:buNone/>
            </a:pPr>
            <a:r>
              <a:rPr lang="en-US" dirty="0"/>
              <a:t>	B. John’s teachings: Truth and love</a:t>
            </a:r>
          </a:p>
          <a:p>
            <a:pPr marL="0" indent="0">
              <a:buNone/>
            </a:pPr>
            <a:endParaRPr lang="en-US" dirty="0"/>
          </a:p>
        </p:txBody>
      </p:sp>
      <p:sp>
        <p:nvSpPr>
          <p:cNvPr id="5" name="TextBox 4">
            <a:extLst>
              <a:ext uri="{FF2B5EF4-FFF2-40B4-BE49-F238E27FC236}">
                <a16:creationId xmlns:a16="http://schemas.microsoft.com/office/drawing/2014/main" id="{C4DDD5D0-5A29-4CBC-AEAA-6E8C16EED831}"/>
              </a:ext>
            </a:extLst>
          </p:cNvPr>
          <p:cNvSpPr txBox="1"/>
          <p:nvPr/>
        </p:nvSpPr>
        <p:spPr>
          <a:xfrm>
            <a:off x="7924800" y="1958954"/>
            <a:ext cx="3886200" cy="207964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Acting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Love = Agape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Orthopraxy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Righteous living</a:t>
            </a:r>
          </a:p>
        </p:txBody>
      </p:sp>
      <p:sp>
        <p:nvSpPr>
          <p:cNvPr id="7" name="TextBox 6">
            <a:extLst>
              <a:ext uri="{FF2B5EF4-FFF2-40B4-BE49-F238E27FC236}">
                <a16:creationId xmlns:a16="http://schemas.microsoft.com/office/drawing/2014/main" id="{265288E3-E372-430A-ADB8-8172A3DA733E}"/>
              </a:ext>
            </a:extLst>
          </p:cNvPr>
          <p:cNvSpPr txBox="1"/>
          <p:nvPr/>
        </p:nvSpPr>
        <p:spPr>
          <a:xfrm>
            <a:off x="1066799" y="1996420"/>
            <a:ext cx="4114801" cy="204217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Thinking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Truth =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Aletheia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Orthodoxy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Righteous doctrine</a:t>
            </a:r>
          </a:p>
        </p:txBody>
      </p:sp>
      <p:grpSp>
        <p:nvGrpSpPr>
          <p:cNvPr id="11" name="Group 10">
            <a:extLst>
              <a:ext uri="{FF2B5EF4-FFF2-40B4-BE49-F238E27FC236}">
                <a16:creationId xmlns:a16="http://schemas.microsoft.com/office/drawing/2014/main" id="{15BE991E-AAB7-489C-9DBF-60FE5EA2EA74}"/>
              </a:ext>
            </a:extLst>
          </p:cNvPr>
          <p:cNvGrpSpPr/>
          <p:nvPr/>
        </p:nvGrpSpPr>
        <p:grpSpPr>
          <a:xfrm>
            <a:off x="4419600" y="1734810"/>
            <a:ext cx="3177376" cy="551190"/>
            <a:chOff x="4419600" y="1734810"/>
            <a:chExt cx="3177376" cy="551190"/>
          </a:xfrm>
        </p:grpSpPr>
        <p:sp>
          <p:nvSpPr>
            <p:cNvPr id="8" name="TextBox 7">
              <a:extLst>
                <a:ext uri="{FF2B5EF4-FFF2-40B4-BE49-F238E27FC236}">
                  <a16:creationId xmlns:a16="http://schemas.microsoft.com/office/drawing/2014/main" id="{AA65CB71-AE90-4AB3-A3A5-F79D3AF390AA}"/>
                </a:ext>
              </a:extLst>
            </p:cNvPr>
            <p:cNvSpPr txBox="1"/>
            <p:nvPr/>
          </p:nvSpPr>
          <p:spPr>
            <a:xfrm>
              <a:off x="4696624" y="1734810"/>
              <a:ext cx="27889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should lead to</a:t>
              </a:r>
            </a:p>
          </p:txBody>
        </p:sp>
        <p:cxnSp>
          <p:nvCxnSpPr>
            <p:cNvPr id="10" name="Straight Arrow Connector 9">
              <a:extLst>
                <a:ext uri="{FF2B5EF4-FFF2-40B4-BE49-F238E27FC236}">
                  <a16:creationId xmlns:a16="http://schemas.microsoft.com/office/drawing/2014/main" id="{4D5DBFC8-4682-4E05-9F47-0058734DE47F}"/>
                </a:ext>
              </a:extLst>
            </p:cNvPr>
            <p:cNvCxnSpPr/>
            <p:nvPr/>
          </p:nvCxnSpPr>
          <p:spPr>
            <a:xfrm>
              <a:off x="4419600" y="2286000"/>
              <a:ext cx="3177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5D5985AD-AC9D-4EF9-AF77-F49ABFD3DC63}"/>
              </a:ext>
            </a:extLst>
          </p:cNvPr>
          <p:cNvSpPr/>
          <p:nvPr/>
        </p:nvSpPr>
        <p:spPr>
          <a:xfrm>
            <a:off x="381000" y="1447800"/>
            <a:ext cx="11582400" cy="2819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92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Over 1000 Feet above Colorado Springs, Colorado.">
            <a:extLst>
              <a:ext uri="{FF2B5EF4-FFF2-40B4-BE49-F238E27FC236}">
                <a16:creationId xmlns:a16="http://schemas.microsoft.com/office/drawing/2014/main" id="{78F23C10-D129-4CB3-83B6-4D3D50C0E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8" y="0"/>
            <a:ext cx="12191999" cy="72708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8162EE-B7BF-416A-A63F-69F4C4094355}"/>
              </a:ext>
            </a:extLst>
          </p:cNvPr>
          <p:cNvSpPr>
            <a:spLocks noGrp="1"/>
          </p:cNvSpPr>
          <p:nvPr>
            <p:ph type="title"/>
          </p:nvPr>
        </p:nvSpPr>
        <p:spPr>
          <a:xfrm>
            <a:off x="-1" y="-15875"/>
            <a:ext cx="12191999" cy="1235075"/>
          </a:xfrm>
        </p:spPr>
        <p:txBody>
          <a:bodyPr>
            <a:normAutofit/>
          </a:bodyPr>
          <a:lstStyle/>
          <a:p>
            <a:pPr marL="457200" indent="-457200"/>
            <a:r>
              <a:rPr lang="en-US" dirty="0"/>
              <a:t>III. The view from 1000 feet: The relationship of 1, 2, and 3 John</a:t>
            </a:r>
          </a:p>
        </p:txBody>
      </p:sp>
    </p:spTree>
    <p:extLst>
      <p:ext uri="{BB962C8B-B14F-4D97-AF65-F5344CB8AC3E}">
        <p14:creationId xmlns:p14="http://schemas.microsoft.com/office/powerpoint/2010/main" val="204067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46C9E-57A9-49E9-957E-5FBF519CE13B}"/>
              </a:ext>
            </a:extLst>
          </p:cNvPr>
          <p:cNvSpPr>
            <a:spLocks noGrp="1"/>
          </p:cNvSpPr>
          <p:nvPr>
            <p:ph type="title"/>
          </p:nvPr>
        </p:nvSpPr>
        <p:spPr>
          <a:xfrm>
            <a:off x="457200" y="152400"/>
            <a:ext cx="11125200" cy="1066800"/>
          </a:xfrm>
        </p:spPr>
        <p:txBody>
          <a:bodyPr>
            <a:normAutofit/>
          </a:bodyPr>
          <a:lstStyle/>
          <a:p>
            <a:r>
              <a:rPr lang="en-US" dirty="0"/>
              <a:t>III. The view from 1000 feet: The relationship of 1, 2, and 3 John</a:t>
            </a:r>
          </a:p>
        </p:txBody>
      </p:sp>
      <p:sp>
        <p:nvSpPr>
          <p:cNvPr id="4" name="Content Placeholder 3">
            <a:extLst>
              <a:ext uri="{FF2B5EF4-FFF2-40B4-BE49-F238E27FC236}">
                <a16:creationId xmlns:a16="http://schemas.microsoft.com/office/drawing/2014/main" id="{AD29402D-62DD-4CB7-A2A8-C96C1E42DD17}"/>
              </a:ext>
            </a:extLst>
          </p:cNvPr>
          <p:cNvSpPr>
            <a:spLocks noGrp="1"/>
          </p:cNvSpPr>
          <p:nvPr>
            <p:ph sz="quarter" idx="10"/>
          </p:nvPr>
        </p:nvSpPr>
        <p:spPr>
          <a:xfrm>
            <a:off x="538316" y="1219200"/>
            <a:ext cx="10962968" cy="5305168"/>
          </a:xfrm>
        </p:spPr>
        <p:txBody>
          <a:bodyPr/>
          <a:lstStyle/>
          <a:p>
            <a:pPr marL="457200" indent="-457200">
              <a:buFont typeface="Arial" panose="020B0604020202020204" pitchFamily="34" charset="0"/>
              <a:buChar char="•"/>
            </a:pPr>
            <a:r>
              <a:rPr lang="en-US" sz="3200" dirty="0"/>
              <a:t>ESV Study Bible Notes </a:t>
            </a:r>
            <a:r>
              <a:rPr lang="en-US" dirty="0"/>
              <a:t>“</a:t>
            </a:r>
            <a:r>
              <a:rPr lang="en-US" u="sng" dirty="0"/>
              <a:t>It has been suggested </a:t>
            </a:r>
            <a:r>
              <a:rPr lang="en-US" dirty="0"/>
              <a:t>that 2 and 3 John were originally preserved </a:t>
            </a:r>
            <a:r>
              <a:rPr lang="en-US" u="sng" dirty="0"/>
              <a:t>because they were part of a single packet containing all three Johannine letters. </a:t>
            </a:r>
            <a:r>
              <a:rPr lang="en-US" dirty="0"/>
              <a:t>On this view, 3 John was a personal letter to Gaius commending the courier of the shipment, Demetrius (v. 12); 2 John was to be read aloud to Gaius's church; and 1 John was a sermon for general distribution and not a letter in the strict sense. This scenario </a:t>
            </a:r>
            <a:r>
              <a:rPr lang="en-US" u="sng" dirty="0"/>
              <a:t>cannot be verified but</a:t>
            </a:r>
            <a:r>
              <a:rPr lang="en-US" dirty="0"/>
              <a:t> </a:t>
            </a:r>
            <a:r>
              <a:rPr lang="en-US" u="sng" dirty="0"/>
              <a:t>is a useful hypothesis </a:t>
            </a:r>
            <a:r>
              <a:rPr lang="en-US" dirty="0"/>
              <a:t>in envisioning how John's letters could have arisen and been preserved in early Christianity.”</a:t>
            </a:r>
          </a:p>
        </p:txBody>
      </p:sp>
    </p:spTree>
    <p:extLst>
      <p:ext uri="{BB962C8B-B14F-4D97-AF65-F5344CB8AC3E}">
        <p14:creationId xmlns:p14="http://schemas.microsoft.com/office/powerpoint/2010/main" val="3396665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46C9E-57A9-49E9-957E-5FBF519CE13B}"/>
              </a:ext>
            </a:extLst>
          </p:cNvPr>
          <p:cNvSpPr>
            <a:spLocks noGrp="1"/>
          </p:cNvSpPr>
          <p:nvPr>
            <p:ph type="title"/>
          </p:nvPr>
        </p:nvSpPr>
        <p:spPr>
          <a:xfrm>
            <a:off x="457200" y="152400"/>
            <a:ext cx="11125200" cy="1066800"/>
          </a:xfrm>
        </p:spPr>
        <p:txBody>
          <a:bodyPr>
            <a:normAutofit/>
          </a:bodyPr>
          <a:lstStyle/>
          <a:p>
            <a:r>
              <a:rPr lang="en-US" dirty="0"/>
              <a:t>III. The view from 1000 feet: The relationship of 1, 2, and 3 John</a:t>
            </a:r>
          </a:p>
        </p:txBody>
      </p:sp>
      <p:sp>
        <p:nvSpPr>
          <p:cNvPr id="4" name="Content Placeholder 3">
            <a:extLst>
              <a:ext uri="{FF2B5EF4-FFF2-40B4-BE49-F238E27FC236}">
                <a16:creationId xmlns:a16="http://schemas.microsoft.com/office/drawing/2014/main" id="{AD29402D-62DD-4CB7-A2A8-C96C1E42DD17}"/>
              </a:ext>
            </a:extLst>
          </p:cNvPr>
          <p:cNvSpPr>
            <a:spLocks noGrp="1"/>
          </p:cNvSpPr>
          <p:nvPr>
            <p:ph sz="quarter" idx="10"/>
          </p:nvPr>
        </p:nvSpPr>
        <p:spPr>
          <a:xfrm>
            <a:off x="538316" y="1219200"/>
            <a:ext cx="10962968" cy="5305168"/>
          </a:xfrm>
        </p:spPr>
        <p:txBody>
          <a:bodyPr/>
          <a:lstStyle/>
          <a:p>
            <a:pPr marL="0" marR="0" indent="0">
              <a:lnSpc>
                <a:spcPct val="100000"/>
              </a:lnSpc>
              <a:spcBef>
                <a:spcPts val="0"/>
              </a:spcBef>
              <a:spcAft>
                <a:spcPts val="0"/>
              </a:spcAft>
              <a:buNone/>
            </a:pPr>
            <a:r>
              <a:rPr lang="en-US" sz="3200" dirty="0"/>
              <a:t>CW (8/2/20) “</a:t>
            </a:r>
            <a:r>
              <a:rPr lang="en-US" sz="3200" dirty="0">
                <a:effectLst/>
                <a:ea typeface="Calibri" panose="020F0502020204030204" pitchFamily="34" charset="0"/>
              </a:rPr>
              <a:t>Three major emphases run through 1 John: </a:t>
            </a:r>
            <a:r>
              <a:rPr lang="en-US" sz="3200" u="sng" dirty="0">
                <a:effectLst/>
                <a:ea typeface="Calibri" panose="020F0502020204030204" pitchFamily="34" charset="0"/>
              </a:rPr>
              <a:t>right doctrine</a:t>
            </a:r>
            <a:r>
              <a:rPr lang="en-US" sz="3200" dirty="0">
                <a:effectLst/>
                <a:ea typeface="Calibri" panose="020F0502020204030204" pitchFamily="34" charset="0"/>
              </a:rPr>
              <a:t>, </a:t>
            </a:r>
            <a:r>
              <a:rPr lang="en-US" sz="3200" u="sng" dirty="0">
                <a:effectLst/>
                <a:ea typeface="Calibri" panose="020F0502020204030204" pitchFamily="34" charset="0"/>
              </a:rPr>
              <a:t>righteous living</a:t>
            </a:r>
            <a:r>
              <a:rPr lang="en-US" sz="3200" dirty="0">
                <a:effectLst/>
                <a:ea typeface="Calibri" panose="020F0502020204030204" pitchFamily="34" charset="0"/>
              </a:rPr>
              <a:t>, and love for others. Actually, these three are inseparably intertwined. John spends a considerable part of his letter combatting </a:t>
            </a:r>
            <a:r>
              <a:rPr lang="en-US" sz="3200" u="sng" dirty="0">
                <a:effectLst/>
                <a:ea typeface="Calibri" panose="020F0502020204030204" pitchFamily="34" charset="0"/>
              </a:rPr>
              <a:t>false</a:t>
            </a:r>
            <a:r>
              <a:rPr lang="en-US" sz="3200" dirty="0">
                <a:effectLst/>
                <a:ea typeface="Calibri" panose="020F0502020204030204" pitchFamily="34" charset="0"/>
              </a:rPr>
              <a:t> teaching about Jesus’ incarnation and reminding his readers of the </a:t>
            </a:r>
            <a:r>
              <a:rPr lang="en-US" sz="3200" u="sng" dirty="0">
                <a:effectLst/>
                <a:ea typeface="Calibri" panose="020F0502020204030204" pitchFamily="34" charset="0"/>
              </a:rPr>
              <a:t>truth</a:t>
            </a:r>
            <a:r>
              <a:rPr lang="en-US" sz="3200" dirty="0">
                <a:effectLst/>
                <a:ea typeface="Calibri" panose="020F0502020204030204" pitchFamily="34" charset="0"/>
              </a:rPr>
              <a:t>—truth that he and the other apostles knew firsthand since they had heard, seen, and touched Jesus in the flesh.”</a:t>
            </a:r>
            <a:endParaRPr lang="en-US" dirty="0"/>
          </a:p>
        </p:txBody>
      </p:sp>
    </p:spTree>
    <p:extLst>
      <p:ext uri="{BB962C8B-B14F-4D97-AF65-F5344CB8AC3E}">
        <p14:creationId xmlns:p14="http://schemas.microsoft.com/office/powerpoint/2010/main" val="1544618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C9AF-4400-49BE-A8DF-452652070A24}"/>
              </a:ext>
            </a:extLst>
          </p:cNvPr>
          <p:cNvSpPr>
            <a:spLocks noGrp="1"/>
          </p:cNvSpPr>
          <p:nvPr>
            <p:ph type="title"/>
          </p:nvPr>
        </p:nvSpPr>
        <p:spPr/>
        <p:txBody>
          <a:bodyPr>
            <a:normAutofit fontScale="90000"/>
          </a:bodyPr>
          <a:lstStyle/>
          <a:p>
            <a:r>
              <a:rPr lang="en-US" dirty="0"/>
              <a:t>III. The view from 1000 feet: The relationship of 1, 2, and 3 John</a:t>
            </a:r>
          </a:p>
        </p:txBody>
      </p:sp>
      <p:sp>
        <p:nvSpPr>
          <p:cNvPr id="3" name="Content Placeholder 2">
            <a:extLst>
              <a:ext uri="{FF2B5EF4-FFF2-40B4-BE49-F238E27FC236}">
                <a16:creationId xmlns:a16="http://schemas.microsoft.com/office/drawing/2014/main" id="{7A0AEA31-0B29-4D39-BF04-35C3C58E686B}"/>
              </a:ext>
            </a:extLst>
          </p:cNvPr>
          <p:cNvSpPr>
            <a:spLocks noGrp="1"/>
          </p:cNvSpPr>
          <p:nvPr>
            <p:ph sz="quarter" idx="10"/>
          </p:nvPr>
        </p:nvSpPr>
        <p:spPr>
          <a:xfrm>
            <a:off x="609600" y="917832"/>
            <a:ext cx="10962968" cy="5975093"/>
          </a:xfrm>
        </p:spPr>
        <p:txBody>
          <a:bodyPr/>
          <a:lstStyle/>
          <a:p>
            <a:pPr marL="0" indent="0">
              <a:buNone/>
            </a:pPr>
            <a:r>
              <a:rPr lang="en-US" sz="3200" dirty="0"/>
              <a:t>CW (8/2/20) “</a:t>
            </a:r>
            <a:r>
              <a:rPr lang="en-US" dirty="0"/>
              <a:t>John considered </a:t>
            </a:r>
            <a:r>
              <a:rPr lang="en-US" u="sng" dirty="0"/>
              <a:t>right doctrine </a:t>
            </a:r>
            <a:r>
              <a:rPr lang="en-US" dirty="0"/>
              <a:t>vital … but he did not see </a:t>
            </a:r>
            <a:r>
              <a:rPr lang="en-US" u="sng" dirty="0"/>
              <a:t>orthodox doctrine </a:t>
            </a:r>
            <a:r>
              <a:rPr lang="en-US" dirty="0"/>
              <a:t>as a substitute for </a:t>
            </a:r>
            <a:r>
              <a:rPr lang="en-US" u="sng" dirty="0"/>
              <a:t>righteous living</a:t>
            </a:r>
            <a:r>
              <a:rPr lang="en-US" dirty="0"/>
              <a:t>. </a:t>
            </a:r>
            <a:r>
              <a:rPr lang="en-US" u="sng" dirty="0"/>
              <a:t>Right belief </a:t>
            </a:r>
            <a:r>
              <a:rPr lang="en-US" dirty="0"/>
              <a:t>isn’t enough. James tells us even demons can have that! Rather, John says the genuineness of our faith is demonstrated by being rightly related to God in </a:t>
            </a:r>
            <a:r>
              <a:rPr lang="en-US" u="sng" dirty="0"/>
              <a:t>obedience</a:t>
            </a:r>
            <a:r>
              <a:rPr lang="en-US" dirty="0"/>
              <a:t> and being rightly related to those who bear his image, especially our brothers and sisters in Christ. … </a:t>
            </a:r>
            <a:r>
              <a:rPr lang="en-US" u="sng" dirty="0"/>
              <a:t>Obedience and love </a:t>
            </a:r>
            <a:r>
              <a:rPr lang="en-US" dirty="0"/>
              <a:t>are the natural result of believing right doctrine. They prove that we really believe what we claim!”</a:t>
            </a:r>
          </a:p>
          <a:p>
            <a:pPr marL="0" indent="0">
              <a:buNone/>
            </a:pPr>
            <a:endParaRPr lang="en-US" dirty="0"/>
          </a:p>
        </p:txBody>
      </p:sp>
    </p:spTree>
    <p:extLst>
      <p:ext uri="{BB962C8B-B14F-4D97-AF65-F5344CB8AC3E}">
        <p14:creationId xmlns:p14="http://schemas.microsoft.com/office/powerpoint/2010/main" val="520652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46C9E-57A9-49E9-957E-5FBF519CE13B}"/>
              </a:ext>
            </a:extLst>
          </p:cNvPr>
          <p:cNvSpPr>
            <a:spLocks noGrp="1"/>
          </p:cNvSpPr>
          <p:nvPr>
            <p:ph type="title"/>
          </p:nvPr>
        </p:nvSpPr>
        <p:spPr>
          <a:xfrm>
            <a:off x="457200" y="152400"/>
            <a:ext cx="11125200" cy="1066800"/>
          </a:xfrm>
        </p:spPr>
        <p:txBody>
          <a:bodyPr>
            <a:normAutofit/>
          </a:bodyPr>
          <a:lstStyle/>
          <a:p>
            <a:r>
              <a:rPr lang="en-US" dirty="0"/>
              <a:t>III. The view from 1000 feet: The relationship of 1, 2, and 3 John</a:t>
            </a:r>
          </a:p>
        </p:txBody>
      </p:sp>
      <p:sp>
        <p:nvSpPr>
          <p:cNvPr id="4" name="Content Placeholder 3">
            <a:extLst>
              <a:ext uri="{FF2B5EF4-FFF2-40B4-BE49-F238E27FC236}">
                <a16:creationId xmlns:a16="http://schemas.microsoft.com/office/drawing/2014/main" id="{AD29402D-62DD-4CB7-A2A8-C96C1E42DD17}"/>
              </a:ext>
            </a:extLst>
          </p:cNvPr>
          <p:cNvSpPr>
            <a:spLocks noGrp="1"/>
          </p:cNvSpPr>
          <p:nvPr>
            <p:ph sz="quarter" idx="10"/>
          </p:nvPr>
        </p:nvSpPr>
        <p:spPr>
          <a:xfrm>
            <a:off x="538316" y="1219200"/>
            <a:ext cx="10962968" cy="5305168"/>
          </a:xfrm>
        </p:spPr>
        <p:txBody>
          <a:bodyPr/>
          <a:lstStyle/>
          <a:p>
            <a:pPr marL="457200" indent="-457200">
              <a:buFont typeface="Arial" panose="020B0604020202020204" pitchFamily="34" charset="0"/>
              <a:buChar char="•"/>
            </a:pPr>
            <a:r>
              <a:rPr lang="en-US" sz="3200" dirty="0"/>
              <a:t>TS (8/30/20) 2 John “</a:t>
            </a:r>
            <a:r>
              <a:rPr lang="en-US" sz="3200" u="sng" dirty="0">
                <a:effectLst/>
                <a:ea typeface="Calibri" panose="020F0502020204030204" pitchFamily="34" charset="0"/>
              </a:rPr>
              <a:t>Love</a:t>
            </a:r>
            <a:r>
              <a:rPr lang="en-US" sz="3200" dirty="0">
                <a:effectLst/>
                <a:ea typeface="Calibri" panose="020F0502020204030204" pitchFamily="34" charset="0"/>
              </a:rPr>
              <a:t> and </a:t>
            </a:r>
            <a:r>
              <a:rPr lang="en-US" sz="3200" u="sng" dirty="0">
                <a:effectLst/>
                <a:ea typeface="Calibri" panose="020F0502020204030204" pitchFamily="34" charset="0"/>
              </a:rPr>
              <a:t>truth</a:t>
            </a:r>
            <a:r>
              <a:rPr lang="en-US" sz="3200" dirty="0">
                <a:effectLst/>
                <a:ea typeface="Calibri" panose="020F0502020204030204" pitchFamily="34" charset="0"/>
              </a:rPr>
              <a:t> are inseparable and clearly on John’s mind when he writes to this church.”</a:t>
            </a:r>
          </a:p>
          <a:p>
            <a:pPr marL="457200" indent="-457200">
              <a:buFont typeface="Arial" panose="020B0604020202020204" pitchFamily="34" charset="0"/>
              <a:buChar char="•"/>
            </a:pPr>
            <a:r>
              <a:rPr lang="en-US" dirty="0"/>
              <a:t>“</a:t>
            </a:r>
            <a:r>
              <a:rPr lang="en-US" sz="3200" dirty="0">
                <a:effectLst/>
                <a:ea typeface="Calibri" panose="020F0502020204030204" pitchFamily="34" charset="0"/>
              </a:rPr>
              <a:t>How do we </a:t>
            </a:r>
            <a:r>
              <a:rPr lang="en-US" sz="3200" u="sng" dirty="0">
                <a:effectLst/>
                <a:ea typeface="Calibri" panose="020F0502020204030204" pitchFamily="34" charset="0"/>
              </a:rPr>
              <a:t>love</a:t>
            </a:r>
            <a:r>
              <a:rPr lang="en-US" sz="3200" dirty="0">
                <a:effectLst/>
                <a:ea typeface="Calibri" panose="020F0502020204030204" pitchFamily="34" charset="0"/>
              </a:rPr>
              <a:t> our brothers and sisters in Christ?  John says by walking in </a:t>
            </a:r>
            <a:r>
              <a:rPr lang="en-US" sz="3200" u="sng" dirty="0">
                <a:effectLst/>
                <a:ea typeface="Calibri" panose="020F0502020204030204" pitchFamily="34" charset="0"/>
              </a:rPr>
              <a:t>obedience to the truth</a:t>
            </a:r>
            <a:r>
              <a:rPr lang="en-US" sz="3200" dirty="0">
                <a:effectLst/>
                <a:ea typeface="Calibri" panose="020F0502020204030204" pitchFamily="34" charset="0"/>
              </a:rPr>
              <a:t>…”</a:t>
            </a:r>
          </a:p>
          <a:p>
            <a:pPr marL="0" indent="0">
              <a:buNone/>
            </a:pPr>
            <a:endParaRPr lang="en-US" dirty="0"/>
          </a:p>
        </p:txBody>
      </p:sp>
    </p:spTree>
    <p:extLst>
      <p:ext uri="{BB962C8B-B14F-4D97-AF65-F5344CB8AC3E}">
        <p14:creationId xmlns:p14="http://schemas.microsoft.com/office/powerpoint/2010/main" val="407036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46C9E-57A9-49E9-957E-5FBF519CE13B}"/>
              </a:ext>
            </a:extLst>
          </p:cNvPr>
          <p:cNvSpPr>
            <a:spLocks noGrp="1"/>
          </p:cNvSpPr>
          <p:nvPr>
            <p:ph type="title"/>
          </p:nvPr>
        </p:nvSpPr>
        <p:spPr>
          <a:xfrm>
            <a:off x="457200" y="152400"/>
            <a:ext cx="11125200" cy="1066800"/>
          </a:xfrm>
        </p:spPr>
        <p:txBody>
          <a:bodyPr>
            <a:normAutofit/>
          </a:bodyPr>
          <a:lstStyle/>
          <a:p>
            <a:r>
              <a:rPr lang="en-US" dirty="0"/>
              <a:t>III. The view from 1000 feet: The relationship of 1, 2, and 3 John</a:t>
            </a:r>
          </a:p>
        </p:txBody>
      </p:sp>
      <p:sp>
        <p:nvSpPr>
          <p:cNvPr id="4" name="Content Placeholder 3">
            <a:extLst>
              <a:ext uri="{FF2B5EF4-FFF2-40B4-BE49-F238E27FC236}">
                <a16:creationId xmlns:a16="http://schemas.microsoft.com/office/drawing/2014/main" id="{AD29402D-62DD-4CB7-A2A8-C96C1E42DD17}"/>
              </a:ext>
            </a:extLst>
          </p:cNvPr>
          <p:cNvSpPr>
            <a:spLocks noGrp="1"/>
          </p:cNvSpPr>
          <p:nvPr>
            <p:ph sz="quarter" idx="10"/>
          </p:nvPr>
        </p:nvSpPr>
        <p:spPr>
          <a:xfrm>
            <a:off x="538316" y="1219200"/>
            <a:ext cx="10962968" cy="5305168"/>
          </a:xfrm>
        </p:spPr>
        <p:txBody>
          <a:bodyPr/>
          <a:lstStyle/>
          <a:p>
            <a:pPr marL="0" marR="0" indent="0">
              <a:buNone/>
            </a:pPr>
            <a:r>
              <a:rPr lang="en-US" dirty="0"/>
              <a:t>TS (8/30/20) 2 John “</a:t>
            </a:r>
            <a:r>
              <a:rPr lang="en-US" u="sng" dirty="0">
                <a:ea typeface="Times New Roman" panose="02020603050405020304" pitchFamily="18" charset="0"/>
              </a:rPr>
              <a:t>Truth</a:t>
            </a:r>
            <a:r>
              <a:rPr lang="en-US" dirty="0">
                <a:ea typeface="Times New Roman" panose="02020603050405020304" pitchFamily="18" charset="0"/>
              </a:rPr>
              <a:t> and </a:t>
            </a:r>
            <a:r>
              <a:rPr lang="en-US" u="sng" dirty="0">
                <a:ea typeface="Times New Roman" panose="02020603050405020304" pitchFamily="18" charset="0"/>
              </a:rPr>
              <a:t>love</a:t>
            </a:r>
            <a:r>
              <a:rPr lang="en-US" dirty="0">
                <a:ea typeface="Times New Roman" panose="02020603050405020304" pitchFamily="18" charset="0"/>
              </a:rPr>
              <a:t> are inseparable.  … Truth without love is cold and sterile law … and leads to legalism… On the other side, love without truth leads to what we see today in the tolerance movement…where we see an overabundance of nonjudgment for things that we are clearly called in Scripture to judge. … </a:t>
            </a:r>
            <a:r>
              <a:rPr lang="en-US" dirty="0">
                <a:ea typeface="Calibri" panose="020F0502020204030204" pitchFamily="34" charset="0"/>
              </a:rPr>
              <a:t>Neither option works.” </a:t>
            </a:r>
            <a:endParaRPr lang="en-US" dirty="0"/>
          </a:p>
        </p:txBody>
      </p:sp>
    </p:spTree>
    <p:extLst>
      <p:ext uri="{BB962C8B-B14F-4D97-AF65-F5344CB8AC3E}">
        <p14:creationId xmlns:p14="http://schemas.microsoft.com/office/powerpoint/2010/main" val="2223503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The architecture of Fort Wayne">
            <a:extLst>
              <a:ext uri="{FF2B5EF4-FFF2-40B4-BE49-F238E27FC236}">
                <a16:creationId xmlns:a16="http://schemas.microsoft.com/office/drawing/2014/main" id="{44DBE353-FEA6-4D19-8307-51F6998066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8"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8162EE-B7BF-416A-A63F-69F4C4094355}"/>
              </a:ext>
            </a:extLst>
          </p:cNvPr>
          <p:cNvSpPr>
            <a:spLocks noGrp="1"/>
          </p:cNvSpPr>
          <p:nvPr>
            <p:ph type="title"/>
          </p:nvPr>
        </p:nvSpPr>
        <p:spPr>
          <a:xfrm>
            <a:off x="31898" y="0"/>
            <a:ext cx="10515600" cy="625475"/>
          </a:xfrm>
        </p:spPr>
        <p:txBody>
          <a:bodyPr>
            <a:normAutofit/>
          </a:bodyPr>
          <a:lstStyle/>
          <a:p>
            <a:r>
              <a:rPr lang="en-US" dirty="0"/>
              <a:t>IV. The view from the ground: 3 John expounded</a:t>
            </a:r>
          </a:p>
        </p:txBody>
      </p:sp>
    </p:spTree>
    <p:extLst>
      <p:ext uri="{BB962C8B-B14F-4D97-AF65-F5344CB8AC3E}">
        <p14:creationId xmlns:p14="http://schemas.microsoft.com/office/powerpoint/2010/main" val="223747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661A96-827E-4C52-B880-A05E234EE404}"/>
              </a:ext>
            </a:extLst>
          </p:cNvPr>
          <p:cNvSpPr>
            <a:spLocks noGrp="1"/>
          </p:cNvSpPr>
          <p:nvPr>
            <p:ph type="title"/>
          </p:nvPr>
        </p:nvSpPr>
        <p:spPr/>
        <p:txBody>
          <a:bodyPr/>
          <a:lstStyle/>
          <a:p>
            <a:r>
              <a:rPr lang="en-US" dirty="0"/>
              <a:t>The theme of 3 John</a:t>
            </a:r>
          </a:p>
        </p:txBody>
      </p:sp>
      <p:sp>
        <p:nvSpPr>
          <p:cNvPr id="4" name="Content Placeholder 3">
            <a:extLst>
              <a:ext uri="{FF2B5EF4-FFF2-40B4-BE49-F238E27FC236}">
                <a16:creationId xmlns:a16="http://schemas.microsoft.com/office/drawing/2014/main" id="{C4D2C20E-95E6-4C42-B7B6-7A80E9151194}"/>
              </a:ext>
            </a:extLst>
          </p:cNvPr>
          <p:cNvSpPr>
            <a:spLocks noGrp="1"/>
          </p:cNvSpPr>
          <p:nvPr>
            <p:ph sz="quarter" idx="10"/>
          </p:nvPr>
        </p:nvSpPr>
        <p:spPr/>
        <p:txBody>
          <a:bodyPr/>
          <a:lstStyle/>
          <a:p>
            <a:pPr marL="457200" indent="-457200">
              <a:buFont typeface="Arial" panose="020B0604020202020204" pitchFamily="34" charset="0"/>
              <a:buChar char="•"/>
            </a:pPr>
            <a:r>
              <a:rPr lang="en-US" sz="3200" dirty="0"/>
              <a:t>ESV Study Bible Notes </a:t>
            </a:r>
            <a:r>
              <a:rPr lang="en-US" dirty="0"/>
              <a:t>“The theme of 3 John is steadfastness in the face of opposition. The recipient of the letter, Gaius, faces a troublemaker named Diotrephes. By “</a:t>
            </a:r>
            <a:r>
              <a:rPr lang="en-US" u="sng" dirty="0"/>
              <a:t>walking</a:t>
            </a:r>
            <a:r>
              <a:rPr lang="en-US" dirty="0"/>
              <a:t> in the </a:t>
            </a:r>
            <a:r>
              <a:rPr lang="en-US" u="sng" dirty="0"/>
              <a:t>truth</a:t>
            </a:r>
            <a:r>
              <a:rPr lang="en-US" dirty="0"/>
              <a:t>” (vv. 3, 4), Christians can embrace and live out the apostolic message that John conveys in all his letters. “</a:t>
            </a:r>
          </a:p>
          <a:p>
            <a:pPr marL="457200" indent="-457200">
              <a:buFont typeface="Arial" panose="020B0604020202020204" pitchFamily="34" charset="0"/>
              <a:buChar char="•"/>
            </a:pPr>
            <a:r>
              <a:rPr lang="en-US" dirty="0"/>
              <a:t>WB (12/17/08) “This letter actually addresses… the opposite problem of 2 John. Both serve as warnings against false teachers. But here, legitimate missionaries, orthodox teachers, who preach sound doctrine, sent out from John, were being rejected by … a tyrant named Diotrephes.”</a:t>
            </a:r>
          </a:p>
        </p:txBody>
      </p:sp>
    </p:spTree>
    <p:extLst>
      <p:ext uri="{BB962C8B-B14F-4D97-AF65-F5344CB8AC3E}">
        <p14:creationId xmlns:p14="http://schemas.microsoft.com/office/powerpoint/2010/main" val="281453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B2A9CB-1B93-4EE3-B076-56188F867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1" y="0"/>
            <a:ext cx="14287501" cy="6858000"/>
          </a:xfrm>
          <a:prstGeom prst="rect">
            <a:avLst/>
          </a:prstGeom>
        </p:spPr>
      </p:pic>
      <p:sp>
        <p:nvSpPr>
          <p:cNvPr id="2" name="Title 1">
            <a:extLst>
              <a:ext uri="{FF2B5EF4-FFF2-40B4-BE49-F238E27FC236}">
                <a16:creationId xmlns:a16="http://schemas.microsoft.com/office/drawing/2014/main" id="{B38162EE-B7BF-416A-A63F-69F4C4094355}"/>
              </a:ext>
            </a:extLst>
          </p:cNvPr>
          <p:cNvSpPr>
            <a:spLocks noGrp="1"/>
          </p:cNvSpPr>
          <p:nvPr>
            <p:ph type="title"/>
          </p:nvPr>
        </p:nvSpPr>
        <p:spPr>
          <a:xfrm>
            <a:off x="-19050" y="228857"/>
            <a:ext cx="10439400" cy="625475"/>
          </a:xfrm>
        </p:spPr>
        <p:txBody>
          <a:bodyPr>
            <a:normAutofit/>
          </a:bodyPr>
          <a:lstStyle/>
          <a:p>
            <a:r>
              <a:rPr lang="en-US" dirty="0">
                <a:solidFill>
                  <a:schemeClr val="bg1"/>
                </a:solidFill>
              </a:rPr>
              <a:t>3 John</a:t>
            </a:r>
          </a:p>
        </p:txBody>
      </p:sp>
      <p:sp>
        <p:nvSpPr>
          <p:cNvPr id="3" name="Content Placeholder 2">
            <a:extLst>
              <a:ext uri="{FF2B5EF4-FFF2-40B4-BE49-F238E27FC236}">
                <a16:creationId xmlns:a16="http://schemas.microsoft.com/office/drawing/2014/main" id="{F75A2903-2678-4BEE-BA10-38149683FE10}"/>
              </a:ext>
            </a:extLst>
          </p:cNvPr>
          <p:cNvSpPr>
            <a:spLocks noGrp="1"/>
          </p:cNvSpPr>
          <p:nvPr>
            <p:ph sz="quarter" idx="10"/>
          </p:nvPr>
        </p:nvSpPr>
        <p:spPr>
          <a:xfrm>
            <a:off x="-19050" y="882907"/>
            <a:ext cx="11191568" cy="5975093"/>
          </a:xfrm>
        </p:spPr>
        <p:txBody>
          <a:bodyPr/>
          <a:lstStyle/>
          <a:p>
            <a:r>
              <a:rPr lang="en-US" dirty="0">
                <a:solidFill>
                  <a:schemeClr val="bg1"/>
                </a:solidFill>
              </a:rPr>
              <a:t>The view of 3 John from outside space and time</a:t>
            </a:r>
          </a:p>
          <a:p>
            <a:pPr marL="0" indent="0">
              <a:buNone/>
            </a:pPr>
            <a:r>
              <a:rPr lang="en-US" dirty="0">
                <a:solidFill>
                  <a:schemeClr val="bg1"/>
                </a:solidFill>
              </a:rPr>
              <a:t>	In the beginning, God…</a:t>
            </a:r>
          </a:p>
          <a:p>
            <a:pPr marL="0" indent="0">
              <a:buNone/>
            </a:pPr>
            <a:r>
              <a:rPr lang="en-US" dirty="0">
                <a:solidFill>
                  <a:schemeClr val="bg1"/>
                </a:solidFill>
              </a:rPr>
              <a:t>	… created the heavens and the earth</a:t>
            </a:r>
          </a:p>
          <a:p>
            <a:pPr marL="0" indent="0">
              <a:buNone/>
            </a:pPr>
            <a:r>
              <a:rPr lang="en-US" dirty="0">
                <a:solidFill>
                  <a:schemeClr val="bg1"/>
                </a:solidFill>
              </a:rPr>
              <a:t>	… and it was very good</a:t>
            </a:r>
          </a:p>
        </p:txBody>
      </p:sp>
      <p:pic>
        <p:nvPicPr>
          <p:cNvPr id="7" name="Graphic 6">
            <a:extLst>
              <a:ext uri="{FF2B5EF4-FFF2-40B4-BE49-F238E27FC236}">
                <a16:creationId xmlns:a16="http://schemas.microsoft.com/office/drawing/2014/main" id="{0FD306D5-3FFE-4C24-9E8C-9619B12C54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2400" y="1447800"/>
            <a:ext cx="4212260" cy="3759329"/>
          </a:xfrm>
          <a:prstGeom prst="rect">
            <a:avLst/>
          </a:prstGeom>
        </p:spPr>
      </p:pic>
    </p:spTree>
    <p:extLst>
      <p:ext uri="{BB962C8B-B14F-4D97-AF65-F5344CB8AC3E}">
        <p14:creationId xmlns:p14="http://schemas.microsoft.com/office/powerpoint/2010/main" val="4249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7E30-8B6E-41C9-A2DD-3B504D20EF4A}"/>
              </a:ext>
            </a:extLst>
          </p:cNvPr>
          <p:cNvSpPr>
            <a:spLocks noGrp="1"/>
          </p:cNvSpPr>
          <p:nvPr>
            <p:ph type="title"/>
          </p:nvPr>
        </p:nvSpPr>
        <p:spPr/>
        <p:txBody>
          <a:bodyPr/>
          <a:lstStyle/>
          <a:p>
            <a:r>
              <a:rPr lang="en-US" dirty="0"/>
              <a:t>IV. The view from the ground: 3 John expounded</a:t>
            </a:r>
          </a:p>
        </p:txBody>
      </p:sp>
      <p:sp>
        <p:nvSpPr>
          <p:cNvPr id="3" name="Content Placeholder 2">
            <a:extLst>
              <a:ext uri="{FF2B5EF4-FFF2-40B4-BE49-F238E27FC236}">
                <a16:creationId xmlns:a16="http://schemas.microsoft.com/office/drawing/2014/main" id="{5091B93E-FBC3-446F-BB63-1523B1713D50}"/>
              </a:ext>
            </a:extLst>
          </p:cNvPr>
          <p:cNvSpPr>
            <a:spLocks noGrp="1"/>
          </p:cNvSpPr>
          <p:nvPr>
            <p:ph sz="quarter" idx="10"/>
          </p:nvPr>
        </p:nvSpPr>
        <p:spPr/>
        <p:txBody>
          <a:bodyPr/>
          <a:lstStyle/>
          <a:p>
            <a:pPr>
              <a:buFont typeface="Arial" panose="020B0604020202020204" pitchFamily="34" charset="0"/>
              <a:buChar char="•"/>
            </a:pPr>
            <a:r>
              <a:rPr lang="en-US" dirty="0"/>
              <a:t>John Stott, “Like the Second Epistle, the Third is brief enough to have been written on a single sheet of papyrus. </a:t>
            </a:r>
            <a:r>
              <a:rPr lang="en-US" sz="2000" dirty="0"/>
              <a:t>Tyndale New Testament Commentaries</a:t>
            </a:r>
          </a:p>
          <a:p>
            <a:pPr>
              <a:buFont typeface="Arial" panose="020B0604020202020204" pitchFamily="34" charset="0"/>
              <a:buChar char="•"/>
            </a:pPr>
            <a:r>
              <a:rPr lang="en-US" dirty="0"/>
              <a:t>It’s a postcard.</a:t>
            </a:r>
          </a:p>
          <a:p>
            <a:pPr>
              <a:buFont typeface="Arial" panose="020B0604020202020204" pitchFamily="34" charset="0"/>
              <a:buChar char="•"/>
            </a:pPr>
            <a:r>
              <a:rPr lang="en-US" dirty="0"/>
              <a:t>“We simply don’t know who he (Gaius) was.”</a:t>
            </a:r>
          </a:p>
          <a:p>
            <a:pPr>
              <a:buFont typeface="Arial" panose="020B0604020202020204" pitchFamily="34" charset="0"/>
              <a:buChar char="•"/>
            </a:pPr>
            <a:r>
              <a:rPr lang="en-US" dirty="0"/>
              <a:t>Demetrius: *Normal postal service could not be entrusted with Christian correspondence like this letter (and possibly other letters from John as well. So someone like Demetrius served as courier.” </a:t>
            </a:r>
            <a:r>
              <a:rPr lang="en-US" sz="2000" dirty="0"/>
              <a:t>ESV Study Bible Notes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02136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D5927-AF10-44A1-BA78-8D765E49F27F}"/>
              </a:ext>
            </a:extLst>
          </p:cNvPr>
          <p:cNvSpPr>
            <a:spLocks noGrp="1"/>
          </p:cNvSpPr>
          <p:nvPr>
            <p:ph type="title"/>
          </p:nvPr>
        </p:nvSpPr>
        <p:spPr/>
        <p:txBody>
          <a:bodyPr>
            <a:normAutofit/>
          </a:bodyPr>
          <a:lstStyle/>
          <a:p>
            <a:r>
              <a:rPr lang="en-US" dirty="0"/>
              <a:t>IV. The view from the ground: 3 John expounded</a:t>
            </a:r>
          </a:p>
        </p:txBody>
      </p:sp>
      <p:sp>
        <p:nvSpPr>
          <p:cNvPr id="4" name="Content Placeholder 3">
            <a:extLst>
              <a:ext uri="{FF2B5EF4-FFF2-40B4-BE49-F238E27FC236}">
                <a16:creationId xmlns:a16="http://schemas.microsoft.com/office/drawing/2014/main" id="{C0EE8474-EDFA-4081-A642-693F2CEF3156}"/>
              </a:ext>
            </a:extLst>
          </p:cNvPr>
          <p:cNvSpPr>
            <a:spLocks noGrp="1"/>
          </p:cNvSpPr>
          <p:nvPr>
            <p:ph sz="quarter" idx="10"/>
          </p:nvPr>
        </p:nvSpPr>
        <p:spPr/>
        <p:txBody>
          <a:bodyPr/>
          <a:lstStyle/>
          <a:p>
            <a:pPr>
              <a:buAutoNum type="alphaUcPeriod"/>
            </a:pPr>
            <a:r>
              <a:rPr lang="en-US" dirty="0"/>
              <a:t>3 John 1-4: Greeting to Gaius</a:t>
            </a:r>
          </a:p>
          <a:p>
            <a:pPr>
              <a:buAutoNum type="alphaUcPeriod"/>
            </a:pPr>
            <a:endParaRPr lang="en-US" dirty="0"/>
          </a:p>
          <a:p>
            <a:pPr marL="0" indent="0">
              <a:buNone/>
            </a:pPr>
            <a:r>
              <a:rPr lang="en-US" dirty="0"/>
              <a:t>​</a:t>
            </a:r>
            <a:r>
              <a:rPr lang="en-US" baseline="30000" dirty="0"/>
              <a:t>1</a:t>
            </a:r>
            <a:r>
              <a:rPr lang="en-US" dirty="0"/>
              <a:t> The elder to the be</a:t>
            </a:r>
            <a:r>
              <a:rPr lang="en-US" dirty="0">
                <a:highlight>
                  <a:srgbClr val="FFFF00"/>
                </a:highlight>
              </a:rPr>
              <a:t>love</a:t>
            </a:r>
            <a:r>
              <a:rPr lang="en-US" dirty="0"/>
              <a:t>d Gaius, whom I </a:t>
            </a:r>
            <a:r>
              <a:rPr lang="en-US" dirty="0">
                <a:highlight>
                  <a:srgbClr val="FFFF00"/>
                </a:highlight>
              </a:rPr>
              <a:t>love</a:t>
            </a:r>
            <a:r>
              <a:rPr lang="en-US" dirty="0"/>
              <a:t> in </a:t>
            </a:r>
            <a:r>
              <a:rPr lang="en-US" dirty="0">
                <a:highlight>
                  <a:srgbClr val="00FF00"/>
                </a:highlight>
              </a:rPr>
              <a:t>truth</a:t>
            </a:r>
            <a:r>
              <a:rPr lang="en-US" dirty="0"/>
              <a:t>.</a:t>
            </a:r>
            <a:br>
              <a:rPr lang="en-US" dirty="0"/>
            </a:br>
            <a:r>
              <a:rPr lang="en-US" baseline="30000" dirty="0"/>
              <a:t>2</a:t>
            </a:r>
            <a:r>
              <a:rPr lang="en-US" dirty="0"/>
              <a:t> Be</a:t>
            </a:r>
            <a:r>
              <a:rPr lang="en-US" dirty="0">
                <a:highlight>
                  <a:srgbClr val="FFFF00"/>
                </a:highlight>
              </a:rPr>
              <a:t>love</a:t>
            </a:r>
            <a:r>
              <a:rPr lang="en-US" dirty="0"/>
              <a:t>d, I pray that all may go well with you and that you may be in </a:t>
            </a:r>
            <a:r>
              <a:rPr lang="en-US" u="sng" dirty="0"/>
              <a:t>good health</a:t>
            </a:r>
            <a:r>
              <a:rPr lang="en-US" dirty="0"/>
              <a:t>, </a:t>
            </a:r>
            <a:r>
              <a:rPr lang="en-US" u="sng" dirty="0"/>
              <a:t>as</a:t>
            </a:r>
            <a:r>
              <a:rPr lang="en-US" dirty="0"/>
              <a:t> it goes well with your </a:t>
            </a:r>
            <a:r>
              <a:rPr lang="en-US" u="sng" dirty="0"/>
              <a:t>soul</a:t>
            </a:r>
            <a:r>
              <a:rPr lang="en-US" dirty="0"/>
              <a:t>. </a:t>
            </a:r>
            <a:r>
              <a:rPr lang="en-US" baseline="30000" dirty="0"/>
              <a:t>3</a:t>
            </a:r>
            <a:r>
              <a:rPr lang="en-US" dirty="0"/>
              <a:t> For I rejoiced greatly when </a:t>
            </a:r>
            <a:r>
              <a:rPr lang="en-US" dirty="0">
                <a:highlight>
                  <a:srgbClr val="00FFFF"/>
                </a:highlight>
              </a:rPr>
              <a:t>the brothers came and testified </a:t>
            </a:r>
            <a:r>
              <a:rPr lang="en-US" dirty="0"/>
              <a:t>to your </a:t>
            </a:r>
            <a:r>
              <a:rPr lang="en-US" dirty="0">
                <a:highlight>
                  <a:srgbClr val="00FF00"/>
                </a:highlight>
              </a:rPr>
              <a:t>truth</a:t>
            </a:r>
            <a:r>
              <a:rPr lang="en-US" dirty="0"/>
              <a:t>, as indeed you are </a:t>
            </a:r>
            <a:r>
              <a:rPr lang="en-US" u="sng" dirty="0">
                <a:highlight>
                  <a:srgbClr val="00FFFF"/>
                </a:highlight>
              </a:rPr>
              <a:t>walking</a:t>
            </a:r>
            <a:r>
              <a:rPr lang="en-US" u="sng" dirty="0"/>
              <a:t> in the </a:t>
            </a:r>
            <a:r>
              <a:rPr lang="en-US" u="sng" dirty="0">
                <a:highlight>
                  <a:srgbClr val="00FF00"/>
                </a:highlight>
              </a:rPr>
              <a:t>truth</a:t>
            </a:r>
            <a:r>
              <a:rPr lang="en-US" dirty="0"/>
              <a:t>. </a:t>
            </a:r>
            <a:r>
              <a:rPr lang="en-US" baseline="30000" dirty="0"/>
              <a:t>4</a:t>
            </a:r>
            <a:r>
              <a:rPr lang="en-US" dirty="0"/>
              <a:t> I have no greater joy than to hear that </a:t>
            </a:r>
            <a:r>
              <a:rPr lang="en-US" u="sng" dirty="0"/>
              <a:t>my children </a:t>
            </a:r>
            <a:r>
              <a:rPr lang="en-US" dirty="0"/>
              <a:t>are </a:t>
            </a:r>
            <a:r>
              <a:rPr lang="en-US" u="sng" dirty="0">
                <a:highlight>
                  <a:srgbClr val="00FFFF"/>
                </a:highlight>
              </a:rPr>
              <a:t>walking</a:t>
            </a:r>
            <a:r>
              <a:rPr lang="en-US" u="sng" dirty="0"/>
              <a:t> in the </a:t>
            </a:r>
            <a:r>
              <a:rPr lang="en-US" u="sng" dirty="0">
                <a:highlight>
                  <a:srgbClr val="00FF00"/>
                </a:highlight>
              </a:rPr>
              <a:t>truth</a:t>
            </a:r>
            <a:r>
              <a:rPr lang="en-US" dirty="0"/>
              <a:t>. </a:t>
            </a:r>
          </a:p>
        </p:txBody>
      </p:sp>
      <p:sp>
        <p:nvSpPr>
          <p:cNvPr id="5" name="Oval 4">
            <a:extLst>
              <a:ext uri="{FF2B5EF4-FFF2-40B4-BE49-F238E27FC236}">
                <a16:creationId xmlns:a16="http://schemas.microsoft.com/office/drawing/2014/main" id="{5902563B-F1BE-424F-A158-098833B80B8E}"/>
              </a:ext>
            </a:extLst>
          </p:cNvPr>
          <p:cNvSpPr/>
          <p:nvPr/>
        </p:nvSpPr>
        <p:spPr>
          <a:xfrm>
            <a:off x="5334000" y="1905000"/>
            <a:ext cx="1295400" cy="6096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34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CFB47-B5CD-4EDE-8D0B-DDAF79B28F9F}"/>
              </a:ext>
            </a:extLst>
          </p:cNvPr>
          <p:cNvSpPr>
            <a:spLocks noGrp="1"/>
          </p:cNvSpPr>
          <p:nvPr>
            <p:ph type="title"/>
          </p:nvPr>
        </p:nvSpPr>
        <p:spPr/>
        <p:txBody>
          <a:bodyPr/>
          <a:lstStyle/>
          <a:p>
            <a:r>
              <a:rPr lang="en-US" dirty="0"/>
              <a:t>IV. The view from the ground: 3 John expounded</a:t>
            </a:r>
          </a:p>
        </p:txBody>
      </p:sp>
      <p:sp>
        <p:nvSpPr>
          <p:cNvPr id="5" name="Content Placeholder 4">
            <a:extLst>
              <a:ext uri="{FF2B5EF4-FFF2-40B4-BE49-F238E27FC236}">
                <a16:creationId xmlns:a16="http://schemas.microsoft.com/office/drawing/2014/main" id="{DE0ED587-F549-42CE-BE5D-B9C32449B40E}"/>
              </a:ext>
            </a:extLst>
          </p:cNvPr>
          <p:cNvSpPr>
            <a:spLocks noGrp="1"/>
          </p:cNvSpPr>
          <p:nvPr>
            <p:ph sz="quarter" idx="10"/>
          </p:nvPr>
        </p:nvSpPr>
        <p:spPr/>
        <p:txBody>
          <a:bodyPr/>
          <a:lstStyle/>
          <a:p>
            <a:pPr marL="0" indent="0">
              <a:buNone/>
            </a:pPr>
            <a:r>
              <a:rPr lang="en-US" dirty="0"/>
              <a:t>B. Support … from Gaius for hospitality</a:t>
            </a:r>
            <a:endParaRPr lang="en-US" baseline="30000" dirty="0"/>
          </a:p>
          <a:p>
            <a:pPr marL="0" indent="0">
              <a:buNone/>
            </a:pPr>
            <a:r>
              <a:rPr lang="en-US" baseline="30000" dirty="0"/>
              <a:t>5</a:t>
            </a:r>
            <a:r>
              <a:rPr lang="en-US" dirty="0"/>
              <a:t> Be</a:t>
            </a:r>
            <a:r>
              <a:rPr lang="en-US" dirty="0">
                <a:highlight>
                  <a:srgbClr val="FFFF00"/>
                </a:highlight>
              </a:rPr>
              <a:t>love</a:t>
            </a:r>
            <a:r>
              <a:rPr lang="en-US" dirty="0"/>
              <a:t>d, it is a faithful thing you </a:t>
            </a:r>
            <a:r>
              <a:rPr lang="en-US" u="sng" dirty="0">
                <a:highlight>
                  <a:srgbClr val="00FFFF"/>
                </a:highlight>
              </a:rPr>
              <a:t>do*</a:t>
            </a:r>
            <a:r>
              <a:rPr lang="en-US" dirty="0"/>
              <a:t> in all your </a:t>
            </a:r>
            <a:r>
              <a:rPr lang="en-US" u="sng" dirty="0"/>
              <a:t>efforts</a:t>
            </a:r>
            <a:r>
              <a:rPr lang="en-US" dirty="0"/>
              <a:t> </a:t>
            </a:r>
            <a:r>
              <a:rPr lang="en-US" u="sng" dirty="0"/>
              <a:t>for </a:t>
            </a:r>
            <a:r>
              <a:rPr lang="en-US" dirty="0"/>
              <a:t>these </a:t>
            </a:r>
            <a:r>
              <a:rPr lang="en-US" u="sng" dirty="0"/>
              <a:t>brothers</a:t>
            </a:r>
            <a:r>
              <a:rPr lang="en-US" dirty="0"/>
              <a:t>, </a:t>
            </a:r>
            <a:r>
              <a:rPr lang="en-US" u="sng" dirty="0"/>
              <a:t>strangers</a:t>
            </a:r>
            <a:r>
              <a:rPr lang="en-US" dirty="0"/>
              <a:t> as they are, </a:t>
            </a:r>
            <a:r>
              <a:rPr lang="en-US" baseline="30000" dirty="0"/>
              <a:t>6</a:t>
            </a:r>
            <a:r>
              <a:rPr lang="en-US" dirty="0"/>
              <a:t> who testified to your </a:t>
            </a:r>
            <a:r>
              <a:rPr lang="en-US" dirty="0">
                <a:highlight>
                  <a:srgbClr val="FFFF00"/>
                </a:highlight>
              </a:rPr>
              <a:t>love</a:t>
            </a:r>
            <a:r>
              <a:rPr lang="en-US" dirty="0"/>
              <a:t> before the church. You </a:t>
            </a:r>
            <a:r>
              <a:rPr lang="en-US" dirty="0">
                <a:highlight>
                  <a:srgbClr val="00FFFF"/>
                </a:highlight>
              </a:rPr>
              <a:t>will do well </a:t>
            </a:r>
            <a:r>
              <a:rPr lang="en-US" dirty="0"/>
              <a:t>to send them on their journey </a:t>
            </a:r>
            <a:r>
              <a:rPr lang="en-US" u="sng" dirty="0"/>
              <a:t>in a manner worthy of God**</a:t>
            </a:r>
            <a:r>
              <a:rPr lang="en-US" dirty="0"/>
              <a:t>. </a:t>
            </a:r>
            <a:r>
              <a:rPr lang="en-US" baseline="30000" dirty="0"/>
              <a:t>7</a:t>
            </a:r>
            <a:r>
              <a:rPr lang="en-US" dirty="0"/>
              <a:t> For they have </a:t>
            </a:r>
            <a:r>
              <a:rPr lang="en-US" dirty="0">
                <a:highlight>
                  <a:srgbClr val="00FFFF"/>
                </a:highlight>
              </a:rPr>
              <a:t>gone out </a:t>
            </a:r>
            <a:r>
              <a:rPr lang="en-US" u="sng" dirty="0"/>
              <a:t>for the sake of the name***</a:t>
            </a:r>
            <a:r>
              <a:rPr lang="en-US" dirty="0"/>
              <a:t>, accepting nothing from the Gentiles. </a:t>
            </a:r>
            <a:r>
              <a:rPr lang="en-US" baseline="30000" dirty="0"/>
              <a:t>8</a:t>
            </a:r>
            <a:r>
              <a:rPr lang="en-US" dirty="0"/>
              <a:t> Therefore we </a:t>
            </a:r>
            <a:r>
              <a:rPr lang="en-US" dirty="0">
                <a:highlight>
                  <a:srgbClr val="00FFFF"/>
                </a:highlight>
              </a:rPr>
              <a:t>ought to support </a:t>
            </a:r>
            <a:r>
              <a:rPr lang="en-US" dirty="0"/>
              <a:t>people like these, that we may be fellow </a:t>
            </a:r>
            <a:r>
              <a:rPr lang="en-US" dirty="0">
                <a:highlight>
                  <a:srgbClr val="00FFFF"/>
                </a:highlight>
              </a:rPr>
              <a:t>workers</a:t>
            </a:r>
            <a:r>
              <a:rPr lang="en-US" dirty="0"/>
              <a:t> for the </a:t>
            </a:r>
            <a:r>
              <a:rPr lang="en-US" dirty="0">
                <a:highlight>
                  <a:srgbClr val="00FF00"/>
                </a:highlight>
              </a:rPr>
              <a:t>truth</a:t>
            </a:r>
            <a:r>
              <a:rPr lang="en-US" dirty="0"/>
              <a:t>.</a:t>
            </a:r>
          </a:p>
          <a:p>
            <a:pPr marL="0" indent="0">
              <a:buNone/>
            </a:pPr>
            <a:r>
              <a:rPr lang="en-US" sz="2800" dirty="0"/>
              <a:t>*Stott, “He must have received them into his house and entertained them at his own expense.”</a:t>
            </a:r>
          </a:p>
          <a:p>
            <a:pPr marL="0" indent="0">
              <a:buNone/>
            </a:pPr>
            <a:r>
              <a:rPr lang="en-US" sz="2800" dirty="0"/>
              <a:t>** Mt 10:40 “Whoever receives you receives me, and whoever receives me receives him who sent me.”</a:t>
            </a:r>
          </a:p>
          <a:p>
            <a:pPr marL="0" indent="0">
              <a:buNone/>
            </a:pPr>
            <a:r>
              <a:rPr lang="en-US" sz="2800" dirty="0"/>
              <a:t>*** = missionaries</a:t>
            </a:r>
            <a:br>
              <a:rPr lang="en-US" sz="2400" dirty="0"/>
            </a:br>
            <a:endParaRPr lang="en-US" sz="2400" dirty="0"/>
          </a:p>
        </p:txBody>
      </p:sp>
    </p:spTree>
    <p:extLst>
      <p:ext uri="{BB962C8B-B14F-4D97-AF65-F5344CB8AC3E}">
        <p14:creationId xmlns:p14="http://schemas.microsoft.com/office/powerpoint/2010/main" val="417789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AF98-6085-4C62-A956-9D9E0DBE4EB4}"/>
              </a:ext>
            </a:extLst>
          </p:cNvPr>
          <p:cNvSpPr>
            <a:spLocks noGrp="1"/>
          </p:cNvSpPr>
          <p:nvPr>
            <p:ph type="title"/>
          </p:nvPr>
        </p:nvSpPr>
        <p:spPr/>
        <p:txBody>
          <a:bodyPr/>
          <a:lstStyle/>
          <a:p>
            <a:r>
              <a:rPr lang="en-US" dirty="0"/>
              <a:t>IV. The view from the ground: 3 John expounded</a:t>
            </a:r>
          </a:p>
        </p:txBody>
      </p:sp>
      <p:sp>
        <p:nvSpPr>
          <p:cNvPr id="3" name="Content Placeholder 2">
            <a:extLst>
              <a:ext uri="{FF2B5EF4-FFF2-40B4-BE49-F238E27FC236}">
                <a16:creationId xmlns:a16="http://schemas.microsoft.com/office/drawing/2014/main" id="{C985ABD4-B951-48E3-A91D-FCAFBF8041A3}"/>
              </a:ext>
            </a:extLst>
          </p:cNvPr>
          <p:cNvSpPr>
            <a:spLocks noGrp="1"/>
          </p:cNvSpPr>
          <p:nvPr>
            <p:ph sz="quarter" idx="10"/>
          </p:nvPr>
        </p:nvSpPr>
        <p:spPr/>
        <p:txBody>
          <a:bodyPr/>
          <a:lstStyle/>
          <a:p>
            <a:pPr marL="0" indent="0">
              <a:buNone/>
            </a:pPr>
            <a:r>
              <a:rPr lang="en-US" dirty="0"/>
              <a:t>B. … and Opposition from Diotrephes against hospitality</a:t>
            </a:r>
            <a:endParaRPr lang="en-US" baseline="30000" dirty="0"/>
          </a:p>
          <a:p>
            <a:endParaRPr lang="en-US" baseline="30000" dirty="0"/>
          </a:p>
          <a:p>
            <a:pPr marL="0" indent="0">
              <a:buNone/>
            </a:pPr>
            <a:r>
              <a:rPr lang="en-US" baseline="30000" dirty="0"/>
              <a:t>9</a:t>
            </a:r>
            <a:r>
              <a:rPr lang="en-US" dirty="0"/>
              <a:t> I have written something to the church, </a:t>
            </a:r>
            <a:r>
              <a:rPr lang="en-US" u="sng" dirty="0"/>
              <a:t>but Diotrephes</a:t>
            </a:r>
            <a:r>
              <a:rPr lang="en-US" dirty="0"/>
              <a:t>, who </a:t>
            </a:r>
            <a:r>
              <a:rPr lang="en-US" dirty="0">
                <a:highlight>
                  <a:srgbClr val="FFFF00"/>
                </a:highlight>
              </a:rPr>
              <a:t>likes to put himself first (</a:t>
            </a:r>
            <a:r>
              <a:rPr lang="en-US" dirty="0" err="1">
                <a:solidFill>
                  <a:srgbClr val="333333"/>
                </a:solidFill>
                <a:highlight>
                  <a:srgbClr val="FFFF00"/>
                </a:highlight>
              </a:rPr>
              <a:t>p</a:t>
            </a:r>
            <a:r>
              <a:rPr lang="en-US" sz="3200" dirty="0" err="1">
                <a:solidFill>
                  <a:srgbClr val="333333"/>
                </a:solidFill>
                <a:highlight>
                  <a:srgbClr val="FFFF00"/>
                </a:highlight>
                <a:latin typeface="Arial" panose="020B0604020202020204" pitchFamily="34" charset="0"/>
              </a:rPr>
              <a:t>hiloproteuo</a:t>
            </a:r>
            <a:r>
              <a:rPr lang="en-US" dirty="0">
                <a:highlight>
                  <a:srgbClr val="FFFF00"/>
                </a:highlight>
              </a:rPr>
              <a:t>,) </a:t>
            </a:r>
            <a:r>
              <a:rPr lang="en-US" u="sng" dirty="0"/>
              <a:t>does not acknowledge our (John’s) authority</a:t>
            </a:r>
            <a:r>
              <a:rPr lang="en-US" dirty="0"/>
              <a:t>. </a:t>
            </a:r>
            <a:r>
              <a:rPr lang="en-US" baseline="30000" dirty="0"/>
              <a:t>10</a:t>
            </a:r>
            <a:r>
              <a:rPr lang="en-US" dirty="0"/>
              <a:t> So if I come, I will bring up what he is </a:t>
            </a:r>
            <a:r>
              <a:rPr lang="en-US" dirty="0">
                <a:highlight>
                  <a:srgbClr val="00FFFF"/>
                </a:highlight>
              </a:rPr>
              <a:t>doing</a:t>
            </a:r>
            <a:r>
              <a:rPr lang="en-US" dirty="0"/>
              <a:t>, </a:t>
            </a:r>
            <a:r>
              <a:rPr lang="en-US" u="sng" dirty="0">
                <a:highlight>
                  <a:srgbClr val="00FFFF"/>
                </a:highlight>
              </a:rPr>
              <a:t>talking</a:t>
            </a:r>
            <a:r>
              <a:rPr lang="en-US" u="sng" dirty="0"/>
              <a:t> wicked nonsense </a:t>
            </a:r>
            <a:r>
              <a:rPr lang="en-US" dirty="0"/>
              <a:t>against us. And not content with that, he </a:t>
            </a:r>
            <a:r>
              <a:rPr lang="en-US" u="sng" dirty="0">
                <a:highlight>
                  <a:srgbClr val="00FFFF"/>
                </a:highlight>
              </a:rPr>
              <a:t>refuses</a:t>
            </a:r>
            <a:r>
              <a:rPr lang="en-US" u="sng" dirty="0"/>
              <a:t> to welcome the brothers</a:t>
            </a:r>
            <a:r>
              <a:rPr lang="en-US" dirty="0"/>
              <a:t>, and also </a:t>
            </a:r>
            <a:r>
              <a:rPr lang="en-US" u="sng" dirty="0">
                <a:highlight>
                  <a:srgbClr val="00FFFF"/>
                </a:highlight>
              </a:rPr>
              <a:t>stops</a:t>
            </a:r>
            <a:r>
              <a:rPr lang="en-US" u="sng" dirty="0"/>
              <a:t> those who want to </a:t>
            </a:r>
            <a:r>
              <a:rPr lang="en-US" dirty="0"/>
              <a:t>and </a:t>
            </a:r>
            <a:r>
              <a:rPr lang="en-US" u="sng" dirty="0">
                <a:highlight>
                  <a:srgbClr val="00FFFF"/>
                </a:highlight>
              </a:rPr>
              <a:t>puts them out </a:t>
            </a:r>
            <a:r>
              <a:rPr lang="en-US" u="sng" dirty="0"/>
              <a:t>of the church*</a:t>
            </a:r>
            <a:r>
              <a:rPr lang="en-US" dirty="0"/>
              <a:t>.</a:t>
            </a:r>
          </a:p>
          <a:p>
            <a:pPr marL="0" indent="0">
              <a:buNone/>
            </a:pPr>
            <a:endParaRPr lang="en-US" dirty="0"/>
          </a:p>
          <a:p>
            <a:pPr marL="0" indent="0">
              <a:buNone/>
            </a:pPr>
            <a:r>
              <a:rPr lang="en-US" sz="2800" dirty="0"/>
              <a:t>* He must have held an important position</a:t>
            </a:r>
          </a:p>
        </p:txBody>
      </p:sp>
      <p:sp>
        <p:nvSpPr>
          <p:cNvPr id="5" name="Oval 4">
            <a:extLst>
              <a:ext uri="{FF2B5EF4-FFF2-40B4-BE49-F238E27FC236}">
                <a16:creationId xmlns:a16="http://schemas.microsoft.com/office/drawing/2014/main" id="{2046A504-75DC-4EC6-994A-1F725BC788AC}"/>
              </a:ext>
            </a:extLst>
          </p:cNvPr>
          <p:cNvSpPr/>
          <p:nvPr/>
        </p:nvSpPr>
        <p:spPr>
          <a:xfrm>
            <a:off x="8610600" y="1752600"/>
            <a:ext cx="2286000" cy="6858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70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8886-E3BD-4F68-9B41-16D7B0B97B24}"/>
              </a:ext>
            </a:extLst>
          </p:cNvPr>
          <p:cNvSpPr>
            <a:spLocks noGrp="1"/>
          </p:cNvSpPr>
          <p:nvPr>
            <p:ph type="title"/>
          </p:nvPr>
        </p:nvSpPr>
        <p:spPr/>
        <p:txBody>
          <a:bodyPr/>
          <a:lstStyle/>
          <a:p>
            <a:r>
              <a:rPr lang="en-US" dirty="0"/>
              <a:t>IV. The view from the ground: 3 John expounded</a:t>
            </a:r>
          </a:p>
        </p:txBody>
      </p:sp>
      <p:sp>
        <p:nvSpPr>
          <p:cNvPr id="3" name="Content Placeholder 2">
            <a:extLst>
              <a:ext uri="{FF2B5EF4-FFF2-40B4-BE49-F238E27FC236}">
                <a16:creationId xmlns:a16="http://schemas.microsoft.com/office/drawing/2014/main" id="{BA70B4D1-8674-480D-8117-D5405CF389FC}"/>
              </a:ext>
            </a:extLst>
          </p:cNvPr>
          <p:cNvSpPr>
            <a:spLocks noGrp="1"/>
          </p:cNvSpPr>
          <p:nvPr>
            <p:ph sz="quarter" idx="10"/>
          </p:nvPr>
        </p:nvSpPr>
        <p:spPr/>
        <p:txBody>
          <a:bodyPr/>
          <a:lstStyle/>
          <a:p>
            <a:pPr marL="0" indent="0">
              <a:buNone/>
            </a:pPr>
            <a:r>
              <a:rPr lang="en-US" dirty="0"/>
              <a:t>C. Support from Demetrius</a:t>
            </a:r>
            <a:endParaRPr lang="en-US" baseline="30000" dirty="0"/>
          </a:p>
          <a:p>
            <a:pPr marL="0" indent="0">
              <a:buNone/>
            </a:pPr>
            <a:endParaRPr lang="en-US" baseline="30000" dirty="0"/>
          </a:p>
          <a:p>
            <a:pPr marL="0" indent="0">
              <a:buNone/>
            </a:pPr>
            <a:r>
              <a:rPr lang="en-US" baseline="30000" dirty="0"/>
              <a:t>11</a:t>
            </a:r>
            <a:r>
              <a:rPr lang="en-US" dirty="0"/>
              <a:t> Be</a:t>
            </a:r>
            <a:r>
              <a:rPr lang="en-US" dirty="0">
                <a:highlight>
                  <a:srgbClr val="FFFF00"/>
                </a:highlight>
              </a:rPr>
              <a:t>love</a:t>
            </a:r>
            <a:r>
              <a:rPr lang="en-US" dirty="0"/>
              <a:t>d, </a:t>
            </a:r>
            <a:r>
              <a:rPr lang="en-US" u="sng" dirty="0"/>
              <a:t>do not imitate evil but </a:t>
            </a:r>
            <a:r>
              <a:rPr lang="en-US" u="sng" dirty="0">
                <a:highlight>
                  <a:srgbClr val="00FFFF"/>
                </a:highlight>
              </a:rPr>
              <a:t>imitate good</a:t>
            </a:r>
            <a:r>
              <a:rPr lang="en-US" dirty="0"/>
              <a:t>. </a:t>
            </a:r>
            <a:r>
              <a:rPr lang="en-US" u="sng" dirty="0"/>
              <a:t>Whoever </a:t>
            </a:r>
            <a:r>
              <a:rPr lang="en-US" u="sng" dirty="0">
                <a:highlight>
                  <a:srgbClr val="00FFFF"/>
                </a:highlight>
              </a:rPr>
              <a:t>does good </a:t>
            </a:r>
            <a:r>
              <a:rPr lang="en-US" u="sng" dirty="0"/>
              <a:t>is from God</a:t>
            </a:r>
            <a:r>
              <a:rPr lang="en-US" dirty="0"/>
              <a:t>; </a:t>
            </a:r>
            <a:r>
              <a:rPr lang="en-US" u="sng" dirty="0"/>
              <a:t>whoever </a:t>
            </a:r>
            <a:r>
              <a:rPr lang="en-US" u="sng" dirty="0">
                <a:highlight>
                  <a:srgbClr val="00FFFF"/>
                </a:highlight>
              </a:rPr>
              <a:t>does evil </a:t>
            </a:r>
            <a:r>
              <a:rPr lang="en-US" u="sng" dirty="0"/>
              <a:t>has not seen God</a:t>
            </a:r>
            <a:r>
              <a:rPr lang="en-US" dirty="0"/>
              <a:t>. </a:t>
            </a:r>
            <a:r>
              <a:rPr lang="en-US" baseline="30000" dirty="0"/>
              <a:t>12</a:t>
            </a:r>
            <a:r>
              <a:rPr lang="en-US" dirty="0"/>
              <a:t> Demetrius has received a </a:t>
            </a:r>
            <a:r>
              <a:rPr lang="en-US" u="sng" dirty="0"/>
              <a:t>good testimony</a:t>
            </a:r>
            <a:r>
              <a:rPr lang="en-US" dirty="0"/>
              <a:t> from everyone, and from the </a:t>
            </a:r>
            <a:r>
              <a:rPr lang="en-US" dirty="0">
                <a:highlight>
                  <a:srgbClr val="00FF00"/>
                </a:highlight>
              </a:rPr>
              <a:t>truth</a:t>
            </a:r>
            <a:r>
              <a:rPr lang="en-US" dirty="0"/>
              <a:t> itself. </a:t>
            </a:r>
            <a:r>
              <a:rPr lang="en-US" u="sng" dirty="0"/>
              <a:t>We also add our testimony</a:t>
            </a:r>
            <a:r>
              <a:rPr lang="en-US" dirty="0"/>
              <a:t>, and you know that our testimony is </a:t>
            </a:r>
            <a:r>
              <a:rPr lang="en-US" dirty="0">
                <a:highlight>
                  <a:srgbClr val="00FF00"/>
                </a:highlight>
              </a:rPr>
              <a:t>true</a:t>
            </a:r>
            <a:r>
              <a:rPr lang="en-US" dirty="0"/>
              <a:t>.</a:t>
            </a:r>
          </a:p>
          <a:p>
            <a:pPr marL="0" indent="0">
              <a:buNone/>
            </a:pPr>
            <a:endParaRPr lang="en-US" dirty="0"/>
          </a:p>
        </p:txBody>
      </p:sp>
      <p:sp>
        <p:nvSpPr>
          <p:cNvPr id="5" name="Oval 4">
            <a:extLst>
              <a:ext uri="{FF2B5EF4-FFF2-40B4-BE49-F238E27FC236}">
                <a16:creationId xmlns:a16="http://schemas.microsoft.com/office/drawing/2014/main" id="{0C507BBD-16CE-4C75-AAA2-F64851E0C92A}"/>
              </a:ext>
            </a:extLst>
          </p:cNvPr>
          <p:cNvSpPr/>
          <p:nvPr/>
        </p:nvSpPr>
        <p:spPr>
          <a:xfrm>
            <a:off x="1981200" y="2667000"/>
            <a:ext cx="2057400" cy="6096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304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8886-E3BD-4F68-9B41-16D7B0B97B24}"/>
              </a:ext>
            </a:extLst>
          </p:cNvPr>
          <p:cNvSpPr>
            <a:spLocks noGrp="1"/>
          </p:cNvSpPr>
          <p:nvPr>
            <p:ph type="title"/>
          </p:nvPr>
        </p:nvSpPr>
        <p:spPr/>
        <p:txBody>
          <a:bodyPr/>
          <a:lstStyle/>
          <a:p>
            <a:r>
              <a:rPr lang="en-US" dirty="0"/>
              <a:t>IV. The view from the ground: 3 John expounded</a:t>
            </a:r>
          </a:p>
        </p:txBody>
      </p:sp>
      <p:sp>
        <p:nvSpPr>
          <p:cNvPr id="3" name="Content Placeholder 2">
            <a:extLst>
              <a:ext uri="{FF2B5EF4-FFF2-40B4-BE49-F238E27FC236}">
                <a16:creationId xmlns:a16="http://schemas.microsoft.com/office/drawing/2014/main" id="{BA70B4D1-8674-480D-8117-D5405CF389FC}"/>
              </a:ext>
            </a:extLst>
          </p:cNvPr>
          <p:cNvSpPr>
            <a:spLocks noGrp="1"/>
          </p:cNvSpPr>
          <p:nvPr>
            <p:ph sz="quarter" idx="10"/>
          </p:nvPr>
        </p:nvSpPr>
        <p:spPr/>
        <p:txBody>
          <a:bodyPr/>
          <a:lstStyle/>
          <a:p>
            <a:pPr marL="0" indent="0">
              <a:buNone/>
            </a:pPr>
            <a:r>
              <a:rPr lang="en-US" dirty="0"/>
              <a:t>D. Final Greetings</a:t>
            </a:r>
          </a:p>
          <a:p>
            <a:pPr marL="0" indent="0">
              <a:buNone/>
            </a:pPr>
            <a:br>
              <a:rPr lang="en-US" dirty="0"/>
            </a:br>
            <a:r>
              <a:rPr lang="en-US" baseline="30000" dirty="0"/>
              <a:t>13</a:t>
            </a:r>
            <a:r>
              <a:rPr lang="en-US" dirty="0"/>
              <a:t> I had much to </a:t>
            </a:r>
            <a:r>
              <a:rPr lang="en-US" dirty="0">
                <a:highlight>
                  <a:srgbClr val="00FFFF"/>
                </a:highlight>
              </a:rPr>
              <a:t>write to you</a:t>
            </a:r>
            <a:r>
              <a:rPr lang="en-US" dirty="0"/>
              <a:t>, but </a:t>
            </a:r>
            <a:r>
              <a:rPr lang="en-US" u="sng" dirty="0"/>
              <a:t>I would rather not write with pen and ink</a:t>
            </a:r>
            <a:r>
              <a:rPr lang="en-US" dirty="0"/>
              <a:t>. </a:t>
            </a:r>
            <a:r>
              <a:rPr lang="en-US" baseline="30000" dirty="0"/>
              <a:t>14</a:t>
            </a:r>
            <a:r>
              <a:rPr lang="en-US" dirty="0"/>
              <a:t> I hope to </a:t>
            </a:r>
            <a:r>
              <a:rPr lang="en-US" dirty="0">
                <a:highlight>
                  <a:srgbClr val="00FFFF"/>
                </a:highlight>
              </a:rPr>
              <a:t>see you soon</a:t>
            </a:r>
            <a:r>
              <a:rPr lang="en-US" dirty="0"/>
              <a:t>, and we will </a:t>
            </a:r>
            <a:r>
              <a:rPr lang="en-US" dirty="0">
                <a:highlight>
                  <a:srgbClr val="00FFFF"/>
                </a:highlight>
              </a:rPr>
              <a:t>talk face to face</a:t>
            </a:r>
            <a:r>
              <a:rPr lang="en-US" dirty="0"/>
              <a:t>.</a:t>
            </a:r>
            <a:br>
              <a:rPr lang="en-US" dirty="0"/>
            </a:br>
            <a:r>
              <a:rPr lang="en-US" baseline="30000" dirty="0"/>
              <a:t>15</a:t>
            </a:r>
            <a:r>
              <a:rPr lang="en-US" dirty="0"/>
              <a:t> Peace be to you. The friends </a:t>
            </a:r>
            <a:r>
              <a:rPr lang="en-US" dirty="0">
                <a:highlight>
                  <a:srgbClr val="00FFFF"/>
                </a:highlight>
              </a:rPr>
              <a:t>greet</a:t>
            </a:r>
            <a:r>
              <a:rPr lang="en-US" dirty="0"/>
              <a:t> you. </a:t>
            </a:r>
            <a:r>
              <a:rPr lang="en-US" dirty="0">
                <a:highlight>
                  <a:srgbClr val="00FFFF"/>
                </a:highlight>
              </a:rPr>
              <a:t>Greet</a:t>
            </a:r>
            <a:r>
              <a:rPr lang="en-US" dirty="0"/>
              <a:t> the friends, </a:t>
            </a:r>
            <a:r>
              <a:rPr lang="en-US" u="sng" dirty="0"/>
              <a:t>each by name</a:t>
            </a:r>
            <a:r>
              <a:rPr lang="en-US" dirty="0"/>
              <a:t>. </a:t>
            </a:r>
          </a:p>
        </p:txBody>
      </p:sp>
    </p:spTree>
    <p:extLst>
      <p:ext uri="{BB962C8B-B14F-4D97-AF65-F5344CB8AC3E}">
        <p14:creationId xmlns:p14="http://schemas.microsoft.com/office/powerpoint/2010/main" val="3632110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8A42-30B2-41A5-97F1-10A1B37E2744}"/>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B20C8967-D33A-4F4E-93A7-67B6C6937B55}"/>
              </a:ext>
            </a:extLst>
          </p:cNvPr>
          <p:cNvSpPr>
            <a:spLocks noGrp="1"/>
          </p:cNvSpPr>
          <p:nvPr>
            <p:ph sz="quarter" idx="10"/>
          </p:nvPr>
        </p:nvSpPr>
        <p:spPr/>
        <p:txBody>
          <a:bodyPr/>
          <a:lstStyle/>
          <a:p>
            <a:pPr>
              <a:buFont typeface="Arial" panose="020B0604020202020204" pitchFamily="34" charset="0"/>
              <a:buChar char="•"/>
            </a:pPr>
            <a:r>
              <a:rPr lang="en-US" dirty="0"/>
              <a:t>WB (12/17/08) “… those workers in the Kingdom who are faithful to the truth, and are genuine servants of  the Lord, deserve and should receive our support; whether it be hospitality, contributions, prayers, or whatever.</a:t>
            </a:r>
          </a:p>
          <a:p>
            <a:pPr>
              <a:buFont typeface="Arial" panose="020B0604020202020204" pitchFamily="34" charset="0"/>
              <a:buChar char="•"/>
            </a:pPr>
            <a:endParaRPr lang="en-US" dirty="0"/>
          </a:p>
          <a:p>
            <a:pPr>
              <a:buFont typeface="Arial" panose="020B0604020202020204" pitchFamily="34" charset="0"/>
              <a:buChar char="•"/>
            </a:pPr>
            <a:r>
              <a:rPr lang="en-US" dirty="0"/>
              <a:t>Seek truth</a:t>
            </a:r>
          </a:p>
          <a:p>
            <a:pPr>
              <a:buFont typeface="Arial" panose="020B0604020202020204" pitchFamily="34" charset="0"/>
              <a:buChar char="•"/>
            </a:pPr>
            <a:r>
              <a:rPr lang="en-US" dirty="0"/>
              <a:t>Seek to live in love</a:t>
            </a:r>
          </a:p>
          <a:p>
            <a:pPr>
              <a:buFont typeface="Arial" panose="020B0604020202020204" pitchFamily="34" charset="0"/>
              <a:buChar char="•"/>
            </a:pPr>
            <a:r>
              <a:rPr lang="en-US" dirty="0"/>
              <a:t>Support missionaries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11591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blessedearth.org/wp-content/uploads/2011/06/Pollution-and-the-Death-of-Man.png">
            <a:extLst>
              <a:ext uri="{FF2B5EF4-FFF2-40B4-BE49-F238E27FC236}">
                <a16:creationId xmlns:a16="http://schemas.microsoft.com/office/drawing/2014/main" id="{BBFD2C53-0AD7-4695-9FAF-3A4A73052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990600"/>
            <a:ext cx="3149600" cy="472440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DEA98C6-7C80-4922-B76A-E39B27EF79E5}"/>
              </a:ext>
            </a:extLst>
          </p:cNvPr>
          <p:cNvSpPr txBox="1"/>
          <p:nvPr/>
        </p:nvSpPr>
        <p:spPr>
          <a:xfrm>
            <a:off x="7074252" y="6263700"/>
            <a:ext cx="51177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Cari Warren mentioned these</a:t>
            </a:r>
          </a:p>
        </p:txBody>
      </p:sp>
      <p:grpSp>
        <p:nvGrpSpPr>
          <p:cNvPr id="50" name="Group 49">
            <a:extLst>
              <a:ext uri="{FF2B5EF4-FFF2-40B4-BE49-F238E27FC236}">
                <a16:creationId xmlns:a16="http://schemas.microsoft.com/office/drawing/2014/main" id="{A480B68A-CD39-45AA-B5B9-7711EC953FF6}"/>
              </a:ext>
            </a:extLst>
          </p:cNvPr>
          <p:cNvGrpSpPr/>
          <p:nvPr/>
        </p:nvGrpSpPr>
        <p:grpSpPr>
          <a:xfrm>
            <a:off x="5006763" y="1222900"/>
            <a:ext cx="4315168" cy="4329487"/>
            <a:chOff x="5006763" y="1222900"/>
            <a:chExt cx="4315168" cy="4329487"/>
          </a:xfrm>
        </p:grpSpPr>
        <p:grpSp>
          <p:nvGrpSpPr>
            <p:cNvPr id="34" name="Group 33">
              <a:extLst>
                <a:ext uri="{FF2B5EF4-FFF2-40B4-BE49-F238E27FC236}">
                  <a16:creationId xmlns:a16="http://schemas.microsoft.com/office/drawing/2014/main" id="{74A75438-CE45-4D3B-A53A-B693ED11E7E6}"/>
                </a:ext>
              </a:extLst>
            </p:cNvPr>
            <p:cNvGrpSpPr/>
            <p:nvPr/>
          </p:nvGrpSpPr>
          <p:grpSpPr>
            <a:xfrm>
              <a:off x="5006763" y="1222900"/>
              <a:ext cx="4315168" cy="4329487"/>
              <a:chOff x="4644813" y="1414114"/>
              <a:chExt cx="4315168" cy="4329487"/>
            </a:xfrm>
          </p:grpSpPr>
          <p:sp>
            <p:nvSpPr>
              <p:cNvPr id="4" name="TextBox 3">
                <a:extLst>
                  <a:ext uri="{FF2B5EF4-FFF2-40B4-BE49-F238E27FC236}">
                    <a16:creationId xmlns:a16="http://schemas.microsoft.com/office/drawing/2014/main" id="{CFB3ED72-108C-47F2-8BE9-4FB19A6B1895}"/>
                  </a:ext>
                </a:extLst>
              </p:cNvPr>
              <p:cNvSpPr txBox="1"/>
              <p:nvPr/>
            </p:nvSpPr>
            <p:spPr>
              <a:xfrm>
                <a:off x="5007116" y="1414114"/>
                <a:ext cx="8771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7" name="TextBox 6">
                <a:extLst>
                  <a:ext uri="{FF2B5EF4-FFF2-40B4-BE49-F238E27FC236}">
                    <a16:creationId xmlns:a16="http://schemas.microsoft.com/office/drawing/2014/main" id="{538F55A8-22FE-4B85-BDB3-224B5D01488B}"/>
                  </a:ext>
                </a:extLst>
              </p:cNvPr>
              <p:cNvSpPr txBox="1"/>
              <p:nvPr/>
            </p:nvSpPr>
            <p:spPr>
              <a:xfrm>
                <a:off x="4784394" y="3249805"/>
                <a:ext cx="1322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11" name="TextBox 10">
                <a:extLst>
                  <a:ext uri="{FF2B5EF4-FFF2-40B4-BE49-F238E27FC236}">
                    <a16:creationId xmlns:a16="http://schemas.microsoft.com/office/drawing/2014/main" id="{A9460EE8-C1C7-4C4F-A75F-2788FD98CFAB}"/>
                  </a:ext>
                </a:extLst>
              </p:cNvPr>
              <p:cNvSpPr txBox="1"/>
              <p:nvPr/>
            </p:nvSpPr>
            <p:spPr>
              <a:xfrm>
                <a:off x="5977546" y="2359993"/>
                <a:ext cx="7970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Self</a:t>
                </a:r>
              </a:p>
            </p:txBody>
          </p:sp>
          <p:sp>
            <p:nvSpPr>
              <p:cNvPr id="13" name="TextBox 12">
                <a:extLst>
                  <a:ext uri="{FF2B5EF4-FFF2-40B4-BE49-F238E27FC236}">
                    <a16:creationId xmlns:a16="http://schemas.microsoft.com/office/drawing/2014/main" id="{DCF23720-72A7-4DE2-818B-F0395CEB18C1}"/>
                  </a:ext>
                </a:extLst>
              </p:cNvPr>
              <p:cNvSpPr txBox="1"/>
              <p:nvPr/>
            </p:nvSpPr>
            <p:spPr>
              <a:xfrm>
                <a:off x="7648981" y="3264278"/>
                <a:ext cx="13110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Others</a:t>
                </a:r>
              </a:p>
            </p:txBody>
          </p:sp>
          <p:sp>
            <p:nvSpPr>
              <p:cNvPr id="15" name="TextBox 14">
                <a:extLst>
                  <a:ext uri="{FF2B5EF4-FFF2-40B4-BE49-F238E27FC236}">
                    <a16:creationId xmlns:a16="http://schemas.microsoft.com/office/drawing/2014/main" id="{5195A29C-5691-4D4F-B741-6783BFCB4548}"/>
                  </a:ext>
                </a:extLst>
              </p:cNvPr>
              <p:cNvSpPr txBox="1"/>
              <p:nvPr/>
            </p:nvSpPr>
            <p:spPr>
              <a:xfrm>
                <a:off x="4644813" y="5158826"/>
                <a:ext cx="1603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Creation</a:t>
                </a:r>
              </a:p>
            </p:txBody>
          </p:sp>
          <p:cxnSp>
            <p:nvCxnSpPr>
              <p:cNvPr id="21" name="Straight Arrow Connector 20">
                <a:extLst>
                  <a:ext uri="{FF2B5EF4-FFF2-40B4-BE49-F238E27FC236}">
                    <a16:creationId xmlns:a16="http://schemas.microsoft.com/office/drawing/2014/main" id="{331CC5E0-F360-4C31-B90B-C5EC99596117}"/>
                  </a:ext>
                </a:extLst>
              </p:cNvPr>
              <p:cNvCxnSpPr>
                <a:cxnSpLocks/>
                <a:stCxn id="7" idx="0"/>
                <a:endCxn id="4" idx="2"/>
              </p:cNvCxnSpPr>
              <p:nvPr/>
            </p:nvCxnSpPr>
            <p:spPr>
              <a:xfrm flipV="1">
                <a:off x="5445697" y="1998889"/>
                <a:ext cx="1" cy="12509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9C13C2D-F214-4964-A28C-D8B792D20571}"/>
                  </a:ext>
                </a:extLst>
              </p:cNvPr>
              <p:cNvCxnSpPr>
                <a:cxnSpLocks/>
                <a:stCxn id="7" idx="3"/>
                <a:endCxn id="13" idx="1"/>
              </p:cNvCxnSpPr>
              <p:nvPr/>
            </p:nvCxnSpPr>
            <p:spPr>
              <a:xfrm>
                <a:off x="6107000" y="3542193"/>
                <a:ext cx="1541981" cy="1447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044C66B-EABC-434E-A583-A67A26483A61}"/>
                  </a:ext>
                </a:extLst>
              </p:cNvPr>
              <p:cNvCxnSpPr>
                <a:cxnSpLocks/>
                <a:stCxn id="7" idx="2"/>
                <a:endCxn id="15" idx="0"/>
              </p:cNvCxnSpPr>
              <p:nvPr/>
            </p:nvCxnSpPr>
            <p:spPr>
              <a:xfrm>
                <a:off x="5445697" y="3834580"/>
                <a:ext cx="1002" cy="132424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9" name="Arc 48">
              <a:extLst>
                <a:ext uri="{FF2B5EF4-FFF2-40B4-BE49-F238E27FC236}">
                  <a16:creationId xmlns:a16="http://schemas.microsoft.com/office/drawing/2014/main" id="{0FEB3ECF-65F7-4844-B6BF-73531FC830DC}"/>
                </a:ext>
              </a:extLst>
            </p:cNvPr>
            <p:cNvSpPr/>
            <p:nvPr/>
          </p:nvSpPr>
          <p:spPr>
            <a:xfrm>
              <a:off x="5976003" y="2739082"/>
              <a:ext cx="1524000" cy="1252737"/>
            </a:xfrm>
            <a:prstGeom prst="arc">
              <a:avLst>
                <a:gd name="adj1" fmla="val 12643563"/>
                <a:gd name="adj2" fmla="val 936539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7" name="Title 1">
            <a:extLst>
              <a:ext uri="{FF2B5EF4-FFF2-40B4-BE49-F238E27FC236}">
                <a16:creationId xmlns:a16="http://schemas.microsoft.com/office/drawing/2014/main" id="{73FCECD4-20E8-44E2-B80C-0AD4FD117F92}"/>
              </a:ext>
            </a:extLst>
          </p:cNvPr>
          <p:cNvSpPr>
            <a:spLocks noGrp="1"/>
          </p:cNvSpPr>
          <p:nvPr>
            <p:ph type="title"/>
          </p:nvPr>
        </p:nvSpPr>
        <p:spPr>
          <a:xfrm>
            <a:off x="457200" y="0"/>
            <a:ext cx="10943303" cy="625475"/>
          </a:xfrm>
        </p:spPr>
        <p:txBody>
          <a:bodyPr>
            <a:noAutofit/>
          </a:bodyPr>
          <a:lstStyle/>
          <a:p>
            <a:r>
              <a:rPr lang="en-US" dirty="0"/>
              <a:t>Four relationships</a:t>
            </a:r>
          </a:p>
        </p:txBody>
      </p:sp>
    </p:spTree>
    <p:extLst>
      <p:ext uri="{BB962C8B-B14F-4D97-AF65-F5344CB8AC3E}">
        <p14:creationId xmlns:p14="http://schemas.microsoft.com/office/powerpoint/2010/main" val="278055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603346" y="589063"/>
            <a:ext cx="7162800" cy="5848797"/>
          </a:xfrm>
          <a:prstGeom prst="rect">
            <a:avLst/>
          </a:prstGeom>
          <a:solidFill>
            <a:schemeClr val="tx1"/>
          </a:solidFill>
          <a:ln w="9525">
            <a:noFill/>
            <a:miter lim="800000"/>
            <a:headEnd/>
            <a:tailEnd/>
          </a:ln>
        </p:spPr>
      </p:pic>
      <p:sp>
        <p:nvSpPr>
          <p:cNvPr id="2" name="Title 1"/>
          <p:cNvSpPr>
            <a:spLocks noGrp="1"/>
          </p:cNvSpPr>
          <p:nvPr>
            <p:ph type="title"/>
          </p:nvPr>
        </p:nvSpPr>
        <p:spPr>
          <a:xfrm>
            <a:off x="457200" y="0"/>
            <a:ext cx="10943303" cy="625475"/>
          </a:xfrm>
        </p:spPr>
        <p:txBody>
          <a:bodyPr>
            <a:noAutofit/>
          </a:bodyPr>
          <a:lstStyle/>
          <a:p>
            <a:r>
              <a:rPr lang="en-US" dirty="0"/>
              <a:t>Right relationships - Genesis 1 and 2</a:t>
            </a:r>
          </a:p>
        </p:txBody>
      </p:sp>
      <p:sp>
        <p:nvSpPr>
          <p:cNvPr id="7" name="TextBox 6"/>
          <p:cNvSpPr txBox="1"/>
          <p:nvPr/>
        </p:nvSpPr>
        <p:spPr>
          <a:xfrm>
            <a:off x="8305801" y="6248400"/>
            <a:ext cx="1847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9" name="TextBox 8"/>
          <p:cNvSpPr txBox="1"/>
          <p:nvPr/>
        </p:nvSpPr>
        <p:spPr>
          <a:xfrm>
            <a:off x="609600" y="6433066"/>
            <a:ext cx="5486400" cy="338554"/>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Erastus Salisbury Field, The Garden of Eden, about 1860</a:t>
            </a:r>
          </a:p>
        </p:txBody>
      </p:sp>
      <p:grpSp>
        <p:nvGrpSpPr>
          <p:cNvPr id="8" name="Group 7">
            <a:extLst>
              <a:ext uri="{FF2B5EF4-FFF2-40B4-BE49-F238E27FC236}">
                <a16:creationId xmlns:a16="http://schemas.microsoft.com/office/drawing/2014/main" id="{F96961D6-8F49-4219-A552-957F4655A0FE}"/>
              </a:ext>
            </a:extLst>
          </p:cNvPr>
          <p:cNvGrpSpPr/>
          <p:nvPr/>
        </p:nvGrpSpPr>
        <p:grpSpPr>
          <a:xfrm>
            <a:off x="7737389" y="914400"/>
            <a:ext cx="4315168" cy="4329487"/>
            <a:chOff x="5006763" y="1222900"/>
            <a:chExt cx="4315168" cy="4329487"/>
          </a:xfrm>
        </p:grpSpPr>
        <p:grpSp>
          <p:nvGrpSpPr>
            <p:cNvPr id="10" name="Group 9">
              <a:extLst>
                <a:ext uri="{FF2B5EF4-FFF2-40B4-BE49-F238E27FC236}">
                  <a16:creationId xmlns:a16="http://schemas.microsoft.com/office/drawing/2014/main" id="{76478372-4207-47A7-9D76-6D1682AC56EA}"/>
                </a:ext>
              </a:extLst>
            </p:cNvPr>
            <p:cNvGrpSpPr/>
            <p:nvPr/>
          </p:nvGrpSpPr>
          <p:grpSpPr>
            <a:xfrm>
              <a:off x="5006763" y="1222900"/>
              <a:ext cx="4315168" cy="4329487"/>
              <a:chOff x="4644813" y="1414114"/>
              <a:chExt cx="4315168" cy="4329487"/>
            </a:xfrm>
          </p:grpSpPr>
          <p:sp>
            <p:nvSpPr>
              <p:cNvPr id="12" name="TextBox 11">
                <a:extLst>
                  <a:ext uri="{FF2B5EF4-FFF2-40B4-BE49-F238E27FC236}">
                    <a16:creationId xmlns:a16="http://schemas.microsoft.com/office/drawing/2014/main" id="{ABE13461-A350-4760-821B-EC7672CDF45F}"/>
                  </a:ext>
                </a:extLst>
              </p:cNvPr>
              <p:cNvSpPr txBox="1"/>
              <p:nvPr/>
            </p:nvSpPr>
            <p:spPr>
              <a:xfrm>
                <a:off x="5007116" y="1414114"/>
                <a:ext cx="8771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13" name="TextBox 12">
                <a:extLst>
                  <a:ext uri="{FF2B5EF4-FFF2-40B4-BE49-F238E27FC236}">
                    <a16:creationId xmlns:a16="http://schemas.microsoft.com/office/drawing/2014/main" id="{7F9873C0-5077-4BFE-8FB1-654A3A5CA372}"/>
                  </a:ext>
                </a:extLst>
              </p:cNvPr>
              <p:cNvSpPr txBox="1"/>
              <p:nvPr/>
            </p:nvSpPr>
            <p:spPr>
              <a:xfrm>
                <a:off x="4784394" y="3271513"/>
                <a:ext cx="1322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14" name="TextBox 13">
                <a:extLst>
                  <a:ext uri="{FF2B5EF4-FFF2-40B4-BE49-F238E27FC236}">
                    <a16:creationId xmlns:a16="http://schemas.microsoft.com/office/drawing/2014/main" id="{9B36D1A5-FBA1-483B-BEE9-50F38567CBCA}"/>
                  </a:ext>
                </a:extLst>
              </p:cNvPr>
              <p:cNvSpPr txBox="1"/>
              <p:nvPr/>
            </p:nvSpPr>
            <p:spPr>
              <a:xfrm>
                <a:off x="5977546" y="2359993"/>
                <a:ext cx="7970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Self</a:t>
                </a:r>
              </a:p>
            </p:txBody>
          </p:sp>
          <p:sp>
            <p:nvSpPr>
              <p:cNvPr id="15" name="TextBox 14">
                <a:extLst>
                  <a:ext uri="{FF2B5EF4-FFF2-40B4-BE49-F238E27FC236}">
                    <a16:creationId xmlns:a16="http://schemas.microsoft.com/office/drawing/2014/main" id="{35A64B26-4FE6-406D-A8FE-C6EA42E4CFF9}"/>
                  </a:ext>
                </a:extLst>
              </p:cNvPr>
              <p:cNvSpPr txBox="1"/>
              <p:nvPr/>
            </p:nvSpPr>
            <p:spPr>
              <a:xfrm>
                <a:off x="7648981" y="3264278"/>
                <a:ext cx="13110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Others</a:t>
                </a:r>
              </a:p>
            </p:txBody>
          </p:sp>
          <p:sp>
            <p:nvSpPr>
              <p:cNvPr id="16" name="TextBox 15">
                <a:extLst>
                  <a:ext uri="{FF2B5EF4-FFF2-40B4-BE49-F238E27FC236}">
                    <a16:creationId xmlns:a16="http://schemas.microsoft.com/office/drawing/2014/main" id="{66D4C6D1-6C59-4748-9078-A821F6EF5CDC}"/>
                  </a:ext>
                </a:extLst>
              </p:cNvPr>
              <p:cNvSpPr txBox="1"/>
              <p:nvPr/>
            </p:nvSpPr>
            <p:spPr>
              <a:xfrm>
                <a:off x="4644813" y="5158826"/>
                <a:ext cx="1603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Creation</a:t>
                </a:r>
              </a:p>
            </p:txBody>
          </p:sp>
          <p:cxnSp>
            <p:nvCxnSpPr>
              <p:cNvPr id="17" name="Straight Arrow Connector 16">
                <a:extLst>
                  <a:ext uri="{FF2B5EF4-FFF2-40B4-BE49-F238E27FC236}">
                    <a16:creationId xmlns:a16="http://schemas.microsoft.com/office/drawing/2014/main" id="{B6133011-A8EC-41F4-96EF-DAAAA9A602D2}"/>
                  </a:ext>
                </a:extLst>
              </p:cNvPr>
              <p:cNvCxnSpPr>
                <a:cxnSpLocks/>
                <a:stCxn id="13" idx="0"/>
                <a:endCxn id="12" idx="2"/>
              </p:cNvCxnSpPr>
              <p:nvPr/>
            </p:nvCxnSpPr>
            <p:spPr>
              <a:xfrm flipV="1">
                <a:off x="5445697" y="1998889"/>
                <a:ext cx="1" cy="12726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26F4F8-E941-4FE0-92ED-6FE772DE8902}"/>
                  </a:ext>
                </a:extLst>
              </p:cNvPr>
              <p:cNvCxnSpPr>
                <a:cxnSpLocks/>
                <a:stCxn id="13" idx="3"/>
                <a:endCxn id="15" idx="1"/>
              </p:cNvCxnSpPr>
              <p:nvPr/>
            </p:nvCxnSpPr>
            <p:spPr>
              <a:xfrm flipV="1">
                <a:off x="6107000" y="3556666"/>
                <a:ext cx="1541981" cy="723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42061C1-7FBC-40CB-BB4F-951CC66C72B7}"/>
                  </a:ext>
                </a:extLst>
              </p:cNvPr>
              <p:cNvCxnSpPr>
                <a:cxnSpLocks/>
                <a:stCxn id="13" idx="2"/>
                <a:endCxn id="16" idx="0"/>
              </p:cNvCxnSpPr>
              <p:nvPr/>
            </p:nvCxnSpPr>
            <p:spPr>
              <a:xfrm>
                <a:off x="5445697" y="3856288"/>
                <a:ext cx="1002" cy="13025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Arc 10">
              <a:extLst>
                <a:ext uri="{FF2B5EF4-FFF2-40B4-BE49-F238E27FC236}">
                  <a16:creationId xmlns:a16="http://schemas.microsoft.com/office/drawing/2014/main" id="{FBC4CD61-FF5A-4CF4-8E51-303C4FA08D31}"/>
                </a:ext>
              </a:extLst>
            </p:cNvPr>
            <p:cNvSpPr/>
            <p:nvPr/>
          </p:nvSpPr>
          <p:spPr>
            <a:xfrm>
              <a:off x="5976003" y="2739082"/>
              <a:ext cx="1524000" cy="1252737"/>
            </a:xfrm>
            <a:prstGeom prst="arc">
              <a:avLst>
                <a:gd name="adj1" fmla="val 12643563"/>
                <a:gd name="adj2" fmla="val 936539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98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625475"/>
            <a:ext cx="7138423" cy="5318125"/>
          </a:xfrm>
          <a:prstGeom prst="rect">
            <a:avLst/>
          </a:prstGeom>
          <a:noFill/>
          <a:ln w="9525">
            <a:noFill/>
            <a:miter lim="800000"/>
            <a:headEnd/>
            <a:tailEnd/>
          </a:ln>
        </p:spPr>
      </p:pic>
      <p:sp>
        <p:nvSpPr>
          <p:cNvPr id="4" name="TextBox 3"/>
          <p:cNvSpPr txBox="1"/>
          <p:nvPr/>
        </p:nvSpPr>
        <p:spPr>
          <a:xfrm>
            <a:off x="457200" y="6047859"/>
            <a:ext cx="6109886" cy="369332"/>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Wenzel Peter, Adam and Eve in the Garden of Eden </a:t>
            </a:r>
          </a:p>
        </p:txBody>
      </p:sp>
      <p:sp>
        <p:nvSpPr>
          <p:cNvPr id="5" name="Title 1">
            <a:extLst>
              <a:ext uri="{FF2B5EF4-FFF2-40B4-BE49-F238E27FC236}">
                <a16:creationId xmlns:a16="http://schemas.microsoft.com/office/drawing/2014/main" id="{7D282320-8847-4258-A056-8C136151C295}"/>
              </a:ext>
            </a:extLst>
          </p:cNvPr>
          <p:cNvSpPr txBox="1">
            <a:spLocks/>
          </p:cNvSpPr>
          <p:nvPr/>
        </p:nvSpPr>
        <p:spPr>
          <a:xfrm>
            <a:off x="457200" y="0"/>
            <a:ext cx="10943303" cy="625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Ruined relationships - Genesis 3</a:t>
            </a:r>
          </a:p>
        </p:txBody>
      </p:sp>
      <p:grpSp>
        <p:nvGrpSpPr>
          <p:cNvPr id="8" name="Group 7">
            <a:extLst>
              <a:ext uri="{FF2B5EF4-FFF2-40B4-BE49-F238E27FC236}">
                <a16:creationId xmlns:a16="http://schemas.microsoft.com/office/drawing/2014/main" id="{940C71AE-1816-45DE-8115-098A17DB5FC1}"/>
              </a:ext>
            </a:extLst>
          </p:cNvPr>
          <p:cNvGrpSpPr/>
          <p:nvPr/>
        </p:nvGrpSpPr>
        <p:grpSpPr>
          <a:xfrm>
            <a:off x="7737389" y="914400"/>
            <a:ext cx="4315168" cy="4329487"/>
            <a:chOff x="5006763" y="1222900"/>
            <a:chExt cx="4315168" cy="4329487"/>
          </a:xfrm>
        </p:grpSpPr>
        <p:grpSp>
          <p:nvGrpSpPr>
            <p:cNvPr id="9" name="Group 8">
              <a:extLst>
                <a:ext uri="{FF2B5EF4-FFF2-40B4-BE49-F238E27FC236}">
                  <a16:creationId xmlns:a16="http://schemas.microsoft.com/office/drawing/2014/main" id="{8E66A28D-19A7-46EE-A82E-90C9E7BA2AA7}"/>
                </a:ext>
              </a:extLst>
            </p:cNvPr>
            <p:cNvGrpSpPr/>
            <p:nvPr/>
          </p:nvGrpSpPr>
          <p:grpSpPr>
            <a:xfrm>
              <a:off x="5006763" y="1222900"/>
              <a:ext cx="4315168" cy="4329487"/>
              <a:chOff x="4644813" y="1414114"/>
              <a:chExt cx="4315168" cy="4329487"/>
            </a:xfrm>
          </p:grpSpPr>
          <p:sp>
            <p:nvSpPr>
              <p:cNvPr id="11" name="TextBox 10">
                <a:extLst>
                  <a:ext uri="{FF2B5EF4-FFF2-40B4-BE49-F238E27FC236}">
                    <a16:creationId xmlns:a16="http://schemas.microsoft.com/office/drawing/2014/main" id="{9EF641F1-995A-4769-A0D4-39F84FB2751C}"/>
                  </a:ext>
                </a:extLst>
              </p:cNvPr>
              <p:cNvSpPr txBox="1"/>
              <p:nvPr/>
            </p:nvSpPr>
            <p:spPr>
              <a:xfrm>
                <a:off x="5007116" y="1414114"/>
                <a:ext cx="8771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12" name="TextBox 11">
                <a:extLst>
                  <a:ext uri="{FF2B5EF4-FFF2-40B4-BE49-F238E27FC236}">
                    <a16:creationId xmlns:a16="http://schemas.microsoft.com/office/drawing/2014/main" id="{7E504AB0-875D-4FE0-B54C-F28154923168}"/>
                  </a:ext>
                </a:extLst>
              </p:cNvPr>
              <p:cNvSpPr txBox="1"/>
              <p:nvPr/>
            </p:nvSpPr>
            <p:spPr>
              <a:xfrm>
                <a:off x="4784394" y="3251605"/>
                <a:ext cx="1322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13" name="TextBox 12">
                <a:extLst>
                  <a:ext uri="{FF2B5EF4-FFF2-40B4-BE49-F238E27FC236}">
                    <a16:creationId xmlns:a16="http://schemas.microsoft.com/office/drawing/2014/main" id="{07065F3C-F438-4E33-B49B-3FE8FC902DC4}"/>
                  </a:ext>
                </a:extLst>
              </p:cNvPr>
              <p:cNvSpPr txBox="1"/>
              <p:nvPr/>
            </p:nvSpPr>
            <p:spPr>
              <a:xfrm>
                <a:off x="5977546" y="2359993"/>
                <a:ext cx="7970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Self</a:t>
                </a:r>
              </a:p>
            </p:txBody>
          </p:sp>
          <p:sp>
            <p:nvSpPr>
              <p:cNvPr id="14" name="TextBox 13">
                <a:extLst>
                  <a:ext uri="{FF2B5EF4-FFF2-40B4-BE49-F238E27FC236}">
                    <a16:creationId xmlns:a16="http://schemas.microsoft.com/office/drawing/2014/main" id="{8BCE3E46-0B0B-4FD9-AD0C-A8C123563207}"/>
                  </a:ext>
                </a:extLst>
              </p:cNvPr>
              <p:cNvSpPr txBox="1"/>
              <p:nvPr/>
            </p:nvSpPr>
            <p:spPr>
              <a:xfrm>
                <a:off x="7648981" y="3264278"/>
                <a:ext cx="13110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Others</a:t>
                </a:r>
              </a:p>
            </p:txBody>
          </p:sp>
          <p:sp>
            <p:nvSpPr>
              <p:cNvPr id="15" name="TextBox 14">
                <a:extLst>
                  <a:ext uri="{FF2B5EF4-FFF2-40B4-BE49-F238E27FC236}">
                    <a16:creationId xmlns:a16="http://schemas.microsoft.com/office/drawing/2014/main" id="{85B15554-AB13-4485-B0F2-8E3E90FDE3E7}"/>
                  </a:ext>
                </a:extLst>
              </p:cNvPr>
              <p:cNvSpPr txBox="1"/>
              <p:nvPr/>
            </p:nvSpPr>
            <p:spPr>
              <a:xfrm>
                <a:off x="4644813" y="5158826"/>
                <a:ext cx="1603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Creation</a:t>
                </a:r>
              </a:p>
            </p:txBody>
          </p:sp>
          <p:cxnSp>
            <p:nvCxnSpPr>
              <p:cNvPr id="16" name="Straight Arrow Connector 15">
                <a:extLst>
                  <a:ext uri="{FF2B5EF4-FFF2-40B4-BE49-F238E27FC236}">
                    <a16:creationId xmlns:a16="http://schemas.microsoft.com/office/drawing/2014/main" id="{C926F975-BDB0-42B9-B539-A260C3778165}"/>
                  </a:ext>
                </a:extLst>
              </p:cNvPr>
              <p:cNvCxnSpPr>
                <a:cxnSpLocks/>
                <a:stCxn id="12" idx="0"/>
                <a:endCxn id="11" idx="2"/>
              </p:cNvCxnSpPr>
              <p:nvPr/>
            </p:nvCxnSpPr>
            <p:spPr>
              <a:xfrm flipV="1">
                <a:off x="5445697" y="1998889"/>
                <a:ext cx="1" cy="1252716"/>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B4A8E80-2AB7-42CE-A000-3108A140F9B0}"/>
                  </a:ext>
                </a:extLst>
              </p:cNvPr>
              <p:cNvCxnSpPr>
                <a:cxnSpLocks/>
                <a:stCxn id="12" idx="3"/>
                <a:endCxn id="14" idx="1"/>
              </p:cNvCxnSpPr>
              <p:nvPr/>
            </p:nvCxnSpPr>
            <p:spPr>
              <a:xfrm>
                <a:off x="6107000" y="3543993"/>
                <a:ext cx="1541981" cy="12673"/>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8BFE21B-EDF0-442D-94C9-D4EFFB3484D8}"/>
                  </a:ext>
                </a:extLst>
              </p:cNvPr>
              <p:cNvCxnSpPr>
                <a:cxnSpLocks/>
                <a:stCxn id="12" idx="2"/>
                <a:endCxn id="15" idx="0"/>
              </p:cNvCxnSpPr>
              <p:nvPr/>
            </p:nvCxnSpPr>
            <p:spPr>
              <a:xfrm>
                <a:off x="5445697" y="3836380"/>
                <a:ext cx="1002" cy="1322446"/>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 name="Arc 9">
              <a:extLst>
                <a:ext uri="{FF2B5EF4-FFF2-40B4-BE49-F238E27FC236}">
                  <a16:creationId xmlns:a16="http://schemas.microsoft.com/office/drawing/2014/main" id="{159B7656-3FF4-44B9-95B4-4BD965B9A11C}"/>
                </a:ext>
              </a:extLst>
            </p:cNvPr>
            <p:cNvSpPr/>
            <p:nvPr/>
          </p:nvSpPr>
          <p:spPr>
            <a:xfrm>
              <a:off x="5976003" y="2739082"/>
              <a:ext cx="1524000" cy="1252737"/>
            </a:xfrm>
            <a:prstGeom prst="arc">
              <a:avLst>
                <a:gd name="adj1" fmla="val 12643563"/>
                <a:gd name="adj2" fmla="val 936539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8259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5800" y="625475"/>
            <a:ext cx="3276600" cy="5723318"/>
          </a:xfrm>
          <a:prstGeom prst="rect">
            <a:avLst/>
          </a:prstGeom>
          <a:noFill/>
          <a:ln w="9525">
            <a:noFill/>
            <a:miter lim="800000"/>
            <a:headEnd/>
            <a:tailEnd/>
          </a:ln>
        </p:spPr>
      </p:pic>
      <p:sp>
        <p:nvSpPr>
          <p:cNvPr id="4" name="TextBox 3"/>
          <p:cNvSpPr txBox="1"/>
          <p:nvPr/>
        </p:nvSpPr>
        <p:spPr>
          <a:xfrm>
            <a:off x="226541" y="6488668"/>
            <a:ext cx="3733800" cy="369332"/>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Raphael, Christ on the Cross, 1502</a:t>
            </a:r>
          </a:p>
        </p:txBody>
      </p:sp>
      <p:sp>
        <p:nvSpPr>
          <p:cNvPr id="3" name="Title 1">
            <a:extLst>
              <a:ext uri="{FF2B5EF4-FFF2-40B4-BE49-F238E27FC236}">
                <a16:creationId xmlns:a16="http://schemas.microsoft.com/office/drawing/2014/main" id="{4AAD77C2-F814-4A00-A752-9B61534270EE}"/>
              </a:ext>
            </a:extLst>
          </p:cNvPr>
          <p:cNvSpPr txBox="1">
            <a:spLocks/>
          </p:cNvSpPr>
          <p:nvPr/>
        </p:nvSpPr>
        <p:spPr>
          <a:xfrm>
            <a:off x="457200" y="0"/>
            <a:ext cx="10943303" cy="625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Redeemed relationships - Genesis 3 to eternity</a:t>
            </a:r>
          </a:p>
        </p:txBody>
      </p:sp>
      <p:grpSp>
        <p:nvGrpSpPr>
          <p:cNvPr id="7" name="Group 6">
            <a:extLst>
              <a:ext uri="{FF2B5EF4-FFF2-40B4-BE49-F238E27FC236}">
                <a16:creationId xmlns:a16="http://schemas.microsoft.com/office/drawing/2014/main" id="{8E6F395E-D32C-419B-BE9A-A89AD50CAEF5}"/>
              </a:ext>
            </a:extLst>
          </p:cNvPr>
          <p:cNvGrpSpPr/>
          <p:nvPr/>
        </p:nvGrpSpPr>
        <p:grpSpPr>
          <a:xfrm>
            <a:off x="7737389" y="914400"/>
            <a:ext cx="4315168" cy="4329487"/>
            <a:chOff x="5006763" y="1222900"/>
            <a:chExt cx="4315168" cy="4329487"/>
          </a:xfrm>
        </p:grpSpPr>
        <p:grpSp>
          <p:nvGrpSpPr>
            <p:cNvPr id="8" name="Group 7">
              <a:extLst>
                <a:ext uri="{FF2B5EF4-FFF2-40B4-BE49-F238E27FC236}">
                  <a16:creationId xmlns:a16="http://schemas.microsoft.com/office/drawing/2014/main" id="{013CC39A-F948-470A-A495-A5CE3BD3D867}"/>
                </a:ext>
              </a:extLst>
            </p:cNvPr>
            <p:cNvGrpSpPr/>
            <p:nvPr/>
          </p:nvGrpSpPr>
          <p:grpSpPr>
            <a:xfrm>
              <a:off x="5006763" y="1222900"/>
              <a:ext cx="4315168" cy="4329487"/>
              <a:chOff x="4644813" y="1414114"/>
              <a:chExt cx="4315168" cy="4329487"/>
            </a:xfrm>
          </p:grpSpPr>
          <p:sp>
            <p:nvSpPr>
              <p:cNvPr id="10" name="TextBox 9">
                <a:extLst>
                  <a:ext uri="{FF2B5EF4-FFF2-40B4-BE49-F238E27FC236}">
                    <a16:creationId xmlns:a16="http://schemas.microsoft.com/office/drawing/2014/main" id="{83FCF6E4-E3CF-4F7F-897A-970710BCB5BB}"/>
                  </a:ext>
                </a:extLst>
              </p:cNvPr>
              <p:cNvSpPr txBox="1"/>
              <p:nvPr/>
            </p:nvSpPr>
            <p:spPr>
              <a:xfrm>
                <a:off x="5007116" y="1414114"/>
                <a:ext cx="8771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11" name="TextBox 10">
                <a:extLst>
                  <a:ext uri="{FF2B5EF4-FFF2-40B4-BE49-F238E27FC236}">
                    <a16:creationId xmlns:a16="http://schemas.microsoft.com/office/drawing/2014/main" id="{FDA00F22-6905-4A52-BA38-4F32EAD1F800}"/>
                  </a:ext>
                </a:extLst>
              </p:cNvPr>
              <p:cNvSpPr txBox="1"/>
              <p:nvPr/>
            </p:nvSpPr>
            <p:spPr>
              <a:xfrm>
                <a:off x="4784394" y="3264276"/>
                <a:ext cx="1322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12" name="TextBox 11">
                <a:extLst>
                  <a:ext uri="{FF2B5EF4-FFF2-40B4-BE49-F238E27FC236}">
                    <a16:creationId xmlns:a16="http://schemas.microsoft.com/office/drawing/2014/main" id="{60F2A773-7C88-48AF-96DB-C8F6C7F263A7}"/>
                  </a:ext>
                </a:extLst>
              </p:cNvPr>
              <p:cNvSpPr txBox="1"/>
              <p:nvPr/>
            </p:nvSpPr>
            <p:spPr>
              <a:xfrm>
                <a:off x="5977546" y="2359993"/>
                <a:ext cx="7970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Self</a:t>
                </a:r>
              </a:p>
            </p:txBody>
          </p:sp>
          <p:sp>
            <p:nvSpPr>
              <p:cNvPr id="13" name="TextBox 12">
                <a:extLst>
                  <a:ext uri="{FF2B5EF4-FFF2-40B4-BE49-F238E27FC236}">
                    <a16:creationId xmlns:a16="http://schemas.microsoft.com/office/drawing/2014/main" id="{31DE950B-996B-4AF5-941E-69076A7CB472}"/>
                  </a:ext>
                </a:extLst>
              </p:cNvPr>
              <p:cNvSpPr txBox="1"/>
              <p:nvPr/>
            </p:nvSpPr>
            <p:spPr>
              <a:xfrm>
                <a:off x="7648981" y="3264278"/>
                <a:ext cx="13110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Others</a:t>
                </a:r>
              </a:p>
            </p:txBody>
          </p:sp>
          <p:sp>
            <p:nvSpPr>
              <p:cNvPr id="14" name="TextBox 13">
                <a:extLst>
                  <a:ext uri="{FF2B5EF4-FFF2-40B4-BE49-F238E27FC236}">
                    <a16:creationId xmlns:a16="http://schemas.microsoft.com/office/drawing/2014/main" id="{A80C16B0-AFC1-49BA-91C6-FC5795A42F71}"/>
                  </a:ext>
                </a:extLst>
              </p:cNvPr>
              <p:cNvSpPr txBox="1"/>
              <p:nvPr/>
            </p:nvSpPr>
            <p:spPr>
              <a:xfrm>
                <a:off x="4644813" y="5158826"/>
                <a:ext cx="1603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Creation</a:t>
                </a:r>
              </a:p>
            </p:txBody>
          </p:sp>
          <p:cxnSp>
            <p:nvCxnSpPr>
              <p:cNvPr id="15" name="Straight Arrow Connector 14">
                <a:extLst>
                  <a:ext uri="{FF2B5EF4-FFF2-40B4-BE49-F238E27FC236}">
                    <a16:creationId xmlns:a16="http://schemas.microsoft.com/office/drawing/2014/main" id="{63449152-A423-48D9-BE0E-B5BADAE237A8}"/>
                  </a:ext>
                </a:extLst>
              </p:cNvPr>
              <p:cNvCxnSpPr>
                <a:cxnSpLocks/>
                <a:stCxn id="11" idx="0"/>
                <a:endCxn id="10" idx="2"/>
              </p:cNvCxnSpPr>
              <p:nvPr/>
            </p:nvCxnSpPr>
            <p:spPr>
              <a:xfrm flipV="1">
                <a:off x="5445697" y="1998889"/>
                <a:ext cx="1" cy="12653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B0E3943-C793-4ABA-89E8-8D95E1F61849}"/>
                  </a:ext>
                </a:extLst>
              </p:cNvPr>
              <p:cNvCxnSpPr>
                <a:cxnSpLocks/>
                <a:stCxn id="11" idx="3"/>
                <a:endCxn id="13" idx="1"/>
              </p:cNvCxnSpPr>
              <p:nvPr/>
            </p:nvCxnSpPr>
            <p:spPr>
              <a:xfrm>
                <a:off x="6107000" y="3556664"/>
                <a:ext cx="1541981"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CD055A-17C3-4B8D-9FDF-EC8708AF41E5}"/>
                  </a:ext>
                </a:extLst>
              </p:cNvPr>
              <p:cNvCxnSpPr>
                <a:cxnSpLocks/>
                <a:stCxn id="11" idx="2"/>
                <a:endCxn id="14" idx="0"/>
              </p:cNvCxnSpPr>
              <p:nvPr/>
            </p:nvCxnSpPr>
            <p:spPr>
              <a:xfrm>
                <a:off x="5445697" y="3849051"/>
                <a:ext cx="1002" cy="13097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9" name="Arc 8">
              <a:extLst>
                <a:ext uri="{FF2B5EF4-FFF2-40B4-BE49-F238E27FC236}">
                  <a16:creationId xmlns:a16="http://schemas.microsoft.com/office/drawing/2014/main" id="{FE534276-D325-4909-83D5-E4B4A58B7C16}"/>
                </a:ext>
              </a:extLst>
            </p:cNvPr>
            <p:cNvSpPr/>
            <p:nvPr/>
          </p:nvSpPr>
          <p:spPr>
            <a:xfrm>
              <a:off x="5976003" y="2739082"/>
              <a:ext cx="1524000" cy="1252737"/>
            </a:xfrm>
            <a:prstGeom prst="arc">
              <a:avLst>
                <a:gd name="adj1" fmla="val 12643563"/>
                <a:gd name="adj2" fmla="val 936539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6443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69767A3B-3FEA-4552-9465-8D8D0C4444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8684" y="-5316"/>
            <a:ext cx="6863316" cy="6863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8162EE-B7BF-416A-A63F-69F4C4094355}"/>
              </a:ext>
            </a:extLst>
          </p:cNvPr>
          <p:cNvSpPr>
            <a:spLocks noGrp="1"/>
          </p:cNvSpPr>
          <p:nvPr>
            <p:ph type="title"/>
          </p:nvPr>
        </p:nvSpPr>
        <p:spPr>
          <a:xfrm>
            <a:off x="0" y="0"/>
            <a:ext cx="10515600" cy="625475"/>
          </a:xfrm>
        </p:spPr>
        <p:txBody>
          <a:bodyPr>
            <a:normAutofit/>
          </a:bodyPr>
          <a:lstStyle/>
          <a:p>
            <a:r>
              <a:rPr lang="en-US" dirty="0"/>
              <a:t>II. The 30,000 foot view: Background to 3 John</a:t>
            </a:r>
          </a:p>
        </p:txBody>
      </p:sp>
    </p:spTree>
    <p:extLst>
      <p:ext uri="{BB962C8B-B14F-4D97-AF65-F5344CB8AC3E}">
        <p14:creationId xmlns:p14="http://schemas.microsoft.com/office/powerpoint/2010/main" val="3489773825"/>
      </p:ext>
    </p:extLst>
  </p:cSld>
  <p:clrMapOvr>
    <a:masterClrMapping/>
  </p:clrMapOvr>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3165</Words>
  <Application>Microsoft Office PowerPoint</Application>
  <PresentationFormat>Widescreen</PresentationFormat>
  <Paragraphs>360</Paragraphs>
  <Slides>46</Slides>
  <Notes>0</Notes>
  <HiddenSlides>2</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46</vt:i4>
      </vt:variant>
    </vt:vector>
  </HeadingPairs>
  <TitlesOfParts>
    <vt:vector size="58" baseType="lpstr">
      <vt:lpstr>Arial</vt:lpstr>
      <vt:lpstr>Calibri</vt:lpstr>
      <vt:lpstr>Helvetica Neue</vt:lpstr>
      <vt:lpstr>1_WJB1</vt:lpstr>
      <vt:lpstr>2_WJB1</vt:lpstr>
      <vt:lpstr>3_WJB1</vt:lpstr>
      <vt:lpstr>4_WJB1</vt:lpstr>
      <vt:lpstr>13_WJB1</vt:lpstr>
      <vt:lpstr>7_WJB1</vt:lpstr>
      <vt:lpstr>8_WJB1</vt:lpstr>
      <vt:lpstr>5_WJB1</vt:lpstr>
      <vt:lpstr>1_Custom Design</vt:lpstr>
      <vt:lpstr>3 John: Examples of Proper Thinking and Acting</vt:lpstr>
      <vt:lpstr>Last night’s dinner conversation on 3 John</vt:lpstr>
      <vt:lpstr>3 John</vt:lpstr>
      <vt:lpstr>3 John</vt:lpstr>
      <vt:lpstr>Four relationships</vt:lpstr>
      <vt:lpstr>Right relationships - Genesis 1 and 2</vt:lpstr>
      <vt:lpstr>PowerPoint Presentation</vt:lpstr>
      <vt:lpstr>PowerPoint Presentation</vt:lpstr>
      <vt:lpstr>II. The 30,000 foot view: Background to 3 John</vt:lpstr>
      <vt:lpstr>A. John</vt:lpstr>
      <vt:lpstr>A. John</vt:lpstr>
      <vt:lpstr>A. John</vt:lpstr>
      <vt:lpstr>A. John</vt:lpstr>
      <vt:lpstr>A. John</vt:lpstr>
      <vt:lpstr>A. John</vt:lpstr>
      <vt:lpstr>A. John</vt:lpstr>
      <vt:lpstr>A. John</vt:lpstr>
      <vt:lpstr>B. John’s teachings</vt:lpstr>
      <vt:lpstr>B. John’s teachings</vt:lpstr>
      <vt:lpstr>PowerPoint Presentation</vt:lpstr>
      <vt:lpstr>As an aside philia is often used as a combining word with many others in the New Testament</vt:lpstr>
      <vt:lpstr>As an aside …</vt:lpstr>
      <vt:lpstr>Love (agape and philia) is an important theme for John</vt:lpstr>
      <vt:lpstr>Love in the four relationships: Expressed through John</vt:lpstr>
      <vt:lpstr>B. John’s teachings</vt:lpstr>
      <vt:lpstr>B. John’s teachings</vt:lpstr>
      <vt:lpstr>B. John’s teachings</vt:lpstr>
      <vt:lpstr>B. John’s teachings</vt:lpstr>
      <vt:lpstr>PowerPoint Presentation</vt:lpstr>
      <vt:lpstr>Love and truth are important themes for John</vt:lpstr>
      <vt:lpstr>II. The view from 30,000 feet: Background to 3 John</vt:lpstr>
      <vt:lpstr>III. The view from 1000 feet: The relationship of 1, 2, and 3 John</vt:lpstr>
      <vt:lpstr>III. The view from 1000 feet: The relationship of 1, 2, and 3 John</vt:lpstr>
      <vt:lpstr>III. The view from 1000 feet: The relationship of 1, 2, and 3 John</vt:lpstr>
      <vt:lpstr>III. The view from 1000 feet: The relationship of 1, 2, and 3 John</vt:lpstr>
      <vt:lpstr>III. The view from 1000 feet: The relationship of 1, 2, and 3 John</vt:lpstr>
      <vt:lpstr>III. The view from 1000 feet: The relationship of 1, 2, and 3 John</vt:lpstr>
      <vt:lpstr>IV. The view from the ground: 3 John expounded</vt:lpstr>
      <vt:lpstr>The theme of 3 John</vt:lpstr>
      <vt:lpstr>IV. The view from the ground: 3 John expounded</vt:lpstr>
      <vt:lpstr>IV. The view from the ground: 3 John expounded</vt:lpstr>
      <vt:lpstr>IV. The view from the ground: 3 John expounded</vt:lpstr>
      <vt:lpstr>IV. The view from the ground: 3 John expounded</vt:lpstr>
      <vt:lpstr>IV. The view from the ground: 3 John expounded</vt:lpstr>
      <vt:lpstr>IV. The view from the ground: 3 John expounded</vt:lpstr>
      <vt:lpstr>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Joshua Miles</dc:creator>
  <cp:lastModifiedBy>Joshua Miles</cp:lastModifiedBy>
  <cp:revision>6</cp:revision>
  <dcterms:created xsi:type="dcterms:W3CDTF">2020-10-04T20:57:36Z</dcterms:created>
  <dcterms:modified xsi:type="dcterms:W3CDTF">2020-10-11T20:20:56Z</dcterms:modified>
</cp:coreProperties>
</file>