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20"/>
  </p:notesMasterIdLst>
  <p:sldIdLst>
    <p:sldId id="278" r:id="rId2"/>
    <p:sldId id="323" r:id="rId3"/>
    <p:sldId id="324" r:id="rId4"/>
    <p:sldId id="257" r:id="rId5"/>
    <p:sldId id="322" r:id="rId6"/>
    <p:sldId id="304" r:id="rId7"/>
    <p:sldId id="268" r:id="rId8"/>
    <p:sldId id="325" r:id="rId9"/>
    <p:sldId id="305" r:id="rId10"/>
    <p:sldId id="326" r:id="rId11"/>
    <p:sldId id="327" r:id="rId12"/>
    <p:sldId id="299" r:id="rId13"/>
    <p:sldId id="328" r:id="rId14"/>
    <p:sldId id="332" r:id="rId15"/>
    <p:sldId id="333" r:id="rId16"/>
    <p:sldId id="329" r:id="rId17"/>
    <p:sldId id="330" r:id="rId18"/>
    <p:sldId id="33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B8"/>
    <a:srgbClr val="C78D8D"/>
    <a:srgbClr val="333224"/>
    <a:srgbClr val="EAFFFF"/>
    <a:srgbClr val="C79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p:restoredTop sz="94651"/>
  </p:normalViewPr>
  <p:slideViewPr>
    <p:cSldViewPr snapToGrid="0" snapToObjects="1">
      <p:cViewPr varScale="1">
        <p:scale>
          <a:sx n="111" d="100"/>
          <a:sy n="111" d="100"/>
        </p:scale>
        <p:origin x="24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0149C-D50B-3542-B16E-3E19181E4B40}" type="datetimeFigureOut">
              <a:rPr lang="en-US" smtClean="0"/>
              <a:t>10/18/20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17795-A827-0A4C-BF0D-FA1E6E0E9011}" type="slidenum">
              <a:rPr lang="en-US" smtClean="0"/>
              <a:t>‹#›</a:t>
            </a:fld>
            <a:endParaRPr lang="en-US"/>
          </a:p>
        </p:txBody>
      </p:sp>
    </p:spTree>
    <p:extLst>
      <p:ext uri="{BB962C8B-B14F-4D97-AF65-F5344CB8AC3E}">
        <p14:creationId xmlns:p14="http://schemas.microsoft.com/office/powerpoint/2010/main" val="79810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a:t>
            </a:fld>
            <a:endParaRPr lang="en-US"/>
          </a:p>
        </p:txBody>
      </p:sp>
    </p:spTree>
    <p:extLst>
      <p:ext uri="{BB962C8B-B14F-4D97-AF65-F5344CB8AC3E}">
        <p14:creationId xmlns:p14="http://schemas.microsoft.com/office/powerpoint/2010/main" val="415312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3</a:t>
            </a:fld>
            <a:endParaRPr lang="en-US"/>
          </a:p>
        </p:txBody>
      </p:sp>
    </p:spTree>
    <p:extLst>
      <p:ext uri="{BB962C8B-B14F-4D97-AF65-F5344CB8AC3E}">
        <p14:creationId xmlns:p14="http://schemas.microsoft.com/office/powerpoint/2010/main" val="66483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4</a:t>
            </a:fld>
            <a:endParaRPr lang="en-US"/>
          </a:p>
        </p:txBody>
      </p:sp>
    </p:spTree>
    <p:extLst>
      <p:ext uri="{BB962C8B-B14F-4D97-AF65-F5344CB8AC3E}">
        <p14:creationId xmlns:p14="http://schemas.microsoft.com/office/powerpoint/2010/main" val="129466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6</a:t>
            </a:fld>
            <a:endParaRPr lang="en-US"/>
          </a:p>
        </p:txBody>
      </p:sp>
    </p:spTree>
    <p:extLst>
      <p:ext uri="{BB962C8B-B14F-4D97-AF65-F5344CB8AC3E}">
        <p14:creationId xmlns:p14="http://schemas.microsoft.com/office/powerpoint/2010/main" val="260892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9</a:t>
            </a:fld>
            <a:endParaRPr lang="en-US"/>
          </a:p>
        </p:txBody>
      </p:sp>
    </p:spTree>
    <p:extLst>
      <p:ext uri="{BB962C8B-B14F-4D97-AF65-F5344CB8AC3E}">
        <p14:creationId xmlns:p14="http://schemas.microsoft.com/office/powerpoint/2010/main" val="144834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11</a:t>
            </a:fld>
            <a:endParaRPr lang="en-US"/>
          </a:p>
        </p:txBody>
      </p:sp>
    </p:spTree>
    <p:extLst>
      <p:ext uri="{BB962C8B-B14F-4D97-AF65-F5344CB8AC3E}">
        <p14:creationId xmlns:p14="http://schemas.microsoft.com/office/powerpoint/2010/main" val="205701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7795-A827-0A4C-BF0D-FA1E6E0E9011}" type="slidenum">
              <a:rPr lang="en-US" smtClean="0"/>
              <a:t>12</a:t>
            </a:fld>
            <a:endParaRPr lang="en-US"/>
          </a:p>
        </p:txBody>
      </p:sp>
    </p:spTree>
    <p:extLst>
      <p:ext uri="{BB962C8B-B14F-4D97-AF65-F5344CB8AC3E}">
        <p14:creationId xmlns:p14="http://schemas.microsoft.com/office/powerpoint/2010/main" val="265303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37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773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405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10/18/20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49388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05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416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829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674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773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623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4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10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75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242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83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53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841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10/18/20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9177085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3</a:t>
            </a:r>
          </a:p>
        </p:txBody>
      </p:sp>
      <p:pic>
        <p:nvPicPr>
          <p:cNvPr id="6" name="Picture 5">
            <a:extLst>
              <a:ext uri="{FF2B5EF4-FFF2-40B4-BE49-F238E27FC236}">
                <a16:creationId xmlns:a16="http://schemas.microsoft.com/office/drawing/2014/main" id="{515CCA40-CB8E-484A-A095-5F1970CF44AA}"/>
              </a:ext>
            </a:extLst>
          </p:cNvPr>
          <p:cNvPicPr>
            <a:picLocks noChangeAspect="1"/>
          </p:cNvPicPr>
          <p:nvPr/>
        </p:nvPicPr>
        <p:blipFill>
          <a:blip r:embed="rId3"/>
          <a:stretch>
            <a:fillRect/>
          </a:stretch>
        </p:blipFill>
        <p:spPr>
          <a:xfrm>
            <a:off x="1294477" y="59901"/>
            <a:ext cx="9411036" cy="6666641"/>
          </a:xfrm>
          <a:prstGeom prst="rect">
            <a:avLst/>
          </a:prstGeom>
        </p:spPr>
      </p:pic>
    </p:spTree>
    <p:extLst>
      <p:ext uri="{BB962C8B-B14F-4D97-AF65-F5344CB8AC3E}">
        <p14:creationId xmlns:p14="http://schemas.microsoft.com/office/powerpoint/2010/main" val="10799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7162-1037-7943-B525-AE25D0113B23}"/>
              </a:ext>
            </a:extLst>
          </p:cNvPr>
          <p:cNvSpPr>
            <a:spLocks noGrp="1"/>
          </p:cNvSpPr>
          <p:nvPr>
            <p:ph type="title"/>
          </p:nvPr>
        </p:nvSpPr>
        <p:spPr>
          <a:xfrm>
            <a:off x="646111" y="452717"/>
            <a:ext cx="9404723" cy="3362537"/>
          </a:xfrm>
        </p:spPr>
        <p:txBody>
          <a:bodyPr/>
          <a:lstStyle/>
          <a:p>
            <a:r>
              <a:rPr lang="en-US" dirty="0"/>
              <a:t>“</a:t>
            </a:r>
            <a:r>
              <a:rPr lang="en-US" i="1" dirty="0"/>
              <a:t>Christianity is true because it most closely corresponds to the actual state of things; the ways things truly are and operate</a:t>
            </a:r>
            <a:r>
              <a:rPr lang="en-US" dirty="0"/>
              <a:t>.” </a:t>
            </a:r>
          </a:p>
        </p:txBody>
      </p:sp>
      <p:sp>
        <p:nvSpPr>
          <p:cNvPr id="3" name="Content Placeholder 2">
            <a:extLst>
              <a:ext uri="{FF2B5EF4-FFF2-40B4-BE49-F238E27FC236}">
                <a16:creationId xmlns:a16="http://schemas.microsoft.com/office/drawing/2014/main" id="{E71111DE-ED8E-E74D-95F5-8A32EE154794}"/>
              </a:ext>
            </a:extLst>
          </p:cNvPr>
          <p:cNvSpPr>
            <a:spLocks noGrp="1"/>
          </p:cNvSpPr>
          <p:nvPr>
            <p:ph idx="1"/>
          </p:nvPr>
        </p:nvSpPr>
        <p:spPr>
          <a:xfrm>
            <a:off x="1103312" y="3657600"/>
            <a:ext cx="8946541" cy="2590799"/>
          </a:xfrm>
        </p:spPr>
        <p:txBody>
          <a:bodyPr>
            <a:normAutofit/>
          </a:bodyPr>
          <a:lstStyle/>
          <a:p>
            <a:pPr marL="0" indent="0">
              <a:buNone/>
            </a:pPr>
            <a:r>
              <a:rPr lang="en-US" sz="3200" dirty="0"/>
              <a:t>									  </a:t>
            </a:r>
            <a:r>
              <a:rPr lang="en-US" sz="3200" dirty="0">
                <a:solidFill>
                  <a:schemeClr val="accent3">
                    <a:lumMod val="40000"/>
                    <a:lumOff val="60000"/>
                  </a:schemeClr>
                </a:solidFill>
              </a:rPr>
              <a:t>- John Schutt </a:t>
            </a:r>
          </a:p>
        </p:txBody>
      </p:sp>
      <p:sp>
        <p:nvSpPr>
          <p:cNvPr id="4" name="Content Placeholder 2">
            <a:extLst>
              <a:ext uri="{FF2B5EF4-FFF2-40B4-BE49-F238E27FC236}">
                <a16:creationId xmlns:a16="http://schemas.microsoft.com/office/drawing/2014/main" id="{E7C68062-645A-784E-AD7A-8AAAA6873FFB}"/>
              </a:ext>
            </a:extLst>
          </p:cNvPr>
          <p:cNvSpPr txBox="1">
            <a:spLocks/>
          </p:cNvSpPr>
          <p:nvPr/>
        </p:nvSpPr>
        <p:spPr>
          <a:xfrm>
            <a:off x="3962228" y="3629464"/>
            <a:ext cx="6390079" cy="7998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200" dirty="0"/>
              <a:t>									 (…sort of)</a:t>
            </a:r>
          </a:p>
        </p:txBody>
      </p:sp>
    </p:spTree>
    <p:extLst>
      <p:ext uri="{BB962C8B-B14F-4D97-AF65-F5344CB8AC3E}">
        <p14:creationId xmlns:p14="http://schemas.microsoft.com/office/powerpoint/2010/main" val="300407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3</a:t>
            </a:r>
            <a:endParaRPr lang="en-US" sz="3600" dirty="0">
              <a:solidFill>
                <a:schemeClr val="accent3">
                  <a:lumMod val="40000"/>
                  <a:lumOff val="60000"/>
                </a:schemeClr>
              </a:solidFill>
            </a:endParaRPr>
          </a:p>
        </p:txBody>
      </p:sp>
      <p:sp>
        <p:nvSpPr>
          <p:cNvPr id="12" name="Content Placeholder 2">
            <a:extLst>
              <a:ext uri="{FF2B5EF4-FFF2-40B4-BE49-F238E27FC236}">
                <a16:creationId xmlns:a16="http://schemas.microsoft.com/office/drawing/2014/main" id="{FD806508-FDA7-574A-A300-520EEDD6510F}"/>
              </a:ext>
            </a:extLst>
          </p:cNvPr>
          <p:cNvSpPr txBox="1">
            <a:spLocks/>
          </p:cNvSpPr>
          <p:nvPr/>
        </p:nvSpPr>
        <p:spPr>
          <a:xfrm>
            <a:off x="2980159" y="4758098"/>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(2:1–3:8)</a:t>
            </a:r>
          </a:p>
        </p:txBody>
      </p:sp>
      <p:sp>
        <p:nvSpPr>
          <p:cNvPr id="13" name="Content Placeholder 2">
            <a:extLst>
              <a:ext uri="{FF2B5EF4-FFF2-40B4-BE49-F238E27FC236}">
                <a16:creationId xmlns:a16="http://schemas.microsoft.com/office/drawing/2014/main" id="{10EA934B-A34D-4A47-9267-18C33FDC531B}"/>
              </a:ext>
            </a:extLst>
          </p:cNvPr>
          <p:cNvSpPr txBox="1">
            <a:spLocks/>
          </p:cNvSpPr>
          <p:nvPr/>
        </p:nvSpPr>
        <p:spPr>
          <a:xfrm>
            <a:off x="2980159" y="4758098"/>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(2:1–2:29)</a:t>
            </a:r>
          </a:p>
        </p:txBody>
      </p:sp>
      <p:sp>
        <p:nvSpPr>
          <p:cNvPr id="14" name="Content Placeholder 2">
            <a:extLst>
              <a:ext uri="{FF2B5EF4-FFF2-40B4-BE49-F238E27FC236}">
                <a16:creationId xmlns:a16="http://schemas.microsoft.com/office/drawing/2014/main" id="{911D76FC-9029-3F41-8BB7-B9FB45FE744F}"/>
              </a:ext>
            </a:extLst>
          </p:cNvPr>
          <p:cNvSpPr txBox="1">
            <a:spLocks/>
          </p:cNvSpPr>
          <p:nvPr/>
        </p:nvSpPr>
        <p:spPr>
          <a:xfrm>
            <a:off x="2980159" y="4767740"/>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(2:1–2:16)</a:t>
            </a:r>
          </a:p>
        </p:txBody>
      </p:sp>
      <p:sp>
        <p:nvSpPr>
          <p:cNvPr id="15" name="Content Placeholder 2">
            <a:extLst>
              <a:ext uri="{FF2B5EF4-FFF2-40B4-BE49-F238E27FC236}">
                <a16:creationId xmlns:a16="http://schemas.microsoft.com/office/drawing/2014/main" id="{2B9EED27-E1E8-B241-9EB4-25998A27BEAC}"/>
              </a:ext>
            </a:extLst>
          </p:cNvPr>
          <p:cNvSpPr txBox="1">
            <a:spLocks/>
          </p:cNvSpPr>
          <p:nvPr/>
        </p:nvSpPr>
        <p:spPr>
          <a:xfrm>
            <a:off x="2980159" y="4758098"/>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(2:1–2:4)</a:t>
            </a:r>
          </a:p>
        </p:txBody>
      </p:sp>
      <p:sp>
        <p:nvSpPr>
          <p:cNvPr id="9" name="TextBox 8">
            <a:extLst>
              <a:ext uri="{FF2B5EF4-FFF2-40B4-BE49-F238E27FC236}">
                <a16:creationId xmlns:a16="http://schemas.microsoft.com/office/drawing/2014/main" id="{EDA1DCA4-EC94-C549-859E-65443675161F}"/>
              </a:ext>
            </a:extLst>
          </p:cNvPr>
          <p:cNvSpPr txBox="1"/>
          <p:nvPr/>
        </p:nvSpPr>
        <p:spPr>
          <a:xfrm>
            <a:off x="395822" y="618818"/>
            <a:ext cx="10343924" cy="1107996"/>
          </a:xfrm>
          <a:prstGeom prst="rect">
            <a:avLst/>
          </a:prstGeom>
          <a:solidFill>
            <a:schemeClr val="tx2"/>
          </a:solidFill>
          <a:ln w="28575">
            <a:solidFill>
              <a:schemeClr val="bg1"/>
            </a:solidFill>
          </a:ln>
        </p:spPr>
        <p:txBody>
          <a:bodyPr wrap="square" rtlCol="0">
            <a:spAutoFit/>
          </a:bodyPr>
          <a:lstStyle/>
          <a:p>
            <a:r>
              <a:rPr lang="en-US" sz="3300" b="1" dirty="0">
                <a:solidFill>
                  <a:schemeClr val="bg1"/>
                </a:solidFill>
              </a:rPr>
              <a:t>Romans 1:32 </a:t>
            </a:r>
            <a:r>
              <a:rPr lang="en-US" sz="3300" dirty="0">
                <a:solidFill>
                  <a:schemeClr val="accent4">
                    <a:lumMod val="75000"/>
                  </a:schemeClr>
                </a:solidFill>
              </a:rPr>
              <a:t>”Although </a:t>
            </a:r>
            <a:r>
              <a:rPr lang="en-US" sz="3300" b="1" u="sng" dirty="0">
                <a:solidFill>
                  <a:schemeClr val="accent3">
                    <a:lumMod val="75000"/>
                  </a:schemeClr>
                </a:solidFill>
              </a:rPr>
              <a:t>they</a:t>
            </a:r>
            <a:r>
              <a:rPr lang="en-US" sz="3300" dirty="0">
                <a:solidFill>
                  <a:schemeClr val="accent4">
                    <a:lumMod val="75000"/>
                  </a:schemeClr>
                </a:solidFill>
              </a:rPr>
              <a:t> know God's righteous decree…”</a:t>
            </a:r>
          </a:p>
        </p:txBody>
      </p:sp>
      <p:sp>
        <p:nvSpPr>
          <p:cNvPr id="10" name="TextBox 9">
            <a:extLst>
              <a:ext uri="{FF2B5EF4-FFF2-40B4-BE49-F238E27FC236}">
                <a16:creationId xmlns:a16="http://schemas.microsoft.com/office/drawing/2014/main" id="{04011E33-8742-ED48-95EA-5F4E4790B8A9}"/>
              </a:ext>
            </a:extLst>
          </p:cNvPr>
          <p:cNvSpPr txBox="1"/>
          <p:nvPr/>
        </p:nvSpPr>
        <p:spPr>
          <a:xfrm>
            <a:off x="1000236" y="2011095"/>
            <a:ext cx="10343924" cy="600164"/>
          </a:xfrm>
          <a:prstGeom prst="rect">
            <a:avLst/>
          </a:prstGeom>
          <a:solidFill>
            <a:schemeClr val="tx2"/>
          </a:solidFill>
          <a:ln w="28575">
            <a:solidFill>
              <a:schemeClr val="bg1"/>
            </a:solidFill>
          </a:ln>
        </p:spPr>
        <p:txBody>
          <a:bodyPr wrap="square" rtlCol="0">
            <a:spAutoFit/>
          </a:bodyPr>
          <a:lstStyle/>
          <a:p>
            <a:r>
              <a:rPr lang="en-US" sz="3300" b="1" dirty="0">
                <a:solidFill>
                  <a:schemeClr val="bg1"/>
                </a:solidFill>
              </a:rPr>
              <a:t>Romans 2:1 </a:t>
            </a:r>
            <a:r>
              <a:rPr lang="en-US" sz="3300" dirty="0">
                <a:solidFill>
                  <a:schemeClr val="accent4">
                    <a:lumMod val="75000"/>
                  </a:schemeClr>
                </a:solidFill>
              </a:rPr>
              <a:t>”</a:t>
            </a:r>
            <a:r>
              <a:rPr lang="en-US" sz="3300" b="1" u="sng" dirty="0">
                <a:solidFill>
                  <a:schemeClr val="accent2">
                    <a:lumMod val="75000"/>
                  </a:schemeClr>
                </a:solidFill>
              </a:rPr>
              <a:t>You</a:t>
            </a:r>
            <a:r>
              <a:rPr lang="en-US" sz="3300" dirty="0">
                <a:solidFill>
                  <a:schemeClr val="accent4">
                    <a:lumMod val="75000"/>
                  </a:schemeClr>
                </a:solidFill>
              </a:rPr>
              <a:t>, therefore…”</a:t>
            </a:r>
          </a:p>
        </p:txBody>
      </p:sp>
      <p:sp>
        <p:nvSpPr>
          <p:cNvPr id="16" name="TextBox 15">
            <a:extLst>
              <a:ext uri="{FF2B5EF4-FFF2-40B4-BE49-F238E27FC236}">
                <a16:creationId xmlns:a16="http://schemas.microsoft.com/office/drawing/2014/main" id="{42D5A883-64A5-5C4D-BBDE-8CE1D051651C}"/>
              </a:ext>
            </a:extLst>
          </p:cNvPr>
          <p:cNvSpPr txBox="1"/>
          <p:nvPr/>
        </p:nvSpPr>
        <p:spPr>
          <a:xfrm>
            <a:off x="395822" y="2958265"/>
            <a:ext cx="10343924" cy="600164"/>
          </a:xfrm>
          <a:prstGeom prst="rect">
            <a:avLst/>
          </a:prstGeom>
          <a:solidFill>
            <a:schemeClr val="tx2"/>
          </a:solidFill>
          <a:ln w="28575">
            <a:solidFill>
              <a:schemeClr val="bg1"/>
            </a:solidFill>
          </a:ln>
        </p:spPr>
        <p:txBody>
          <a:bodyPr wrap="square" rtlCol="0">
            <a:spAutoFit/>
          </a:bodyPr>
          <a:lstStyle/>
          <a:p>
            <a:r>
              <a:rPr lang="en-US" sz="3300" b="1" dirty="0">
                <a:solidFill>
                  <a:schemeClr val="bg1"/>
                </a:solidFill>
              </a:rPr>
              <a:t>Romans 2:6 </a:t>
            </a:r>
            <a:r>
              <a:rPr lang="en-US" sz="3300" dirty="0">
                <a:solidFill>
                  <a:schemeClr val="accent4">
                    <a:lumMod val="75000"/>
                  </a:schemeClr>
                </a:solidFill>
              </a:rPr>
              <a:t>”God will give </a:t>
            </a:r>
            <a:r>
              <a:rPr lang="en-US" sz="3300" b="1" u="sng" dirty="0">
                <a:solidFill>
                  <a:schemeClr val="accent3">
                    <a:lumMod val="75000"/>
                  </a:schemeClr>
                </a:solidFill>
              </a:rPr>
              <a:t>each person</a:t>
            </a:r>
            <a:r>
              <a:rPr lang="en-US" sz="3300" dirty="0">
                <a:solidFill>
                  <a:schemeClr val="accent4">
                    <a:lumMod val="75000"/>
                  </a:schemeClr>
                </a:solidFill>
              </a:rPr>
              <a:t>…”</a:t>
            </a:r>
          </a:p>
        </p:txBody>
      </p:sp>
      <p:sp>
        <p:nvSpPr>
          <p:cNvPr id="17" name="TextBox 16">
            <a:extLst>
              <a:ext uri="{FF2B5EF4-FFF2-40B4-BE49-F238E27FC236}">
                <a16:creationId xmlns:a16="http://schemas.microsoft.com/office/drawing/2014/main" id="{DEDBB9C3-312D-7B47-9E6C-645266F6B22B}"/>
              </a:ext>
            </a:extLst>
          </p:cNvPr>
          <p:cNvSpPr txBox="1"/>
          <p:nvPr/>
        </p:nvSpPr>
        <p:spPr>
          <a:xfrm>
            <a:off x="1000236" y="5509856"/>
            <a:ext cx="10343924" cy="600164"/>
          </a:xfrm>
          <a:prstGeom prst="rect">
            <a:avLst/>
          </a:prstGeom>
          <a:solidFill>
            <a:schemeClr val="tx2"/>
          </a:solidFill>
          <a:ln w="28575">
            <a:solidFill>
              <a:schemeClr val="bg1"/>
            </a:solidFill>
          </a:ln>
        </p:spPr>
        <p:txBody>
          <a:bodyPr wrap="square" rtlCol="0">
            <a:spAutoFit/>
          </a:bodyPr>
          <a:lstStyle/>
          <a:p>
            <a:r>
              <a:rPr lang="en-US" sz="3300" b="1" dirty="0">
                <a:solidFill>
                  <a:schemeClr val="bg1"/>
                </a:solidFill>
              </a:rPr>
              <a:t>Romans 2:17 </a:t>
            </a:r>
            <a:r>
              <a:rPr lang="en-US" sz="3300" dirty="0">
                <a:solidFill>
                  <a:schemeClr val="accent4">
                    <a:lumMod val="75000"/>
                  </a:schemeClr>
                </a:solidFill>
              </a:rPr>
              <a:t>”Now if </a:t>
            </a:r>
            <a:r>
              <a:rPr lang="en-US" sz="3300" b="1" u="sng" dirty="0">
                <a:solidFill>
                  <a:schemeClr val="accent2">
                    <a:lumMod val="75000"/>
                  </a:schemeClr>
                </a:solidFill>
              </a:rPr>
              <a:t>you call yourself</a:t>
            </a:r>
            <a:r>
              <a:rPr lang="en-US" sz="3300" dirty="0">
                <a:solidFill>
                  <a:schemeClr val="accent4">
                    <a:lumMod val="75000"/>
                  </a:schemeClr>
                </a:solidFill>
              </a:rPr>
              <a:t> a Jew…”</a:t>
            </a:r>
          </a:p>
        </p:txBody>
      </p:sp>
    </p:spTree>
    <p:extLst>
      <p:ext uri="{BB962C8B-B14F-4D97-AF65-F5344CB8AC3E}">
        <p14:creationId xmlns:p14="http://schemas.microsoft.com/office/powerpoint/2010/main" val="21325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9" grpId="0" animBg="1"/>
      <p:bldP spid="9" grpId="1" animBg="1"/>
      <p:bldP spid="10" grpId="0" animBg="1"/>
      <p:bldP spid="10" grpId="1" animBg="1"/>
      <p:bldP spid="16" grpId="0" animBg="1"/>
      <p:bldP spid="16" grpId="1" animBg="1"/>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828519"/>
            <a:ext cx="11154638" cy="5888370"/>
          </a:xfrm>
        </p:spPr>
        <p:txBody>
          <a:bodyPr>
            <a:noAutofit/>
          </a:bodyPr>
          <a:lstStyle/>
          <a:p>
            <a:pPr marL="0" indent="0">
              <a:buNone/>
            </a:pPr>
            <a:r>
              <a:rPr lang="en-US" sz="3300" baseline="30000" dirty="0">
                <a:solidFill>
                  <a:schemeClr val="accent3"/>
                </a:solidFill>
              </a:rPr>
              <a:t>29 </a:t>
            </a:r>
            <a:r>
              <a:rPr lang="en-US" sz="3300" dirty="0"/>
              <a:t>They have become filled with every kind of wickedness, evil, greed and depravity. They are full of envy, murder, strife, deceit and malice. They are gossips, </a:t>
            </a:r>
            <a:r>
              <a:rPr lang="en-US" sz="3300" baseline="30000" dirty="0">
                <a:solidFill>
                  <a:schemeClr val="accent3"/>
                </a:solidFill>
              </a:rPr>
              <a:t>30</a:t>
            </a:r>
            <a:r>
              <a:rPr lang="en-US" sz="3300" dirty="0"/>
              <a:t>slanderers, God-haters, insolent, arrogant and boastful; they invent ways of doing evil; they disobey their parents; </a:t>
            </a:r>
            <a:r>
              <a:rPr lang="en-US" sz="3300" baseline="30000" dirty="0">
                <a:solidFill>
                  <a:schemeClr val="accent3"/>
                </a:solidFill>
              </a:rPr>
              <a:t> 31</a:t>
            </a:r>
            <a:r>
              <a:rPr lang="en-US" sz="3300" dirty="0"/>
              <a:t>they are senseless, faithless, heartless, ruthless.</a:t>
            </a:r>
            <a:r>
              <a:rPr lang="en-US" sz="3300" baseline="30000" dirty="0">
                <a:solidFill>
                  <a:schemeClr val="accent3"/>
                </a:solidFill>
              </a:rPr>
              <a:t> </a:t>
            </a:r>
          </a:p>
          <a:p>
            <a:pPr marL="0" indent="0">
              <a:buNone/>
            </a:pPr>
            <a:r>
              <a:rPr lang="en-US" sz="3300" baseline="30000" dirty="0">
                <a:solidFill>
                  <a:schemeClr val="accent3"/>
                </a:solidFill>
              </a:rPr>
              <a:t>32</a:t>
            </a:r>
            <a:r>
              <a:rPr lang="en-US" sz="3300" dirty="0"/>
              <a:t>Although they know God's righteous decree that those who do such things deserve death, they not only continue to do these very things but also approve of those who practice them. </a:t>
            </a:r>
          </a:p>
        </p:txBody>
      </p:sp>
      <p:sp>
        <p:nvSpPr>
          <p:cNvPr id="4" name="Title 1">
            <a:extLst>
              <a:ext uri="{FF2B5EF4-FFF2-40B4-BE49-F238E27FC236}">
                <a16:creationId xmlns:a16="http://schemas.microsoft.com/office/drawing/2014/main" id="{30AD3AF8-FA22-FE4F-8BD7-C2AACE7F8C78}"/>
              </a:ext>
            </a:extLst>
          </p:cNvPr>
          <p:cNvSpPr>
            <a:spLocks noGrp="1"/>
          </p:cNvSpPr>
          <p:nvPr>
            <p:ph type="title"/>
          </p:nvPr>
        </p:nvSpPr>
        <p:spPr>
          <a:xfrm>
            <a:off x="1321359" y="157295"/>
            <a:ext cx="5459269" cy="658630"/>
          </a:xfrm>
        </p:spPr>
        <p:txBody>
          <a:bodyPr/>
          <a:lstStyle/>
          <a:p>
            <a:r>
              <a:rPr lang="en-US" sz="3200" b="1" dirty="0"/>
              <a:t>Romans 1:29-32 </a:t>
            </a:r>
            <a:r>
              <a:rPr lang="en-US" sz="2000" dirty="0"/>
              <a:t>(NIV) </a:t>
            </a:r>
            <a:endParaRPr lang="en-US" sz="3200" dirty="0"/>
          </a:p>
        </p:txBody>
      </p:sp>
    </p:spTree>
    <p:extLst>
      <p:ext uri="{BB962C8B-B14F-4D97-AF65-F5344CB8AC3E}">
        <p14:creationId xmlns:p14="http://schemas.microsoft.com/office/powerpoint/2010/main" val="419202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2:1-4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98483"/>
            <a:ext cx="10818055" cy="5824351"/>
          </a:xfrm>
        </p:spPr>
        <p:txBody>
          <a:bodyPr>
            <a:noAutofit/>
          </a:bodyPr>
          <a:lstStyle/>
          <a:p>
            <a:pPr marL="0" indent="0">
              <a:buNone/>
            </a:pPr>
            <a:r>
              <a:rPr lang="en-US" sz="3200" baseline="30000" dirty="0">
                <a:solidFill>
                  <a:schemeClr val="accent3"/>
                </a:solidFill>
              </a:rPr>
              <a:t>1</a:t>
            </a:r>
            <a:r>
              <a:rPr lang="en-US" sz="3200" dirty="0"/>
              <a:t> You, therefore, have no excuse, you who pass judgment on someone else, for at whatever point you judge the other, you are condemning yourself, because you who pass judgment do the same things. </a:t>
            </a:r>
            <a:r>
              <a:rPr lang="en-US" sz="3200" baseline="30000" dirty="0">
                <a:solidFill>
                  <a:schemeClr val="accent3"/>
                </a:solidFill>
              </a:rPr>
              <a:t>2 </a:t>
            </a:r>
            <a:r>
              <a:rPr lang="en-US" sz="3200" dirty="0"/>
              <a:t>Now we know that God's judgment against those who do such things is based on truth. </a:t>
            </a:r>
            <a:r>
              <a:rPr lang="en-US" sz="3200" baseline="30000" dirty="0">
                <a:solidFill>
                  <a:schemeClr val="accent3"/>
                </a:solidFill>
              </a:rPr>
              <a:t>3 </a:t>
            </a:r>
            <a:r>
              <a:rPr lang="en-US" sz="3200" dirty="0"/>
              <a:t>So when you, a mere man, pass judgment on them and yet do the same things, do you think you will escape God's judgment? </a:t>
            </a:r>
            <a:r>
              <a:rPr lang="en-US" sz="3200" baseline="30000" dirty="0">
                <a:solidFill>
                  <a:schemeClr val="accent3"/>
                </a:solidFill>
              </a:rPr>
              <a:t>4 </a:t>
            </a:r>
            <a:r>
              <a:rPr lang="en-US" sz="3200" dirty="0"/>
              <a:t>Or do you show contempt for the riches of his kindness, tolerance and patience, not realizing that God's kindness leads you toward repentance?  </a:t>
            </a:r>
          </a:p>
        </p:txBody>
      </p:sp>
      <p:cxnSp>
        <p:nvCxnSpPr>
          <p:cNvPr id="5" name="Straight Connector 4">
            <a:extLst>
              <a:ext uri="{FF2B5EF4-FFF2-40B4-BE49-F238E27FC236}">
                <a16:creationId xmlns:a16="http://schemas.microsoft.com/office/drawing/2014/main" id="{5BB5EB76-6692-D24A-BF0E-E980329FEB23}"/>
              </a:ext>
            </a:extLst>
          </p:cNvPr>
          <p:cNvCxnSpPr>
            <a:cxnSpLocks/>
          </p:cNvCxnSpPr>
          <p:nvPr/>
        </p:nvCxnSpPr>
        <p:spPr>
          <a:xfrm>
            <a:off x="7175715" y="3019745"/>
            <a:ext cx="370643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57607B9-41B8-254D-B165-8E13D1676C77}"/>
              </a:ext>
            </a:extLst>
          </p:cNvPr>
          <p:cNvSpPr txBox="1"/>
          <p:nvPr/>
        </p:nvSpPr>
        <p:spPr>
          <a:xfrm>
            <a:off x="683454" y="2282705"/>
            <a:ext cx="10343924" cy="1615827"/>
          </a:xfrm>
          <a:prstGeom prst="rect">
            <a:avLst/>
          </a:prstGeom>
          <a:solidFill>
            <a:schemeClr val="tx2"/>
          </a:solidFill>
          <a:ln w="28575">
            <a:solidFill>
              <a:schemeClr val="bg1"/>
            </a:solidFill>
          </a:ln>
        </p:spPr>
        <p:txBody>
          <a:bodyPr wrap="square" rtlCol="0">
            <a:spAutoFit/>
          </a:bodyPr>
          <a:lstStyle/>
          <a:p>
            <a:r>
              <a:rPr lang="en-US" sz="3300" b="1" dirty="0">
                <a:solidFill>
                  <a:schemeClr val="bg1"/>
                </a:solidFill>
              </a:rPr>
              <a:t>Romans 2:22 </a:t>
            </a:r>
            <a:r>
              <a:rPr lang="en-US" sz="3300" dirty="0">
                <a:solidFill>
                  <a:schemeClr val="accent4">
                    <a:lumMod val="75000"/>
                  </a:schemeClr>
                </a:solidFill>
              </a:rPr>
              <a:t>”You who say that people should not commit adultery, do you commit adultery? You who abhor idols, do you rob temples?”</a:t>
            </a:r>
          </a:p>
        </p:txBody>
      </p:sp>
      <p:cxnSp>
        <p:nvCxnSpPr>
          <p:cNvPr id="8" name="Straight Connector 7">
            <a:extLst>
              <a:ext uri="{FF2B5EF4-FFF2-40B4-BE49-F238E27FC236}">
                <a16:creationId xmlns:a16="http://schemas.microsoft.com/office/drawing/2014/main" id="{316FB306-4A41-7848-A274-8761170D0E12}"/>
              </a:ext>
            </a:extLst>
          </p:cNvPr>
          <p:cNvCxnSpPr>
            <a:cxnSpLocks/>
          </p:cNvCxnSpPr>
          <p:nvPr/>
        </p:nvCxnSpPr>
        <p:spPr>
          <a:xfrm>
            <a:off x="698953" y="1547406"/>
            <a:ext cx="91286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29C811-DFD9-D842-B45D-73CF73D2BB2E}"/>
              </a:ext>
            </a:extLst>
          </p:cNvPr>
          <p:cNvCxnSpPr>
            <a:cxnSpLocks/>
          </p:cNvCxnSpPr>
          <p:nvPr/>
        </p:nvCxnSpPr>
        <p:spPr>
          <a:xfrm>
            <a:off x="3037668" y="4961010"/>
            <a:ext cx="241773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C5B748-8FDE-2549-B0C3-D66F8DB38C7B}"/>
              </a:ext>
            </a:extLst>
          </p:cNvPr>
          <p:cNvCxnSpPr>
            <a:cxnSpLocks/>
          </p:cNvCxnSpPr>
          <p:nvPr/>
        </p:nvCxnSpPr>
        <p:spPr>
          <a:xfrm>
            <a:off x="3611105" y="5454373"/>
            <a:ext cx="45874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0348C5-FA1E-F840-9E3A-C74DE60E537C}"/>
              </a:ext>
            </a:extLst>
          </p:cNvPr>
          <p:cNvCxnSpPr>
            <a:cxnSpLocks/>
          </p:cNvCxnSpPr>
          <p:nvPr/>
        </p:nvCxnSpPr>
        <p:spPr>
          <a:xfrm>
            <a:off x="8443993" y="5947735"/>
            <a:ext cx="234282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EF64E3-D1BD-C247-A8C3-53D6117D5BC9}"/>
              </a:ext>
            </a:extLst>
          </p:cNvPr>
          <p:cNvCxnSpPr>
            <a:cxnSpLocks/>
          </p:cNvCxnSpPr>
          <p:nvPr/>
        </p:nvCxnSpPr>
        <p:spPr>
          <a:xfrm>
            <a:off x="9872420" y="3978056"/>
            <a:ext cx="133953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843DDB-9C97-8E4F-B442-CA19567679E6}"/>
              </a:ext>
            </a:extLst>
          </p:cNvPr>
          <p:cNvCxnSpPr>
            <a:cxnSpLocks/>
          </p:cNvCxnSpPr>
          <p:nvPr/>
        </p:nvCxnSpPr>
        <p:spPr>
          <a:xfrm>
            <a:off x="490303" y="4459079"/>
            <a:ext cx="202042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4ECCA9-3EA1-8347-B7DF-77D640DC12A9}"/>
              </a:ext>
            </a:extLst>
          </p:cNvPr>
          <p:cNvCxnSpPr>
            <a:cxnSpLocks/>
          </p:cNvCxnSpPr>
          <p:nvPr/>
        </p:nvCxnSpPr>
        <p:spPr>
          <a:xfrm>
            <a:off x="7578671" y="4459079"/>
            <a:ext cx="295759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136DEB-9A2A-AF4D-B47A-6F47C36D3AF9}"/>
              </a:ext>
            </a:extLst>
          </p:cNvPr>
          <p:cNvCxnSpPr>
            <a:cxnSpLocks/>
          </p:cNvCxnSpPr>
          <p:nvPr/>
        </p:nvCxnSpPr>
        <p:spPr>
          <a:xfrm>
            <a:off x="490303" y="4969492"/>
            <a:ext cx="226839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FEB94B-03B7-3548-B95E-2E3BA0834E71}"/>
              </a:ext>
            </a:extLst>
          </p:cNvPr>
          <p:cNvSpPr txBox="1"/>
          <p:nvPr/>
        </p:nvSpPr>
        <p:spPr>
          <a:xfrm>
            <a:off x="766888" y="2067914"/>
            <a:ext cx="10275932" cy="2123658"/>
          </a:xfrm>
          <a:prstGeom prst="rect">
            <a:avLst/>
          </a:prstGeom>
          <a:solidFill>
            <a:schemeClr val="tx2"/>
          </a:solidFill>
          <a:ln w="28575">
            <a:solidFill>
              <a:schemeClr val="bg1"/>
            </a:solidFill>
          </a:ln>
        </p:spPr>
        <p:txBody>
          <a:bodyPr wrap="square" rtlCol="0">
            <a:spAutoFit/>
          </a:bodyPr>
          <a:lstStyle/>
          <a:p>
            <a:r>
              <a:rPr lang="en-US" sz="3300" dirty="0">
                <a:solidFill>
                  <a:schemeClr val="accent1">
                    <a:lumMod val="75000"/>
                  </a:schemeClr>
                </a:solidFill>
              </a:rPr>
              <a:t>“Not, </a:t>
            </a:r>
            <a:r>
              <a:rPr lang="en-US" sz="3300" i="1" dirty="0">
                <a:solidFill>
                  <a:schemeClr val="accent1">
                    <a:lumMod val="75000"/>
                  </a:schemeClr>
                </a:solidFill>
              </a:rPr>
              <a:t>‘You do the identical actions’</a:t>
            </a:r>
            <a:r>
              <a:rPr lang="en-US" sz="3300" dirty="0">
                <a:solidFill>
                  <a:schemeClr val="accent1">
                    <a:lumMod val="75000"/>
                  </a:schemeClr>
                </a:solidFill>
              </a:rPr>
              <a:t>, but ‘</a:t>
            </a:r>
            <a:r>
              <a:rPr lang="en-US" sz="3300" i="1" dirty="0">
                <a:solidFill>
                  <a:schemeClr val="accent1">
                    <a:lumMod val="75000"/>
                  </a:schemeClr>
                </a:solidFill>
              </a:rPr>
              <a:t>Your conduct is the same</a:t>
            </a:r>
            <a:r>
              <a:rPr lang="en-US" sz="3300" dirty="0">
                <a:solidFill>
                  <a:schemeClr val="accent1">
                    <a:lumMod val="75000"/>
                  </a:schemeClr>
                </a:solidFill>
              </a:rPr>
              <a:t>’, i.e., ‘</a:t>
            </a:r>
            <a:r>
              <a:rPr lang="en-US" sz="3300" i="1" dirty="0">
                <a:solidFill>
                  <a:schemeClr val="accent1">
                    <a:lumMod val="75000"/>
                  </a:schemeClr>
                </a:solidFill>
              </a:rPr>
              <a:t>You sin against light</a:t>
            </a:r>
            <a:r>
              <a:rPr lang="en-US" sz="3300" dirty="0">
                <a:solidFill>
                  <a:schemeClr val="accent1">
                    <a:lumMod val="75000"/>
                  </a:schemeClr>
                </a:solidFill>
              </a:rPr>
              <a:t>.’ The sin of the Jews was the same, but their sins were not.” 	 								</a:t>
            </a:r>
            <a:r>
              <a:rPr lang="en-US" sz="3300" dirty="0">
                <a:solidFill>
                  <a:schemeClr val="bg1"/>
                </a:solidFill>
              </a:rPr>
              <a:t>	- James Denney </a:t>
            </a:r>
          </a:p>
        </p:txBody>
      </p:sp>
      <p:cxnSp>
        <p:nvCxnSpPr>
          <p:cNvPr id="20" name="Straight Connector 19">
            <a:extLst>
              <a:ext uri="{FF2B5EF4-FFF2-40B4-BE49-F238E27FC236}">
                <a16:creationId xmlns:a16="http://schemas.microsoft.com/office/drawing/2014/main" id="{3572C00F-8EF4-A142-B1C5-F705893810C0}"/>
              </a:ext>
            </a:extLst>
          </p:cNvPr>
          <p:cNvCxnSpPr>
            <a:cxnSpLocks/>
          </p:cNvCxnSpPr>
          <p:nvPr/>
        </p:nvCxnSpPr>
        <p:spPr>
          <a:xfrm>
            <a:off x="1734759" y="1547406"/>
            <a:ext cx="184535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E8C1CF1-861C-DE40-AF57-A26D3539ADC3}"/>
              </a:ext>
            </a:extLst>
          </p:cNvPr>
          <p:cNvCxnSpPr>
            <a:cxnSpLocks/>
          </p:cNvCxnSpPr>
          <p:nvPr/>
        </p:nvCxnSpPr>
        <p:spPr>
          <a:xfrm>
            <a:off x="3777952" y="1547406"/>
            <a:ext cx="313429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7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2:1-4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98483"/>
            <a:ext cx="10818055" cy="5824351"/>
          </a:xfrm>
        </p:spPr>
        <p:txBody>
          <a:bodyPr>
            <a:noAutofit/>
          </a:bodyPr>
          <a:lstStyle/>
          <a:p>
            <a:pPr marL="0" indent="0">
              <a:buNone/>
            </a:pPr>
            <a:r>
              <a:rPr lang="en-US" sz="3200" baseline="30000" dirty="0">
                <a:solidFill>
                  <a:schemeClr val="accent3"/>
                </a:solidFill>
              </a:rPr>
              <a:t>1</a:t>
            </a:r>
            <a:r>
              <a:rPr lang="en-US" sz="3200" dirty="0"/>
              <a:t> You, therefore, have no excuse, you who pass judgment on someone else, for at whatever point you judge the other, you are condemning yourself, because you who pass judgment do the same things. </a:t>
            </a:r>
            <a:r>
              <a:rPr lang="en-US" sz="3200" baseline="30000" dirty="0">
                <a:solidFill>
                  <a:schemeClr val="accent3"/>
                </a:solidFill>
              </a:rPr>
              <a:t>2 </a:t>
            </a:r>
            <a:r>
              <a:rPr lang="en-US" sz="3200" dirty="0"/>
              <a:t>Now we know that God's judgment against those who do such things is based on truth. </a:t>
            </a:r>
            <a:r>
              <a:rPr lang="en-US" sz="3200" baseline="30000" dirty="0">
                <a:solidFill>
                  <a:schemeClr val="accent3"/>
                </a:solidFill>
              </a:rPr>
              <a:t>3 </a:t>
            </a:r>
            <a:r>
              <a:rPr lang="en-US" sz="3200" dirty="0"/>
              <a:t>So when you, a mere man, pass judgment on them and yet do the same things, do you think you will escape God's judgment? </a:t>
            </a:r>
            <a:r>
              <a:rPr lang="en-US" sz="3200" baseline="30000" dirty="0">
                <a:solidFill>
                  <a:schemeClr val="accent3"/>
                </a:solidFill>
              </a:rPr>
              <a:t>4 </a:t>
            </a:r>
            <a:r>
              <a:rPr lang="en-US" sz="3200" dirty="0"/>
              <a:t>Or do you show contempt for the riches of his kindness, tolerance and patience, not realizing that God's kindness leads you toward repentance?  </a:t>
            </a:r>
          </a:p>
        </p:txBody>
      </p:sp>
      <p:cxnSp>
        <p:nvCxnSpPr>
          <p:cNvPr id="22" name="Straight Connector 21">
            <a:extLst>
              <a:ext uri="{FF2B5EF4-FFF2-40B4-BE49-F238E27FC236}">
                <a16:creationId xmlns:a16="http://schemas.microsoft.com/office/drawing/2014/main" id="{6C290DDF-847E-474A-9F19-AC38A64DB7F1}"/>
              </a:ext>
            </a:extLst>
          </p:cNvPr>
          <p:cNvCxnSpPr>
            <a:cxnSpLocks/>
          </p:cNvCxnSpPr>
          <p:nvPr/>
        </p:nvCxnSpPr>
        <p:spPr>
          <a:xfrm flipV="1">
            <a:off x="8911982" y="1547406"/>
            <a:ext cx="913942" cy="1049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0401EB5-CBC2-FD40-9E9E-107A17C78CD1}"/>
              </a:ext>
            </a:extLst>
          </p:cNvPr>
          <p:cNvCxnSpPr>
            <a:cxnSpLocks/>
          </p:cNvCxnSpPr>
          <p:nvPr/>
        </p:nvCxnSpPr>
        <p:spPr>
          <a:xfrm flipV="1">
            <a:off x="455887" y="2002217"/>
            <a:ext cx="5371476"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5DA527-88D4-CC4E-B223-417867D0195A}"/>
              </a:ext>
            </a:extLst>
          </p:cNvPr>
          <p:cNvCxnSpPr>
            <a:cxnSpLocks/>
          </p:cNvCxnSpPr>
          <p:nvPr/>
        </p:nvCxnSpPr>
        <p:spPr>
          <a:xfrm flipV="1">
            <a:off x="455886" y="2522727"/>
            <a:ext cx="3124223"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B42919-D3B7-1F48-A298-D83F36D17077}"/>
              </a:ext>
            </a:extLst>
          </p:cNvPr>
          <p:cNvCxnSpPr>
            <a:cxnSpLocks/>
          </p:cNvCxnSpPr>
          <p:nvPr/>
        </p:nvCxnSpPr>
        <p:spPr>
          <a:xfrm flipV="1">
            <a:off x="697832" y="3508261"/>
            <a:ext cx="3688188"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D870641-47FB-0C40-9D89-5573914195A7}"/>
              </a:ext>
            </a:extLst>
          </p:cNvPr>
          <p:cNvSpPr txBox="1"/>
          <p:nvPr/>
        </p:nvSpPr>
        <p:spPr>
          <a:xfrm>
            <a:off x="821531" y="1379484"/>
            <a:ext cx="10343924" cy="1615827"/>
          </a:xfrm>
          <a:prstGeom prst="rect">
            <a:avLst/>
          </a:prstGeom>
          <a:solidFill>
            <a:schemeClr val="tx2"/>
          </a:solidFill>
          <a:ln w="28575">
            <a:solidFill>
              <a:schemeClr val="bg1"/>
            </a:solidFill>
          </a:ln>
        </p:spPr>
        <p:txBody>
          <a:bodyPr wrap="square" rtlCol="0">
            <a:spAutoFit/>
          </a:bodyPr>
          <a:lstStyle/>
          <a:p>
            <a:r>
              <a:rPr lang="en-US" sz="3300" b="1" dirty="0">
                <a:solidFill>
                  <a:schemeClr val="bg1"/>
                </a:solidFill>
              </a:rPr>
              <a:t>1 Cor. 10:15</a:t>
            </a:r>
          </a:p>
          <a:p>
            <a:r>
              <a:rPr lang="en-US" sz="3300" dirty="0">
                <a:solidFill>
                  <a:schemeClr val="accent4">
                    <a:lumMod val="75000"/>
                  </a:schemeClr>
                </a:solidFill>
              </a:rPr>
              <a:t>	“I speak to sensible people; judge for yourselves </a:t>
            </a:r>
          </a:p>
          <a:p>
            <a:r>
              <a:rPr lang="en-US" sz="3300" dirty="0">
                <a:solidFill>
                  <a:schemeClr val="accent4">
                    <a:lumMod val="75000"/>
                  </a:schemeClr>
                </a:solidFill>
              </a:rPr>
              <a:t>      what I say.” </a:t>
            </a:r>
          </a:p>
        </p:txBody>
      </p:sp>
      <p:sp>
        <p:nvSpPr>
          <p:cNvPr id="18" name="TextBox 17">
            <a:extLst>
              <a:ext uri="{FF2B5EF4-FFF2-40B4-BE49-F238E27FC236}">
                <a16:creationId xmlns:a16="http://schemas.microsoft.com/office/drawing/2014/main" id="{7BBB9AF9-2065-9C49-8AE5-61D66D9974C0}"/>
              </a:ext>
            </a:extLst>
          </p:cNvPr>
          <p:cNvSpPr txBox="1"/>
          <p:nvPr/>
        </p:nvSpPr>
        <p:spPr>
          <a:xfrm>
            <a:off x="516848" y="2559705"/>
            <a:ext cx="9309076" cy="1615827"/>
          </a:xfrm>
          <a:prstGeom prst="rect">
            <a:avLst/>
          </a:prstGeom>
          <a:solidFill>
            <a:schemeClr val="tx2"/>
          </a:solidFill>
          <a:ln w="28575">
            <a:solidFill>
              <a:schemeClr val="bg1"/>
            </a:solidFill>
          </a:ln>
        </p:spPr>
        <p:txBody>
          <a:bodyPr wrap="square" rtlCol="0">
            <a:spAutoFit/>
          </a:bodyPr>
          <a:lstStyle/>
          <a:p>
            <a:r>
              <a:rPr lang="en-US" sz="3300" b="1" dirty="0">
                <a:solidFill>
                  <a:schemeClr val="bg1"/>
                </a:solidFill>
              </a:rPr>
              <a:t>John 7:24 (ESV)</a:t>
            </a:r>
          </a:p>
          <a:p>
            <a:r>
              <a:rPr lang="en-US" sz="3300" b="1" dirty="0">
                <a:solidFill>
                  <a:schemeClr val="bg1"/>
                </a:solidFill>
              </a:rPr>
              <a:t>	    </a:t>
            </a:r>
            <a:r>
              <a:rPr lang="en-US" sz="3300" dirty="0">
                <a:solidFill>
                  <a:schemeClr val="accent3">
                    <a:lumMod val="50000"/>
                  </a:schemeClr>
                </a:solidFill>
              </a:rPr>
              <a:t>”Do not judge by appearances, </a:t>
            </a:r>
          </a:p>
          <a:p>
            <a:r>
              <a:rPr lang="en-US" sz="3300" dirty="0">
                <a:solidFill>
                  <a:schemeClr val="accent3">
                    <a:lumMod val="50000"/>
                  </a:schemeClr>
                </a:solidFill>
              </a:rPr>
              <a:t>				but judge with right judgment.”</a:t>
            </a:r>
          </a:p>
        </p:txBody>
      </p:sp>
      <p:sp>
        <p:nvSpPr>
          <p:cNvPr id="27" name="TextBox 26">
            <a:extLst>
              <a:ext uri="{FF2B5EF4-FFF2-40B4-BE49-F238E27FC236}">
                <a16:creationId xmlns:a16="http://schemas.microsoft.com/office/drawing/2014/main" id="{20BB0194-4002-4247-AE0D-F7991801808C}"/>
              </a:ext>
            </a:extLst>
          </p:cNvPr>
          <p:cNvSpPr txBox="1"/>
          <p:nvPr/>
        </p:nvSpPr>
        <p:spPr>
          <a:xfrm>
            <a:off x="1150561" y="196361"/>
            <a:ext cx="9868734" cy="2123658"/>
          </a:xfrm>
          <a:prstGeom prst="rect">
            <a:avLst/>
          </a:prstGeom>
          <a:solidFill>
            <a:schemeClr val="tx2"/>
          </a:solidFill>
          <a:ln w="28575">
            <a:solidFill>
              <a:schemeClr val="bg1"/>
            </a:solidFill>
          </a:ln>
        </p:spPr>
        <p:txBody>
          <a:bodyPr wrap="square" rtlCol="0">
            <a:spAutoFit/>
          </a:bodyPr>
          <a:lstStyle/>
          <a:p>
            <a:r>
              <a:rPr lang="en-US" sz="3300" b="1" dirty="0">
                <a:solidFill>
                  <a:schemeClr val="bg1"/>
                </a:solidFill>
              </a:rPr>
              <a:t>Matt 7:1-2 </a:t>
            </a:r>
            <a:r>
              <a:rPr lang="en-US" sz="3300" dirty="0">
                <a:solidFill>
                  <a:schemeClr val="accent4">
                    <a:lumMod val="75000"/>
                  </a:schemeClr>
                </a:solidFill>
              </a:rPr>
              <a:t>”Do not judge, or </a:t>
            </a:r>
            <a:r>
              <a:rPr lang="en-US" sz="3300" b="1" dirty="0">
                <a:solidFill>
                  <a:schemeClr val="accent4">
                    <a:lumMod val="75000"/>
                  </a:schemeClr>
                </a:solidFill>
              </a:rPr>
              <a:t>you to will be judged</a:t>
            </a:r>
            <a:r>
              <a:rPr lang="en-US" sz="3300" dirty="0">
                <a:solidFill>
                  <a:schemeClr val="accent4">
                    <a:lumMod val="75000"/>
                  </a:schemeClr>
                </a:solidFill>
              </a:rPr>
              <a:t>. For in the same way you judge others </a:t>
            </a:r>
            <a:r>
              <a:rPr lang="en-US" sz="3300" b="1" dirty="0">
                <a:solidFill>
                  <a:schemeClr val="accent4">
                    <a:lumMod val="75000"/>
                  </a:schemeClr>
                </a:solidFill>
              </a:rPr>
              <a:t>you will be judged</a:t>
            </a:r>
            <a:r>
              <a:rPr lang="en-US" sz="3300" dirty="0">
                <a:solidFill>
                  <a:schemeClr val="accent4">
                    <a:lumMod val="75000"/>
                  </a:schemeClr>
                </a:solidFill>
              </a:rPr>
              <a:t>, and with measure you use </a:t>
            </a:r>
            <a:r>
              <a:rPr lang="en-US" sz="3300" b="1" dirty="0">
                <a:solidFill>
                  <a:schemeClr val="accent4">
                    <a:lumMod val="75000"/>
                  </a:schemeClr>
                </a:solidFill>
              </a:rPr>
              <a:t>it will be measured to you</a:t>
            </a:r>
            <a:r>
              <a:rPr lang="en-US" sz="3300" dirty="0">
                <a:solidFill>
                  <a:schemeClr val="accent4">
                    <a:lumMod val="75000"/>
                  </a:schemeClr>
                </a:solidFill>
              </a:rPr>
              <a:t>.”</a:t>
            </a:r>
          </a:p>
        </p:txBody>
      </p:sp>
      <p:sp>
        <p:nvSpPr>
          <p:cNvPr id="28" name="TextBox 27">
            <a:extLst>
              <a:ext uri="{FF2B5EF4-FFF2-40B4-BE49-F238E27FC236}">
                <a16:creationId xmlns:a16="http://schemas.microsoft.com/office/drawing/2014/main" id="{245DBCAB-D107-414F-870F-11C6941E2E73}"/>
              </a:ext>
            </a:extLst>
          </p:cNvPr>
          <p:cNvSpPr txBox="1"/>
          <p:nvPr/>
        </p:nvSpPr>
        <p:spPr>
          <a:xfrm>
            <a:off x="1150561" y="4411977"/>
            <a:ext cx="10275932" cy="2123658"/>
          </a:xfrm>
          <a:prstGeom prst="rect">
            <a:avLst/>
          </a:prstGeom>
          <a:solidFill>
            <a:schemeClr val="tx2"/>
          </a:solidFill>
          <a:ln w="28575">
            <a:solidFill>
              <a:schemeClr val="bg1"/>
            </a:solidFill>
          </a:ln>
        </p:spPr>
        <p:txBody>
          <a:bodyPr wrap="square" rtlCol="0">
            <a:spAutoFit/>
          </a:bodyPr>
          <a:lstStyle/>
          <a:p>
            <a:r>
              <a:rPr lang="en-US" sz="3300" b="1" dirty="0">
                <a:solidFill>
                  <a:schemeClr val="bg1"/>
                </a:solidFill>
              </a:rPr>
              <a:t>Matthew 7:5</a:t>
            </a:r>
          </a:p>
          <a:p>
            <a:r>
              <a:rPr lang="en-US" sz="3300" b="1" dirty="0">
                <a:solidFill>
                  <a:schemeClr val="bg1"/>
                </a:solidFill>
              </a:rPr>
              <a:t>	</a:t>
            </a:r>
            <a:r>
              <a:rPr lang="en-US" sz="3300" b="1" dirty="0">
                <a:solidFill>
                  <a:schemeClr val="accent4">
                    <a:lumMod val="75000"/>
                  </a:schemeClr>
                </a:solidFill>
              </a:rPr>
              <a:t> </a:t>
            </a:r>
            <a:r>
              <a:rPr lang="en-US" sz="3300" dirty="0">
                <a:solidFill>
                  <a:schemeClr val="accent4">
                    <a:lumMod val="75000"/>
                  </a:schemeClr>
                </a:solidFill>
              </a:rPr>
              <a:t>“You hypocrite, first take the plank out of your 	   </a:t>
            </a:r>
          </a:p>
          <a:p>
            <a:r>
              <a:rPr lang="en-US" sz="3300" dirty="0">
                <a:solidFill>
                  <a:schemeClr val="accent4">
                    <a:lumMod val="75000"/>
                  </a:schemeClr>
                </a:solidFill>
              </a:rPr>
              <a:t>       own eye, and then you will see clearly to </a:t>
            </a:r>
          </a:p>
          <a:p>
            <a:r>
              <a:rPr lang="en-US" sz="3300" dirty="0">
                <a:solidFill>
                  <a:schemeClr val="accent4">
                    <a:lumMod val="75000"/>
                  </a:schemeClr>
                </a:solidFill>
              </a:rPr>
              <a:t>       remove the speck from your brother’s eye.” </a:t>
            </a:r>
          </a:p>
        </p:txBody>
      </p:sp>
      <p:cxnSp>
        <p:nvCxnSpPr>
          <p:cNvPr id="31" name="Straight Connector 30">
            <a:extLst>
              <a:ext uri="{FF2B5EF4-FFF2-40B4-BE49-F238E27FC236}">
                <a16:creationId xmlns:a16="http://schemas.microsoft.com/office/drawing/2014/main" id="{7A9A31B6-C357-E140-95E2-4BB4775620E8}"/>
              </a:ext>
            </a:extLst>
          </p:cNvPr>
          <p:cNvCxnSpPr>
            <a:cxnSpLocks/>
          </p:cNvCxnSpPr>
          <p:nvPr/>
        </p:nvCxnSpPr>
        <p:spPr>
          <a:xfrm>
            <a:off x="4454430" y="3497967"/>
            <a:ext cx="3260996"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CC46C7-F21F-0F47-A0E1-A600C49E58D2}"/>
              </a:ext>
            </a:extLst>
          </p:cNvPr>
          <p:cNvCxnSpPr>
            <a:cxnSpLocks/>
          </p:cNvCxnSpPr>
          <p:nvPr/>
        </p:nvCxnSpPr>
        <p:spPr>
          <a:xfrm>
            <a:off x="4386020" y="3960800"/>
            <a:ext cx="3260996"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D4FEE64-ADBE-2140-B743-4FCA55BCECCE}"/>
              </a:ext>
            </a:extLst>
          </p:cNvPr>
          <p:cNvSpPr txBox="1"/>
          <p:nvPr/>
        </p:nvSpPr>
        <p:spPr>
          <a:xfrm>
            <a:off x="930017" y="742885"/>
            <a:ext cx="10343924" cy="5139869"/>
          </a:xfrm>
          <a:prstGeom prst="rect">
            <a:avLst/>
          </a:prstGeom>
          <a:solidFill>
            <a:schemeClr val="tx2"/>
          </a:solidFill>
          <a:ln w="28575">
            <a:solidFill>
              <a:schemeClr val="bg1"/>
            </a:solidFill>
          </a:ln>
        </p:spPr>
        <p:txBody>
          <a:bodyPr wrap="square" rtlCol="0">
            <a:spAutoFit/>
          </a:bodyPr>
          <a:lstStyle/>
          <a:p>
            <a:r>
              <a:rPr lang="en-US" sz="4000" b="1" dirty="0">
                <a:solidFill>
                  <a:schemeClr val="bg1"/>
                </a:solidFill>
              </a:rPr>
              <a:t>Truth</a:t>
            </a:r>
            <a:r>
              <a:rPr lang="en-US" sz="3200" dirty="0">
                <a:solidFill>
                  <a:schemeClr val="bg1"/>
                </a:solidFill>
              </a:rPr>
              <a:t> is the interrelated consistency of statements and their correspondence with the </a:t>
            </a:r>
            <a:r>
              <a:rPr lang="en-US" sz="3200" b="1" dirty="0">
                <a:solidFill>
                  <a:schemeClr val="bg1"/>
                </a:solidFill>
              </a:rPr>
              <a:t>facts of reality</a:t>
            </a:r>
            <a:r>
              <a:rPr lang="en-US" sz="3200" dirty="0">
                <a:solidFill>
                  <a:schemeClr val="bg1"/>
                </a:solidFill>
              </a:rPr>
              <a:t> and the </a:t>
            </a:r>
            <a:r>
              <a:rPr lang="en-US" sz="3200" b="1" dirty="0">
                <a:solidFill>
                  <a:schemeClr val="bg1"/>
                </a:solidFill>
              </a:rPr>
              <a:t>facts themselves</a:t>
            </a:r>
            <a:r>
              <a:rPr lang="en-US" sz="3200" dirty="0">
                <a:solidFill>
                  <a:schemeClr val="bg1"/>
                </a:solidFill>
              </a:rPr>
              <a:t>. It suggests an </a:t>
            </a:r>
            <a:r>
              <a:rPr lang="en-US" sz="3200" b="1" dirty="0">
                <a:solidFill>
                  <a:schemeClr val="bg1"/>
                </a:solidFill>
              </a:rPr>
              <a:t>integration of character</a:t>
            </a:r>
            <a:r>
              <a:rPr lang="en-US" sz="3200" dirty="0">
                <a:solidFill>
                  <a:schemeClr val="bg1"/>
                </a:solidFill>
              </a:rPr>
              <a:t>, and </a:t>
            </a:r>
            <a:r>
              <a:rPr lang="en-US" sz="3200" b="1" dirty="0">
                <a:solidFill>
                  <a:schemeClr val="bg1"/>
                </a:solidFill>
              </a:rPr>
              <a:t>adherence of virtue</a:t>
            </a:r>
            <a:r>
              <a:rPr lang="en-US" sz="3200" dirty="0">
                <a:solidFill>
                  <a:schemeClr val="bg1"/>
                </a:solidFill>
              </a:rPr>
              <a:t>, a kind of </a:t>
            </a:r>
            <a:r>
              <a:rPr lang="en-US" sz="3200" b="1" dirty="0">
                <a:solidFill>
                  <a:schemeClr val="bg1"/>
                </a:solidFill>
              </a:rPr>
              <a:t>reliability</a:t>
            </a:r>
            <a:r>
              <a:rPr lang="en-US" sz="3200" dirty="0">
                <a:solidFill>
                  <a:schemeClr val="bg1"/>
                </a:solidFill>
              </a:rPr>
              <a:t>, which includes and goes beyond the literal meaning to include those aspects of personal behavior which seem to be implied by the </a:t>
            </a:r>
            <a:r>
              <a:rPr lang="en-US" sz="3200" b="1" dirty="0">
                <a:solidFill>
                  <a:schemeClr val="bg1"/>
                </a:solidFill>
              </a:rPr>
              <a:t>love of truth</a:t>
            </a:r>
            <a:r>
              <a:rPr lang="en-US" sz="3200" dirty="0">
                <a:solidFill>
                  <a:schemeClr val="bg1"/>
                </a:solidFill>
              </a:rPr>
              <a:t>. The concept of truth is derived from the </a:t>
            </a:r>
            <a:r>
              <a:rPr lang="en-US" sz="3200" b="1" dirty="0">
                <a:solidFill>
                  <a:schemeClr val="bg1"/>
                </a:solidFill>
              </a:rPr>
              <a:t>character of</a:t>
            </a:r>
            <a:r>
              <a:rPr lang="en-US" sz="3200" dirty="0">
                <a:solidFill>
                  <a:schemeClr val="bg1"/>
                </a:solidFill>
              </a:rPr>
              <a:t> </a:t>
            </a:r>
            <a:r>
              <a:rPr lang="en-US" sz="3200" b="1" dirty="0">
                <a:solidFill>
                  <a:schemeClr val="bg1"/>
                </a:solidFill>
              </a:rPr>
              <a:t>God</a:t>
            </a:r>
            <a:r>
              <a:rPr lang="en-US" sz="3200" dirty="0">
                <a:solidFill>
                  <a:schemeClr val="bg1"/>
                </a:solidFill>
              </a:rPr>
              <a:t>, and is the exact opposite of the concept of lying.</a:t>
            </a:r>
            <a:endParaRPr lang="en-US" sz="3200" i="1" dirty="0">
              <a:solidFill>
                <a:schemeClr val="bg1"/>
              </a:solidFill>
            </a:endParaRPr>
          </a:p>
        </p:txBody>
      </p:sp>
    </p:spTree>
    <p:extLst>
      <p:ext uri="{BB962C8B-B14F-4D97-AF65-F5344CB8AC3E}">
        <p14:creationId xmlns:p14="http://schemas.microsoft.com/office/powerpoint/2010/main" val="31624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18" grpId="0" animBg="1"/>
      <p:bldP spid="18" grpId="1" animBg="1"/>
      <p:bldP spid="27" grpId="0" animBg="1"/>
      <p:bldP spid="27" grpId="1" animBg="1"/>
      <p:bldP spid="28" grpId="0" animBg="1"/>
      <p:bldP spid="28" grpId="1"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2:1-4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98483"/>
            <a:ext cx="10818055" cy="5824351"/>
          </a:xfrm>
        </p:spPr>
        <p:txBody>
          <a:bodyPr>
            <a:noAutofit/>
          </a:bodyPr>
          <a:lstStyle/>
          <a:p>
            <a:pPr marL="0" indent="0">
              <a:buNone/>
            </a:pPr>
            <a:r>
              <a:rPr lang="en-US" sz="3200" baseline="30000" dirty="0">
                <a:solidFill>
                  <a:schemeClr val="accent3"/>
                </a:solidFill>
              </a:rPr>
              <a:t>1</a:t>
            </a:r>
            <a:r>
              <a:rPr lang="en-US" sz="3200" dirty="0"/>
              <a:t> You, therefore, have no excuse, you who pass judgment on someone else, for at whatever point you judge the other, you are condemning yourself, because you who pass judgment do the same things. </a:t>
            </a:r>
            <a:r>
              <a:rPr lang="en-US" sz="3200" baseline="30000" dirty="0">
                <a:solidFill>
                  <a:schemeClr val="accent3"/>
                </a:solidFill>
              </a:rPr>
              <a:t>2 </a:t>
            </a:r>
            <a:r>
              <a:rPr lang="en-US" sz="3200" dirty="0"/>
              <a:t>Now we know that God's judgment against those who do such things is based on truth. </a:t>
            </a:r>
            <a:r>
              <a:rPr lang="en-US" sz="3200" baseline="30000" dirty="0">
                <a:solidFill>
                  <a:schemeClr val="accent3"/>
                </a:solidFill>
              </a:rPr>
              <a:t>3 </a:t>
            </a:r>
            <a:r>
              <a:rPr lang="en-US" sz="3200" dirty="0"/>
              <a:t>So when you, a mere man, pass judgment on them and yet do the same things, do you think you will escape God's judgment? </a:t>
            </a:r>
            <a:r>
              <a:rPr lang="en-US" sz="3200" baseline="30000" dirty="0">
                <a:solidFill>
                  <a:schemeClr val="accent3"/>
                </a:solidFill>
              </a:rPr>
              <a:t>4 </a:t>
            </a:r>
            <a:r>
              <a:rPr lang="en-US" sz="3200" dirty="0"/>
              <a:t>Or do you show contempt for the riches of his kindness, tolerance and patience, not realizing that God's kindness leads you toward repentance?  </a:t>
            </a:r>
          </a:p>
        </p:txBody>
      </p:sp>
      <p:cxnSp>
        <p:nvCxnSpPr>
          <p:cNvPr id="22" name="Straight Connector 21">
            <a:extLst>
              <a:ext uri="{FF2B5EF4-FFF2-40B4-BE49-F238E27FC236}">
                <a16:creationId xmlns:a16="http://schemas.microsoft.com/office/drawing/2014/main" id="{6C290DDF-847E-474A-9F19-AC38A64DB7F1}"/>
              </a:ext>
            </a:extLst>
          </p:cNvPr>
          <p:cNvCxnSpPr>
            <a:cxnSpLocks/>
          </p:cNvCxnSpPr>
          <p:nvPr/>
        </p:nvCxnSpPr>
        <p:spPr>
          <a:xfrm flipV="1">
            <a:off x="8090572" y="3998639"/>
            <a:ext cx="3006214"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0401EB5-CBC2-FD40-9E9E-107A17C78CD1}"/>
              </a:ext>
            </a:extLst>
          </p:cNvPr>
          <p:cNvCxnSpPr>
            <a:cxnSpLocks/>
          </p:cNvCxnSpPr>
          <p:nvPr/>
        </p:nvCxnSpPr>
        <p:spPr>
          <a:xfrm flipV="1">
            <a:off x="477940" y="4466449"/>
            <a:ext cx="9998914"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6ACC05-C35C-F348-84F8-4997D8ACC2F8}"/>
              </a:ext>
            </a:extLst>
          </p:cNvPr>
          <p:cNvCxnSpPr>
            <a:cxnSpLocks/>
          </p:cNvCxnSpPr>
          <p:nvPr/>
        </p:nvCxnSpPr>
        <p:spPr>
          <a:xfrm flipV="1">
            <a:off x="440389" y="4949758"/>
            <a:ext cx="9447530"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73B9C27-31A6-344F-9D72-C7B4FAF91F10}"/>
              </a:ext>
            </a:extLst>
          </p:cNvPr>
          <p:cNvCxnSpPr>
            <a:cxnSpLocks/>
          </p:cNvCxnSpPr>
          <p:nvPr/>
        </p:nvCxnSpPr>
        <p:spPr>
          <a:xfrm flipV="1">
            <a:off x="450162" y="5449000"/>
            <a:ext cx="2091561"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0FAFC56-B60E-654C-B4F7-DA78DE95FCD2}"/>
              </a:ext>
            </a:extLst>
          </p:cNvPr>
          <p:cNvCxnSpPr>
            <a:cxnSpLocks/>
          </p:cNvCxnSpPr>
          <p:nvPr/>
        </p:nvCxnSpPr>
        <p:spPr>
          <a:xfrm flipV="1">
            <a:off x="2927053" y="5433068"/>
            <a:ext cx="7937259"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CC7ED0-29E9-4E48-A8C7-0D79DE9A020E}"/>
              </a:ext>
            </a:extLst>
          </p:cNvPr>
          <p:cNvCxnSpPr>
            <a:cxnSpLocks/>
          </p:cNvCxnSpPr>
          <p:nvPr/>
        </p:nvCxnSpPr>
        <p:spPr>
          <a:xfrm>
            <a:off x="477940" y="5932310"/>
            <a:ext cx="1038637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4973C8-385D-C948-8B42-62708264F5BB}"/>
              </a:ext>
            </a:extLst>
          </p:cNvPr>
          <p:cNvCxnSpPr>
            <a:cxnSpLocks/>
          </p:cNvCxnSpPr>
          <p:nvPr/>
        </p:nvCxnSpPr>
        <p:spPr>
          <a:xfrm>
            <a:off x="477940" y="6425672"/>
            <a:ext cx="999891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8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2:5-16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87966"/>
            <a:ext cx="11304119" cy="5824351"/>
          </a:xfrm>
        </p:spPr>
        <p:txBody>
          <a:bodyPr>
            <a:noAutofit/>
          </a:bodyPr>
          <a:lstStyle/>
          <a:p>
            <a:pPr marL="0" indent="0">
              <a:buNone/>
            </a:pPr>
            <a:r>
              <a:rPr lang="en-US" sz="3000" baseline="30000" dirty="0">
                <a:solidFill>
                  <a:schemeClr val="accent3"/>
                </a:solidFill>
              </a:rPr>
              <a:t>5 </a:t>
            </a:r>
            <a:r>
              <a:rPr lang="en-US" sz="3000" dirty="0"/>
              <a:t>But because of your stubbornness and your unrepentant heart, you are storing up wrath against yourself for the day of God's wrath, when his righteous judgment will be revealed. </a:t>
            </a:r>
            <a:r>
              <a:rPr lang="en-US" sz="3000" baseline="30000" dirty="0">
                <a:solidFill>
                  <a:schemeClr val="accent3"/>
                </a:solidFill>
              </a:rPr>
              <a:t>6</a:t>
            </a:r>
            <a:r>
              <a:rPr lang="en-US" sz="3000" dirty="0"/>
              <a:t> God "will give to each person according to what he has done.” </a:t>
            </a:r>
            <a:r>
              <a:rPr lang="en-US" sz="3000" baseline="30000" dirty="0">
                <a:solidFill>
                  <a:schemeClr val="accent3"/>
                </a:solidFill>
              </a:rPr>
              <a:t>7</a:t>
            </a:r>
            <a:r>
              <a:rPr lang="en-US" sz="3000" dirty="0"/>
              <a:t> To those who by persistence in doing good seek glory, honor and immortality, he will give eternal life. </a:t>
            </a:r>
            <a:r>
              <a:rPr lang="en-US" sz="3000" baseline="30000" dirty="0">
                <a:solidFill>
                  <a:schemeClr val="accent3"/>
                </a:solidFill>
              </a:rPr>
              <a:t>8</a:t>
            </a:r>
            <a:r>
              <a:rPr lang="en-US" sz="3000" dirty="0"/>
              <a:t> But for those who are self-seeking and who reject the truth and follow evil, there will be wrath and anger. </a:t>
            </a:r>
            <a:r>
              <a:rPr lang="en-US" sz="3000" baseline="30000" dirty="0">
                <a:solidFill>
                  <a:schemeClr val="accent3"/>
                </a:solidFill>
              </a:rPr>
              <a:t>9 </a:t>
            </a:r>
            <a:r>
              <a:rPr lang="en-US" sz="3000" dirty="0"/>
              <a:t>There will be trouble and distress for every human being who does evil: first for the Jew, then for the Gentile; </a:t>
            </a:r>
            <a:r>
              <a:rPr lang="en-US" sz="3000" baseline="30000" dirty="0">
                <a:solidFill>
                  <a:schemeClr val="accent3"/>
                </a:solidFill>
              </a:rPr>
              <a:t>10 </a:t>
            </a:r>
            <a:r>
              <a:rPr lang="en-US" sz="3000" dirty="0"/>
              <a:t>but glory, honor and peace for everyone who does good: first for the Jew, then for the Gentile. </a:t>
            </a:r>
            <a:r>
              <a:rPr lang="en-US" sz="3000" baseline="30000" dirty="0">
                <a:solidFill>
                  <a:schemeClr val="accent3"/>
                </a:solidFill>
              </a:rPr>
              <a:t>11 </a:t>
            </a:r>
            <a:r>
              <a:rPr lang="en-US" sz="3000" dirty="0"/>
              <a:t>For God does not show favoritism. </a:t>
            </a:r>
          </a:p>
          <a:p>
            <a:pPr marL="0" indent="0">
              <a:buNone/>
            </a:pPr>
            <a:endParaRPr lang="en-US" sz="3200" dirty="0"/>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4651165" y="6505966"/>
            <a:ext cx="609861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13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482384"/>
            <a:ext cx="11377691" cy="6249841"/>
          </a:xfrm>
        </p:spPr>
        <p:txBody>
          <a:bodyPr>
            <a:noAutofit/>
          </a:bodyPr>
          <a:lstStyle/>
          <a:p>
            <a:pPr marL="0" indent="0">
              <a:buNone/>
            </a:pPr>
            <a:r>
              <a:rPr lang="en-US" sz="3000" baseline="30000" dirty="0">
                <a:solidFill>
                  <a:schemeClr val="accent3"/>
                </a:solidFill>
              </a:rPr>
              <a:t>12 </a:t>
            </a:r>
            <a:r>
              <a:rPr lang="en-US" sz="3000" dirty="0"/>
              <a:t>All who sin apart from the law will also perish apart </a:t>
            </a:r>
          </a:p>
          <a:p>
            <a:pPr marL="0" indent="0">
              <a:buNone/>
            </a:pPr>
            <a:r>
              <a:rPr lang="en-US" sz="3000" dirty="0"/>
              <a:t>from the law, and all who sin under the law will be judged by the law. </a:t>
            </a:r>
            <a:r>
              <a:rPr lang="en-US" sz="3000" baseline="30000" dirty="0">
                <a:solidFill>
                  <a:schemeClr val="accent3"/>
                </a:solidFill>
              </a:rPr>
              <a:t>13 </a:t>
            </a:r>
            <a:r>
              <a:rPr lang="en-US" sz="3000" dirty="0"/>
              <a:t>For it is not those who hear the law who are righteous in God's sight, but it is those who obey the law who will be declared righteous. </a:t>
            </a:r>
            <a:r>
              <a:rPr lang="en-US" sz="3000" baseline="30000" dirty="0">
                <a:solidFill>
                  <a:schemeClr val="accent3"/>
                </a:solidFill>
              </a:rPr>
              <a:t>14 </a:t>
            </a:r>
            <a:r>
              <a:rPr lang="en-US" sz="3000" dirty="0"/>
              <a:t>(Indeed, when Gentiles, who do not have the law, do by nature things required by the law, they are a law for themselves, even though they do not have the law, </a:t>
            </a:r>
            <a:r>
              <a:rPr lang="en-US" sz="3000" baseline="30000" dirty="0">
                <a:solidFill>
                  <a:schemeClr val="accent3"/>
                </a:solidFill>
              </a:rPr>
              <a:t>15 </a:t>
            </a:r>
            <a:r>
              <a:rPr lang="en-US" sz="3000" dirty="0"/>
              <a:t>since they show that the requirements of the law are written on their hearts, their consciences also bearing witness, and their thoughts now accusing, now even defending them.) </a:t>
            </a:r>
            <a:r>
              <a:rPr lang="en-US" sz="3000" baseline="30000" dirty="0">
                <a:solidFill>
                  <a:schemeClr val="accent3"/>
                </a:solidFill>
              </a:rPr>
              <a:t>16</a:t>
            </a:r>
            <a:r>
              <a:rPr lang="en-US" sz="3000" dirty="0"/>
              <a:t> This will take place on the day when God will judge men's secrets through Jesus Christ, as my gospel declares. </a:t>
            </a:r>
          </a:p>
        </p:txBody>
      </p:sp>
      <p:cxnSp>
        <p:nvCxnSpPr>
          <p:cNvPr id="14" name="Straight Connector 13">
            <a:extLst>
              <a:ext uri="{FF2B5EF4-FFF2-40B4-BE49-F238E27FC236}">
                <a16:creationId xmlns:a16="http://schemas.microsoft.com/office/drawing/2014/main" id="{C765F963-268B-5741-89CB-A67E05C073CA}"/>
              </a:ext>
            </a:extLst>
          </p:cNvPr>
          <p:cNvCxnSpPr>
            <a:cxnSpLocks/>
          </p:cNvCxnSpPr>
          <p:nvPr/>
        </p:nvCxnSpPr>
        <p:spPr>
          <a:xfrm>
            <a:off x="525214" y="6155014"/>
            <a:ext cx="89087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10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2:1-4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98483"/>
            <a:ext cx="10818055" cy="5824351"/>
          </a:xfrm>
        </p:spPr>
        <p:txBody>
          <a:bodyPr>
            <a:noAutofit/>
          </a:bodyPr>
          <a:lstStyle/>
          <a:p>
            <a:pPr marL="0" indent="0">
              <a:buNone/>
            </a:pPr>
            <a:r>
              <a:rPr lang="en-US" sz="3200" baseline="30000" dirty="0">
                <a:solidFill>
                  <a:schemeClr val="accent3"/>
                </a:solidFill>
              </a:rPr>
              <a:t>1</a:t>
            </a:r>
            <a:r>
              <a:rPr lang="en-US" sz="3200" dirty="0"/>
              <a:t> You, therefore, have no excuse, you who pass judgment on someone else, for at whatever point you judge the other, you are condemning yourself, because you who pass judgment do the same things. </a:t>
            </a:r>
            <a:r>
              <a:rPr lang="en-US" sz="3200" baseline="30000" dirty="0">
                <a:solidFill>
                  <a:schemeClr val="accent3"/>
                </a:solidFill>
              </a:rPr>
              <a:t>2 </a:t>
            </a:r>
            <a:r>
              <a:rPr lang="en-US" sz="3200" dirty="0"/>
              <a:t>Now we know that God's judgment against those who do such things is based on truth. </a:t>
            </a:r>
            <a:r>
              <a:rPr lang="en-US" sz="3200" baseline="30000" dirty="0">
                <a:solidFill>
                  <a:schemeClr val="accent3"/>
                </a:solidFill>
              </a:rPr>
              <a:t>3 </a:t>
            </a:r>
            <a:r>
              <a:rPr lang="en-US" sz="3200" dirty="0"/>
              <a:t>So when you, a mere man, pass judgment on them and yet do the same things, do you think you will escape God's judgment? </a:t>
            </a:r>
            <a:r>
              <a:rPr lang="en-US" sz="3200" baseline="30000" dirty="0">
                <a:solidFill>
                  <a:schemeClr val="accent3"/>
                </a:solidFill>
              </a:rPr>
              <a:t>4 </a:t>
            </a:r>
            <a:r>
              <a:rPr lang="en-US" sz="3200" dirty="0"/>
              <a:t>Or do you show contempt for the riches of his kindness, tolerance and patience, not realizing that God's kindness leads you toward repentance?  </a:t>
            </a:r>
          </a:p>
        </p:txBody>
      </p:sp>
      <p:sp>
        <p:nvSpPr>
          <p:cNvPr id="11" name="TextBox 10">
            <a:extLst>
              <a:ext uri="{FF2B5EF4-FFF2-40B4-BE49-F238E27FC236}">
                <a16:creationId xmlns:a16="http://schemas.microsoft.com/office/drawing/2014/main" id="{C65EA4C1-BA6A-7849-A1AF-2EB4013E707F}"/>
              </a:ext>
            </a:extLst>
          </p:cNvPr>
          <p:cNvSpPr txBox="1"/>
          <p:nvPr/>
        </p:nvSpPr>
        <p:spPr>
          <a:xfrm>
            <a:off x="781034" y="858331"/>
            <a:ext cx="10343924" cy="5170646"/>
          </a:xfrm>
          <a:prstGeom prst="rect">
            <a:avLst/>
          </a:prstGeom>
          <a:solidFill>
            <a:schemeClr val="tx2"/>
          </a:solidFill>
          <a:ln w="28575">
            <a:solidFill>
              <a:schemeClr val="bg1"/>
            </a:solidFill>
          </a:ln>
        </p:spPr>
        <p:txBody>
          <a:bodyPr wrap="square" rtlCol="0">
            <a:spAutoFit/>
          </a:bodyPr>
          <a:lstStyle/>
          <a:p>
            <a:r>
              <a:rPr lang="en-US" sz="3300" dirty="0">
                <a:solidFill>
                  <a:schemeClr val="bg1"/>
                </a:solidFill>
              </a:rPr>
              <a:t>“Is it not true that even when we try to help people we often do not start with the premise that </a:t>
            </a:r>
            <a:r>
              <a:rPr lang="en-US" sz="3300" i="1" dirty="0">
                <a:solidFill>
                  <a:schemeClr val="bg1"/>
                </a:solidFill>
              </a:rPr>
              <a:t>we as well as they</a:t>
            </a:r>
            <a:r>
              <a:rPr lang="en-US" sz="3300" dirty="0">
                <a:solidFill>
                  <a:schemeClr val="bg1"/>
                </a:solidFill>
              </a:rPr>
              <a:t> are sinners in need of forgiveness? We tend to focus on improving people’s </a:t>
            </a:r>
            <a:r>
              <a:rPr lang="en-US" sz="3300" i="1" dirty="0">
                <a:solidFill>
                  <a:schemeClr val="bg1"/>
                </a:solidFill>
              </a:rPr>
              <a:t>moral conduct</a:t>
            </a:r>
            <a:r>
              <a:rPr lang="en-US" sz="3300" dirty="0">
                <a:solidFill>
                  <a:schemeClr val="bg1"/>
                </a:solidFill>
              </a:rPr>
              <a:t>, but Paul’s main point is that we are </a:t>
            </a:r>
            <a:r>
              <a:rPr lang="en-US" sz="3300" i="1" dirty="0">
                <a:solidFill>
                  <a:schemeClr val="bg1"/>
                </a:solidFill>
              </a:rPr>
              <a:t>all</a:t>
            </a:r>
            <a:r>
              <a:rPr lang="en-US" sz="3300" dirty="0">
                <a:solidFill>
                  <a:schemeClr val="bg1"/>
                </a:solidFill>
              </a:rPr>
              <a:t> involved in a </a:t>
            </a:r>
            <a:r>
              <a:rPr lang="en-US" sz="3300" b="1" dirty="0">
                <a:solidFill>
                  <a:schemeClr val="bg1"/>
                </a:solidFill>
              </a:rPr>
              <a:t>solidarity of sin</a:t>
            </a:r>
            <a:r>
              <a:rPr lang="en-US" sz="3300" dirty="0">
                <a:solidFill>
                  <a:schemeClr val="bg1"/>
                </a:solidFill>
              </a:rPr>
              <a:t> that embraces the whole human race and so he is concerned with the gospel as God’s approach to truly help and mend the whole person and the whole of mankind.”		 	</a:t>
            </a:r>
            <a:r>
              <a:rPr lang="en-US" sz="3300" dirty="0">
                <a:solidFill>
                  <a:schemeClr val="accent4">
                    <a:lumMod val="75000"/>
                  </a:schemeClr>
                </a:solidFill>
              </a:rPr>
              <a:t>	    - Leon Morris</a:t>
            </a:r>
          </a:p>
        </p:txBody>
      </p:sp>
    </p:spTree>
    <p:extLst>
      <p:ext uri="{BB962C8B-B14F-4D97-AF65-F5344CB8AC3E}">
        <p14:creationId xmlns:p14="http://schemas.microsoft.com/office/powerpoint/2010/main" val="18668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0DB5-3C6E-B941-946E-1BB379DC90CD}"/>
              </a:ext>
            </a:extLst>
          </p:cNvPr>
          <p:cNvSpPr>
            <a:spLocks noGrp="1"/>
          </p:cNvSpPr>
          <p:nvPr>
            <p:ph type="title"/>
          </p:nvPr>
        </p:nvSpPr>
        <p:spPr>
          <a:xfrm>
            <a:off x="646112" y="452718"/>
            <a:ext cx="9403742" cy="925508"/>
          </a:xfrm>
        </p:spPr>
        <p:txBody>
          <a:bodyPr/>
          <a:lstStyle/>
          <a:p>
            <a:r>
              <a:rPr lang="en-US" sz="3600" dirty="0">
                <a:solidFill>
                  <a:schemeClr val="bg1"/>
                </a:solidFill>
              </a:rPr>
              <a:t>Bible Knowledge Commentary</a:t>
            </a:r>
          </a:p>
        </p:txBody>
      </p:sp>
      <p:sp>
        <p:nvSpPr>
          <p:cNvPr id="3" name="Content Placeholder 2">
            <a:extLst>
              <a:ext uri="{FF2B5EF4-FFF2-40B4-BE49-F238E27FC236}">
                <a16:creationId xmlns:a16="http://schemas.microsoft.com/office/drawing/2014/main" id="{2E4DA815-11F8-1349-BEF5-E445ED2E7549}"/>
              </a:ext>
            </a:extLst>
          </p:cNvPr>
          <p:cNvSpPr>
            <a:spLocks noGrp="1"/>
          </p:cNvSpPr>
          <p:nvPr>
            <p:ph idx="1"/>
          </p:nvPr>
        </p:nvSpPr>
        <p:spPr>
          <a:xfrm>
            <a:off x="887896" y="1370005"/>
            <a:ext cx="9766852" cy="4870173"/>
          </a:xfrm>
        </p:spPr>
        <p:txBody>
          <a:bodyPr>
            <a:normAutofit fontScale="92500"/>
          </a:bodyPr>
          <a:lstStyle/>
          <a:p>
            <a:pPr marL="0" indent="0">
              <a:buNone/>
            </a:pPr>
            <a:r>
              <a:rPr lang="en-US" sz="3300" dirty="0"/>
              <a:t>“This letter is the premier example of the </a:t>
            </a:r>
            <a:r>
              <a:rPr lang="en-US" sz="3300" i="1" dirty="0"/>
              <a:t>epistolary</a:t>
            </a:r>
            <a:r>
              <a:rPr lang="en-US" sz="3300" dirty="0"/>
              <a:t> form of writing, not only in the </a:t>
            </a:r>
            <a:r>
              <a:rPr lang="en-US" sz="3300" i="1" dirty="0"/>
              <a:t>Pauline body</a:t>
            </a:r>
            <a:r>
              <a:rPr lang="en-US" sz="3300" dirty="0"/>
              <a:t> of material and in the New Testament but also in all of ancient literature. </a:t>
            </a:r>
            <a:r>
              <a:rPr lang="en-US" sz="3300" i="1" dirty="0"/>
              <a:t>It stands first </a:t>
            </a:r>
            <a:r>
              <a:rPr lang="en-US" sz="3300" dirty="0"/>
              <a:t>in every list of the apostle Paul’s writings though it was not first in time of composition. This bears witness to the importance of the work both in its theme and in its contents. It may also reflect the significance of the location of the letters first readers, the imperial capital of Rome.”</a:t>
            </a:r>
          </a:p>
          <a:p>
            <a:pPr marL="0" indent="0">
              <a:buNone/>
            </a:pPr>
            <a:endParaRPr lang="en-US" dirty="0"/>
          </a:p>
        </p:txBody>
      </p:sp>
    </p:spTree>
    <p:extLst>
      <p:ext uri="{BB962C8B-B14F-4D97-AF65-F5344CB8AC3E}">
        <p14:creationId xmlns:p14="http://schemas.microsoft.com/office/powerpoint/2010/main" val="315902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9" name="TextBox 8">
            <a:extLst>
              <a:ext uri="{FF2B5EF4-FFF2-40B4-BE49-F238E27FC236}">
                <a16:creationId xmlns:a16="http://schemas.microsoft.com/office/drawing/2014/main" id="{7F4CE3D9-B182-F443-B76A-8DE3C9753414}"/>
              </a:ext>
            </a:extLst>
          </p:cNvPr>
          <p:cNvSpPr txBox="1"/>
          <p:nvPr/>
        </p:nvSpPr>
        <p:spPr>
          <a:xfrm>
            <a:off x="487761" y="352854"/>
            <a:ext cx="4852219" cy="923330"/>
          </a:xfrm>
          <a:prstGeom prst="rect">
            <a:avLst/>
          </a:prstGeom>
          <a:noFill/>
        </p:spPr>
        <p:txBody>
          <a:bodyPr wrap="square" rtlCol="0">
            <a:spAutoFit/>
          </a:bodyPr>
          <a:lstStyle/>
          <a:p>
            <a:r>
              <a:rPr lang="en-US" sz="5400" dirty="0">
                <a:solidFill>
                  <a:schemeClr val="accent3">
                    <a:lumMod val="40000"/>
                    <a:lumOff val="60000"/>
                  </a:schemeClr>
                </a:solidFill>
                <a:latin typeface="Times New Roman" panose="02020603050405020304" pitchFamily="18" charset="0"/>
                <a:cs typeface="Times New Roman" panose="02020603050405020304" pitchFamily="18" charset="0"/>
              </a:rPr>
              <a:t>“Therefore,”</a:t>
            </a:r>
          </a:p>
        </p:txBody>
      </p:sp>
      <p:sp>
        <p:nvSpPr>
          <p:cNvPr id="10" name="TextBox 9">
            <a:extLst>
              <a:ext uri="{FF2B5EF4-FFF2-40B4-BE49-F238E27FC236}">
                <a16:creationId xmlns:a16="http://schemas.microsoft.com/office/drawing/2014/main" id="{1783F3B0-4EBA-2740-B87E-57782D2F3F14}"/>
              </a:ext>
            </a:extLst>
          </p:cNvPr>
          <p:cNvSpPr txBox="1"/>
          <p:nvPr/>
        </p:nvSpPr>
        <p:spPr>
          <a:xfrm>
            <a:off x="2637982" y="1292407"/>
            <a:ext cx="8461585" cy="769441"/>
          </a:xfrm>
          <a:prstGeom prst="rect">
            <a:avLst/>
          </a:prstGeom>
          <a:noFill/>
        </p:spPr>
        <p:txBody>
          <a:bodyPr wrap="square" rtlCol="0">
            <a:spAutoFit/>
          </a:bodyPr>
          <a:lstStyle/>
          <a:p>
            <a:r>
              <a:rPr lang="en-US" sz="4400" dirty="0">
                <a:solidFill>
                  <a:schemeClr val="bg2">
                    <a:lumMod val="20000"/>
                    <a:lumOff val="80000"/>
                  </a:schemeClr>
                </a:solidFill>
                <a:latin typeface="Times New Roman" panose="02020603050405020304" pitchFamily="18" charset="0"/>
                <a:cs typeface="Times New Roman" panose="02020603050405020304" pitchFamily="18" charset="0"/>
              </a:rPr>
              <a:t>“What then shall we say, then?”</a:t>
            </a:r>
          </a:p>
        </p:txBody>
      </p:sp>
      <p:sp>
        <p:nvSpPr>
          <p:cNvPr id="12" name="TextBox 11">
            <a:extLst>
              <a:ext uri="{FF2B5EF4-FFF2-40B4-BE49-F238E27FC236}">
                <a16:creationId xmlns:a16="http://schemas.microsoft.com/office/drawing/2014/main" id="{379DCA57-1565-6F4D-9120-D632071884A4}"/>
              </a:ext>
            </a:extLst>
          </p:cNvPr>
          <p:cNvSpPr txBox="1"/>
          <p:nvPr/>
        </p:nvSpPr>
        <p:spPr>
          <a:xfrm>
            <a:off x="1507479" y="1319136"/>
            <a:ext cx="5582638" cy="923330"/>
          </a:xfrm>
          <a:prstGeom prst="rect">
            <a:avLst/>
          </a:prstGeom>
          <a:noFill/>
        </p:spPr>
        <p:txBody>
          <a:bodyPr wrap="square" rtlCol="0">
            <a:spAutoFit/>
          </a:bodyPr>
          <a:lstStyle/>
          <a:p>
            <a:r>
              <a:rPr lang="en-US" sz="5400" dirty="0">
                <a:solidFill>
                  <a:srgbClr val="FFC000"/>
                </a:solidFill>
                <a:latin typeface="Times New Roman" panose="02020603050405020304" pitchFamily="18" charset="0"/>
                <a:cs typeface="Times New Roman" panose="02020603050405020304" pitchFamily="18" charset="0"/>
              </a:rPr>
              <a:t>“Because of this,”</a:t>
            </a:r>
          </a:p>
        </p:txBody>
      </p:sp>
      <p:sp>
        <p:nvSpPr>
          <p:cNvPr id="13" name="TextBox 12">
            <a:extLst>
              <a:ext uri="{FF2B5EF4-FFF2-40B4-BE49-F238E27FC236}">
                <a16:creationId xmlns:a16="http://schemas.microsoft.com/office/drawing/2014/main" id="{69F3B259-3451-BA42-8B58-3A4A7D1F75D3}"/>
              </a:ext>
            </a:extLst>
          </p:cNvPr>
          <p:cNvSpPr txBox="1"/>
          <p:nvPr/>
        </p:nvSpPr>
        <p:spPr>
          <a:xfrm>
            <a:off x="3000914" y="2474442"/>
            <a:ext cx="4852219" cy="923330"/>
          </a:xfrm>
          <a:prstGeom prst="rect">
            <a:avLst/>
          </a:prstGeom>
          <a:noFill/>
        </p:spPr>
        <p:txBody>
          <a:bodyPr wrap="square" rtlCol="0">
            <a:spAutoFit/>
          </a:bodyPr>
          <a:lstStyle/>
          <a:p>
            <a:r>
              <a:rPr lang="en-US" sz="5400" dirty="0">
                <a:solidFill>
                  <a:schemeClr val="tx2">
                    <a:lumMod val="10000"/>
                  </a:schemeClr>
                </a:solidFill>
                <a:latin typeface="Times New Roman" panose="02020603050405020304" pitchFamily="18" charset="0"/>
                <a:cs typeface="Times New Roman" panose="02020603050405020304" pitchFamily="18" charset="0"/>
              </a:rPr>
              <a:t>“Furthermore,”</a:t>
            </a:r>
          </a:p>
        </p:txBody>
      </p:sp>
      <p:sp>
        <p:nvSpPr>
          <p:cNvPr id="15" name="TextBox 14">
            <a:extLst>
              <a:ext uri="{FF2B5EF4-FFF2-40B4-BE49-F238E27FC236}">
                <a16:creationId xmlns:a16="http://schemas.microsoft.com/office/drawing/2014/main" id="{E9510E89-E6FA-6543-B928-9CFD71D66740}"/>
              </a:ext>
            </a:extLst>
          </p:cNvPr>
          <p:cNvSpPr txBox="1"/>
          <p:nvPr/>
        </p:nvSpPr>
        <p:spPr>
          <a:xfrm>
            <a:off x="5427024" y="243295"/>
            <a:ext cx="4852219" cy="923330"/>
          </a:xfrm>
          <a:prstGeom prst="rect">
            <a:avLst/>
          </a:prstGeom>
          <a:noFill/>
        </p:spPr>
        <p:txBody>
          <a:bodyPr wrap="square" rtlCol="0">
            <a:spAutoFit/>
          </a:bodyPr>
          <a:lstStyle/>
          <a:p>
            <a:r>
              <a:rPr lang="en-US" sz="5400" dirty="0">
                <a:solidFill>
                  <a:schemeClr val="tx2">
                    <a:lumMod val="90000"/>
                  </a:schemeClr>
                </a:solidFill>
                <a:latin typeface="Times New Roman" panose="02020603050405020304" pitchFamily="18" charset="0"/>
                <a:cs typeface="Times New Roman" panose="02020603050405020304" pitchFamily="18" charset="0"/>
              </a:rPr>
              <a:t>“Hence,”</a:t>
            </a:r>
          </a:p>
        </p:txBody>
      </p:sp>
    </p:spTree>
    <p:extLst>
      <p:ext uri="{BB962C8B-B14F-4D97-AF65-F5344CB8AC3E}">
        <p14:creationId xmlns:p14="http://schemas.microsoft.com/office/powerpoint/2010/main" val="34904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0" grpId="1"/>
      <p:bldP spid="12" grpId="0"/>
      <p:bldP spid="13" grpId="0"/>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3485-8D3A-084A-9449-B581AEC58A9D}"/>
              </a:ext>
            </a:extLst>
          </p:cNvPr>
          <p:cNvSpPr>
            <a:spLocks noGrp="1"/>
          </p:cNvSpPr>
          <p:nvPr>
            <p:ph type="title"/>
          </p:nvPr>
        </p:nvSpPr>
        <p:spPr/>
        <p:txBody>
          <a:bodyPr/>
          <a:lstStyle/>
          <a:p>
            <a:r>
              <a:rPr lang="en-US" sz="5400" dirty="0"/>
              <a:t>Romans	</a:t>
            </a:r>
          </a:p>
        </p:txBody>
      </p:sp>
      <p:sp>
        <p:nvSpPr>
          <p:cNvPr id="3" name="Content Placeholder 2">
            <a:extLst>
              <a:ext uri="{FF2B5EF4-FFF2-40B4-BE49-F238E27FC236}">
                <a16:creationId xmlns:a16="http://schemas.microsoft.com/office/drawing/2014/main" id="{7E1CBFB3-8F23-D445-A870-168C20D54873}"/>
              </a:ext>
            </a:extLst>
          </p:cNvPr>
          <p:cNvSpPr>
            <a:spLocks noGrp="1"/>
          </p:cNvSpPr>
          <p:nvPr>
            <p:ph idx="1"/>
          </p:nvPr>
        </p:nvSpPr>
        <p:spPr/>
        <p:txBody>
          <a:bodyPr>
            <a:normAutofit/>
          </a:bodyPr>
          <a:lstStyle/>
          <a:p>
            <a:r>
              <a:rPr lang="en-US" sz="4000" b="1" dirty="0"/>
              <a:t> Greeting</a:t>
            </a:r>
            <a:r>
              <a:rPr lang="en-US" sz="4000" dirty="0"/>
              <a:t> 		1:1-15 </a:t>
            </a:r>
          </a:p>
          <a:p>
            <a:r>
              <a:rPr lang="en-US" sz="4000" b="1" dirty="0"/>
              <a:t> Body 				</a:t>
            </a:r>
            <a:r>
              <a:rPr lang="en-US" sz="4000" dirty="0"/>
              <a:t>1:16 – 11:36 </a:t>
            </a:r>
          </a:p>
          <a:p>
            <a:r>
              <a:rPr lang="en-US" sz="4000" b="1" dirty="0"/>
              <a:t> Application</a:t>
            </a:r>
            <a:r>
              <a:rPr lang="en-US" sz="4000" dirty="0"/>
              <a:t> 	12:1 – 15:13 </a:t>
            </a:r>
          </a:p>
          <a:p>
            <a:r>
              <a:rPr lang="en-US" sz="4000" b="1" dirty="0"/>
              <a:t> Closing </a:t>
            </a:r>
            <a:r>
              <a:rPr lang="en-US" sz="4000" dirty="0"/>
              <a:t>			15:14 – 16:27</a:t>
            </a:r>
          </a:p>
        </p:txBody>
      </p:sp>
    </p:spTree>
    <p:extLst>
      <p:ext uri="{BB962C8B-B14F-4D97-AF65-F5344CB8AC3E}">
        <p14:creationId xmlns:p14="http://schemas.microsoft.com/office/powerpoint/2010/main" val="217383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579F-2BF4-2244-9522-5F2CF0B9DA1A}"/>
              </a:ext>
            </a:extLst>
          </p:cNvPr>
          <p:cNvSpPr>
            <a:spLocks noGrp="1"/>
          </p:cNvSpPr>
          <p:nvPr>
            <p:ph type="title"/>
          </p:nvPr>
        </p:nvSpPr>
        <p:spPr>
          <a:xfrm rot="16200000">
            <a:off x="-4002096" y="1243570"/>
            <a:ext cx="9404723" cy="1400530"/>
          </a:xfrm>
        </p:spPr>
        <p:txBody>
          <a:bodyPr/>
          <a:lstStyle/>
          <a:p>
            <a:r>
              <a:rPr lang="en-US" sz="5400" dirty="0">
                <a:solidFill>
                  <a:schemeClr val="tx1">
                    <a:lumMod val="85000"/>
                  </a:schemeClr>
                </a:solidFill>
              </a:rPr>
              <a:t>Romans</a:t>
            </a:r>
            <a:r>
              <a:rPr lang="en-US" sz="5400" dirty="0">
                <a:solidFill>
                  <a:schemeClr val="bg1"/>
                </a:solidFill>
              </a:rPr>
              <a:t> Flowchart</a:t>
            </a:r>
          </a:p>
        </p:txBody>
      </p:sp>
      <p:pic>
        <p:nvPicPr>
          <p:cNvPr id="5" name="Content Placeholder 4">
            <a:extLst>
              <a:ext uri="{FF2B5EF4-FFF2-40B4-BE49-F238E27FC236}">
                <a16:creationId xmlns:a16="http://schemas.microsoft.com/office/drawing/2014/main" id="{7362978E-F173-B348-9AF9-DC2C7B39B75C}"/>
              </a:ext>
            </a:extLst>
          </p:cNvPr>
          <p:cNvPicPr>
            <a:picLocks noGrp="1" noChangeAspect="1"/>
          </p:cNvPicPr>
          <p:nvPr>
            <p:ph idx="1"/>
          </p:nvPr>
        </p:nvPicPr>
        <p:blipFill>
          <a:blip r:embed="rId2"/>
          <a:stretch>
            <a:fillRect/>
          </a:stretch>
        </p:blipFill>
        <p:spPr>
          <a:xfrm>
            <a:off x="1117867" y="50849"/>
            <a:ext cx="10102801" cy="6708580"/>
          </a:xfrm>
        </p:spPr>
      </p:pic>
      <p:cxnSp>
        <p:nvCxnSpPr>
          <p:cNvPr id="6" name="Straight Connector 5">
            <a:extLst>
              <a:ext uri="{FF2B5EF4-FFF2-40B4-BE49-F238E27FC236}">
                <a16:creationId xmlns:a16="http://schemas.microsoft.com/office/drawing/2014/main" id="{7AFB031C-ED29-DA45-86AF-9B78918E36FC}"/>
              </a:ext>
            </a:extLst>
          </p:cNvPr>
          <p:cNvCxnSpPr>
            <a:cxnSpLocks/>
          </p:cNvCxnSpPr>
          <p:nvPr/>
        </p:nvCxnSpPr>
        <p:spPr>
          <a:xfrm>
            <a:off x="1224547" y="2319613"/>
            <a:ext cx="8538431"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8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5" name="TextBox 4">
            <a:extLst>
              <a:ext uri="{FF2B5EF4-FFF2-40B4-BE49-F238E27FC236}">
                <a16:creationId xmlns:a16="http://schemas.microsoft.com/office/drawing/2014/main" id="{FA3E24D1-6CCE-9C44-B02B-4629897CD28A}"/>
              </a:ext>
            </a:extLst>
          </p:cNvPr>
          <p:cNvSpPr txBox="1"/>
          <p:nvPr/>
        </p:nvSpPr>
        <p:spPr>
          <a:xfrm>
            <a:off x="7455743" y="3713821"/>
            <a:ext cx="409597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SPECIFICS </a:t>
            </a:r>
            <a:endParaRPr lang="en-US" sz="4400" dirty="0"/>
          </a:p>
        </p:txBody>
      </p:sp>
    </p:spTree>
    <p:extLst>
      <p:ext uri="{BB962C8B-B14F-4D97-AF65-F5344CB8AC3E}">
        <p14:creationId xmlns:p14="http://schemas.microsoft.com/office/powerpoint/2010/main" val="143763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1:16-17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aseline="30000" dirty="0">
                <a:solidFill>
                  <a:schemeClr val="accent3"/>
                </a:solidFill>
              </a:rPr>
              <a:t>16</a:t>
            </a:r>
            <a:r>
              <a:rPr lang="en-US" sz="3600" dirty="0"/>
              <a:t> I am not ashamed of the gospel, because it is the power of God for the salvation of everyone who believes: first for the Jew, then for the Gentile.</a:t>
            </a:r>
            <a:endParaRPr lang="en-US" sz="3600" baseline="30000" dirty="0">
              <a:solidFill>
                <a:schemeClr val="accent3"/>
              </a:solidFill>
            </a:endParaRPr>
          </a:p>
          <a:p>
            <a:pPr marL="0" indent="0">
              <a:buNone/>
            </a:pPr>
            <a:r>
              <a:rPr lang="en-US" sz="3600" baseline="30000" dirty="0">
                <a:solidFill>
                  <a:schemeClr val="accent3"/>
                </a:solidFill>
              </a:rPr>
              <a:t>17</a:t>
            </a:r>
            <a:r>
              <a:rPr lang="en-US" sz="3600" b="1" baseline="30000" dirty="0"/>
              <a:t> </a:t>
            </a:r>
            <a:r>
              <a:rPr lang="en-US" sz="3600" dirty="0"/>
              <a:t>For in the gospel a righteousness from God is revealed, a righteousness that is by faith from first to last,</a:t>
            </a:r>
            <a:r>
              <a:rPr lang="en-US" sz="3600" baseline="30000" dirty="0"/>
              <a:t> </a:t>
            </a:r>
            <a:r>
              <a:rPr lang="en-US" sz="3600" dirty="0"/>
              <a:t>just as it is written: "The righteous will live by faith." </a:t>
            </a:r>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6160168" y="2458330"/>
            <a:ext cx="467781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0C4F00-38B6-0C46-BE96-C54B48D4C15E}"/>
              </a:ext>
            </a:extLst>
          </p:cNvPr>
          <p:cNvCxnSpPr>
            <a:cxnSpLocks/>
          </p:cNvCxnSpPr>
          <p:nvPr/>
        </p:nvCxnSpPr>
        <p:spPr>
          <a:xfrm>
            <a:off x="424375" y="2991730"/>
            <a:ext cx="294366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DE5C96-057A-0447-AC53-53BE346A7FB9}"/>
              </a:ext>
            </a:extLst>
          </p:cNvPr>
          <p:cNvCxnSpPr>
            <a:cxnSpLocks/>
          </p:cNvCxnSpPr>
          <p:nvPr/>
        </p:nvCxnSpPr>
        <p:spPr>
          <a:xfrm>
            <a:off x="2747892" y="4763086"/>
            <a:ext cx="65637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EE65B-D7C8-F94C-B1F7-054D9053EDA0}"/>
              </a:ext>
            </a:extLst>
          </p:cNvPr>
          <p:cNvCxnSpPr>
            <a:cxnSpLocks/>
          </p:cNvCxnSpPr>
          <p:nvPr/>
        </p:nvCxnSpPr>
        <p:spPr>
          <a:xfrm>
            <a:off x="6964680" y="5326966"/>
            <a:ext cx="37033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1A9086-476B-B140-A6DF-B467022954E1}"/>
              </a:ext>
            </a:extLst>
          </p:cNvPr>
          <p:cNvCxnSpPr>
            <a:cxnSpLocks/>
          </p:cNvCxnSpPr>
          <p:nvPr/>
        </p:nvCxnSpPr>
        <p:spPr>
          <a:xfrm>
            <a:off x="441960" y="5860366"/>
            <a:ext cx="25755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9">
            <a:extLst>
              <a:ext uri="{FF2B5EF4-FFF2-40B4-BE49-F238E27FC236}">
                <a16:creationId xmlns:a16="http://schemas.microsoft.com/office/drawing/2014/main" id="{940E806C-7D42-4844-AD1B-87EB42F59992}"/>
              </a:ext>
            </a:extLst>
          </p:cNvPr>
          <p:cNvSpPr/>
          <p:nvPr/>
        </p:nvSpPr>
        <p:spPr>
          <a:xfrm>
            <a:off x="7888395" y="390358"/>
            <a:ext cx="2298343" cy="856960"/>
          </a:xfrm>
          <a:prstGeom prst="wedgeRoundRectCallout">
            <a:avLst>
              <a:gd name="adj1" fmla="val -39027"/>
              <a:gd name="adj2" fmla="val 135073"/>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WHAT </a:t>
            </a:r>
            <a:endParaRPr lang="en-US" sz="3300" dirty="0">
              <a:ln w="0"/>
              <a:solidFill>
                <a:schemeClr val="bg1"/>
              </a:solidFill>
              <a:effectLst>
                <a:outerShdw blurRad="38100" dist="19050" dir="2700000" algn="tl" rotWithShape="0">
                  <a:schemeClr val="dk1">
                    <a:alpha val="40000"/>
                  </a:schemeClr>
                </a:outerShdw>
              </a:effectLst>
            </a:endParaRPr>
          </a:p>
        </p:txBody>
      </p:sp>
      <p:sp>
        <p:nvSpPr>
          <p:cNvPr id="21" name="Rounded Rectangular Callout 20">
            <a:extLst>
              <a:ext uri="{FF2B5EF4-FFF2-40B4-BE49-F238E27FC236}">
                <a16:creationId xmlns:a16="http://schemas.microsoft.com/office/drawing/2014/main" id="{13153C64-0463-8F4F-8F7F-7642A019EE58}"/>
              </a:ext>
            </a:extLst>
          </p:cNvPr>
          <p:cNvSpPr/>
          <p:nvPr/>
        </p:nvSpPr>
        <p:spPr>
          <a:xfrm>
            <a:off x="5342700" y="5654099"/>
            <a:ext cx="2437722" cy="856960"/>
          </a:xfrm>
          <a:prstGeom prst="wedgeRoundRectCallout">
            <a:avLst>
              <a:gd name="adj1" fmla="val -39442"/>
              <a:gd name="adj2" fmla="val -147596"/>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HOW </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14" name="Straight Connector 13">
            <a:extLst>
              <a:ext uri="{FF2B5EF4-FFF2-40B4-BE49-F238E27FC236}">
                <a16:creationId xmlns:a16="http://schemas.microsoft.com/office/drawing/2014/main" id="{C765F963-268B-5741-89CB-A67E05C073CA}"/>
              </a:ext>
            </a:extLst>
          </p:cNvPr>
          <p:cNvCxnSpPr>
            <a:cxnSpLocks/>
          </p:cNvCxnSpPr>
          <p:nvPr/>
        </p:nvCxnSpPr>
        <p:spPr>
          <a:xfrm>
            <a:off x="4663440" y="4214446"/>
            <a:ext cx="5654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4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1:18-32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aseline="30000" dirty="0">
                <a:solidFill>
                  <a:schemeClr val="accent3"/>
                </a:solidFill>
              </a:rPr>
              <a:t>20</a:t>
            </a:r>
            <a:r>
              <a:rPr lang="en-US" sz="3600" dirty="0"/>
              <a:t> …God's invisible qualities  his eternal power and divine nature - have been clearly seen, being understood from what has been made, so that men are without excuse.” </a:t>
            </a:r>
            <a:endParaRPr lang="en-US" sz="3600" baseline="30000" dirty="0">
              <a:solidFill>
                <a:schemeClr val="accent3"/>
              </a:solidFill>
            </a:endParaRPr>
          </a:p>
          <a:p>
            <a:pPr marL="0" indent="0">
              <a:buNone/>
            </a:pPr>
            <a:endParaRPr lang="en-US" sz="3600" baseline="30000" dirty="0">
              <a:solidFill>
                <a:schemeClr val="accent3"/>
              </a:solidFill>
            </a:endParaRPr>
          </a:p>
          <a:p>
            <a:pPr marL="0" indent="0">
              <a:buNone/>
            </a:pPr>
            <a:r>
              <a:rPr lang="en-US" sz="3600" baseline="30000" dirty="0">
                <a:solidFill>
                  <a:schemeClr val="accent3"/>
                </a:solidFill>
              </a:rPr>
              <a:t>24   </a:t>
            </a:r>
            <a:r>
              <a:rPr lang="en-US" sz="3600" dirty="0"/>
              <a:t>…God gave them over…”</a:t>
            </a:r>
          </a:p>
          <a:p>
            <a:pPr marL="0" indent="0">
              <a:buNone/>
            </a:pPr>
            <a:r>
              <a:rPr lang="en-US" sz="3600" baseline="30000" dirty="0">
                <a:solidFill>
                  <a:schemeClr val="accent3"/>
                </a:solidFill>
              </a:rPr>
              <a:t>26   </a:t>
            </a:r>
            <a:r>
              <a:rPr lang="en-US" sz="3600" dirty="0"/>
              <a:t>…God gave them over…”</a:t>
            </a:r>
          </a:p>
          <a:p>
            <a:pPr marL="0" indent="0">
              <a:buNone/>
            </a:pPr>
            <a:r>
              <a:rPr lang="en-US" sz="3600" baseline="30000" dirty="0">
                <a:solidFill>
                  <a:schemeClr val="accent3"/>
                </a:solidFill>
              </a:rPr>
              <a:t>28   </a:t>
            </a:r>
            <a:r>
              <a:rPr lang="en-US" sz="3600" dirty="0"/>
              <a:t>…God gave them over…”</a:t>
            </a:r>
          </a:p>
          <a:p>
            <a:pPr marL="0" indent="0">
              <a:buNone/>
            </a:pPr>
            <a:endParaRPr lang="en-US" sz="3600" dirty="0"/>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4856886" y="2437310"/>
            <a:ext cx="520151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765F963-268B-5741-89CB-A67E05C073CA}"/>
              </a:ext>
            </a:extLst>
          </p:cNvPr>
          <p:cNvCxnSpPr>
            <a:cxnSpLocks/>
          </p:cNvCxnSpPr>
          <p:nvPr/>
        </p:nvCxnSpPr>
        <p:spPr>
          <a:xfrm>
            <a:off x="2140958" y="3552295"/>
            <a:ext cx="53424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01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5" name="TextBox 4">
            <a:extLst>
              <a:ext uri="{FF2B5EF4-FFF2-40B4-BE49-F238E27FC236}">
                <a16:creationId xmlns:a16="http://schemas.microsoft.com/office/drawing/2014/main" id="{FA3E24D1-6CCE-9C44-B02B-4629897CD28A}"/>
              </a:ext>
            </a:extLst>
          </p:cNvPr>
          <p:cNvSpPr txBox="1"/>
          <p:nvPr/>
        </p:nvSpPr>
        <p:spPr>
          <a:xfrm>
            <a:off x="7455743" y="3713821"/>
            <a:ext cx="409597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SPECIFICS </a:t>
            </a:r>
            <a:endParaRPr lang="en-US" sz="4400" dirty="0"/>
          </a:p>
        </p:txBody>
      </p:sp>
      <p:sp>
        <p:nvSpPr>
          <p:cNvPr id="7" name="TextBox 6">
            <a:extLst>
              <a:ext uri="{FF2B5EF4-FFF2-40B4-BE49-F238E27FC236}">
                <a16:creationId xmlns:a16="http://schemas.microsoft.com/office/drawing/2014/main" id="{390998A6-2FAD-F144-9EDB-748E94C634F8}"/>
              </a:ext>
            </a:extLst>
          </p:cNvPr>
          <p:cNvSpPr txBox="1"/>
          <p:nvPr/>
        </p:nvSpPr>
        <p:spPr>
          <a:xfrm>
            <a:off x="7469439" y="4758422"/>
            <a:ext cx="4049304"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PREPARED</a:t>
            </a:r>
          </a:p>
        </p:txBody>
      </p:sp>
      <p:pic>
        <p:nvPicPr>
          <p:cNvPr id="1026" name="Picture 2">
            <a:extLst>
              <a:ext uri="{FF2B5EF4-FFF2-40B4-BE49-F238E27FC236}">
                <a16:creationId xmlns:a16="http://schemas.microsoft.com/office/drawing/2014/main" id="{0A64E169-BA10-A749-BC38-B4D6FDCAF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61382">
            <a:off x="960255" y="29249"/>
            <a:ext cx="4254500" cy="633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1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{32AFA091-DA1A-6B4B-814B-C52743ACC06D}tf10001062</Template>
  <TotalTime>11071</TotalTime>
  <Words>1708</Words>
  <Application>Microsoft Macintosh PowerPoint</Application>
  <PresentationFormat>Widescreen</PresentationFormat>
  <Paragraphs>89</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Times New Roman</vt:lpstr>
      <vt:lpstr>Wingdings</vt:lpstr>
      <vt:lpstr>Wingdings 3</vt:lpstr>
      <vt:lpstr>Ion</vt:lpstr>
      <vt:lpstr>Romans  </vt:lpstr>
      <vt:lpstr>Bible Knowledge Commentary</vt:lpstr>
      <vt:lpstr>Romans  </vt:lpstr>
      <vt:lpstr>Romans </vt:lpstr>
      <vt:lpstr>Romans Flowchart</vt:lpstr>
      <vt:lpstr>Romans  </vt:lpstr>
      <vt:lpstr>Romans 1:16-17  (NIV) </vt:lpstr>
      <vt:lpstr>Romans 1:18-32  (NIV) </vt:lpstr>
      <vt:lpstr>Romans  </vt:lpstr>
      <vt:lpstr>“Christianity is true because it most closely corresponds to the actual state of things; the ways things truly are and operate.” </vt:lpstr>
      <vt:lpstr>Romans  </vt:lpstr>
      <vt:lpstr>Romans 1:29-32 (NIV) </vt:lpstr>
      <vt:lpstr>Romans 2:1-4  (NIV) </vt:lpstr>
      <vt:lpstr>Romans 2:1-4  (NIV) </vt:lpstr>
      <vt:lpstr>Romans 2:1-4  (NIV) </vt:lpstr>
      <vt:lpstr>Romans 2:5-16  (NIV) </vt:lpstr>
      <vt:lpstr>PowerPoint Presentation</vt:lpstr>
      <vt:lpstr>Romans 2:1-4  (NIV)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1</dc:title>
  <dc:creator>deanna Stevens</dc:creator>
  <cp:lastModifiedBy>deanna Stevens</cp:lastModifiedBy>
  <cp:revision>152</cp:revision>
  <dcterms:created xsi:type="dcterms:W3CDTF">2020-04-24T17:03:55Z</dcterms:created>
  <dcterms:modified xsi:type="dcterms:W3CDTF">2020-10-18T13:27:15Z</dcterms:modified>
</cp:coreProperties>
</file>