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29"/>
  </p:notesMasterIdLst>
  <p:sldIdLst>
    <p:sldId id="278" r:id="rId2"/>
    <p:sldId id="324" r:id="rId3"/>
    <p:sldId id="322" r:id="rId4"/>
    <p:sldId id="304" r:id="rId5"/>
    <p:sldId id="268" r:id="rId6"/>
    <p:sldId id="325" r:id="rId7"/>
    <p:sldId id="305" r:id="rId8"/>
    <p:sldId id="328" r:id="rId9"/>
    <p:sldId id="329" r:id="rId10"/>
    <p:sldId id="330" r:id="rId11"/>
    <p:sldId id="336" r:id="rId12"/>
    <p:sldId id="335" r:id="rId13"/>
    <p:sldId id="337" r:id="rId14"/>
    <p:sldId id="339" r:id="rId15"/>
    <p:sldId id="340" r:id="rId16"/>
    <p:sldId id="338" r:id="rId17"/>
    <p:sldId id="341" r:id="rId18"/>
    <p:sldId id="343" r:id="rId19"/>
    <p:sldId id="347" r:id="rId20"/>
    <p:sldId id="348" r:id="rId21"/>
    <p:sldId id="346" r:id="rId22"/>
    <p:sldId id="342" r:id="rId23"/>
    <p:sldId id="344" r:id="rId24"/>
    <p:sldId id="349" r:id="rId25"/>
    <p:sldId id="350" r:id="rId26"/>
    <p:sldId id="257" r:id="rId27"/>
    <p:sldId id="33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B8"/>
    <a:srgbClr val="C78D8D"/>
    <a:srgbClr val="333224"/>
    <a:srgbClr val="EAFFFF"/>
    <a:srgbClr val="C79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451"/>
    <p:restoredTop sz="94651"/>
  </p:normalViewPr>
  <p:slideViewPr>
    <p:cSldViewPr snapToGrid="0" snapToObjects="1">
      <p:cViewPr varScale="1">
        <p:scale>
          <a:sx n="92" d="100"/>
          <a:sy n="92" d="100"/>
        </p:scale>
        <p:origin x="184" y="10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0149C-D50B-3542-B16E-3E19181E4B40}" type="datetimeFigureOut">
              <a:rPr lang="en-US" smtClean="0"/>
              <a:t>10/23/20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17795-A827-0A4C-BF0D-FA1E6E0E9011}" type="slidenum">
              <a:rPr lang="en-US" smtClean="0"/>
              <a:t>‹#›</a:t>
            </a:fld>
            <a:endParaRPr lang="en-US"/>
          </a:p>
        </p:txBody>
      </p:sp>
    </p:spTree>
    <p:extLst>
      <p:ext uri="{BB962C8B-B14F-4D97-AF65-F5344CB8AC3E}">
        <p14:creationId xmlns:p14="http://schemas.microsoft.com/office/powerpoint/2010/main" val="79810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a:t>
            </a:fld>
            <a:endParaRPr lang="en-US"/>
          </a:p>
        </p:txBody>
      </p:sp>
    </p:spTree>
    <p:extLst>
      <p:ext uri="{BB962C8B-B14F-4D97-AF65-F5344CB8AC3E}">
        <p14:creationId xmlns:p14="http://schemas.microsoft.com/office/powerpoint/2010/main" val="415312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2</a:t>
            </a:fld>
            <a:endParaRPr lang="en-US"/>
          </a:p>
        </p:txBody>
      </p:sp>
    </p:spTree>
    <p:extLst>
      <p:ext uri="{BB962C8B-B14F-4D97-AF65-F5344CB8AC3E}">
        <p14:creationId xmlns:p14="http://schemas.microsoft.com/office/powerpoint/2010/main" val="66483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4</a:t>
            </a:fld>
            <a:endParaRPr lang="en-US"/>
          </a:p>
        </p:txBody>
      </p:sp>
    </p:spTree>
    <p:extLst>
      <p:ext uri="{BB962C8B-B14F-4D97-AF65-F5344CB8AC3E}">
        <p14:creationId xmlns:p14="http://schemas.microsoft.com/office/powerpoint/2010/main" val="260892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7</a:t>
            </a:fld>
            <a:endParaRPr lang="en-US"/>
          </a:p>
        </p:txBody>
      </p:sp>
    </p:spTree>
    <p:extLst>
      <p:ext uri="{BB962C8B-B14F-4D97-AF65-F5344CB8AC3E}">
        <p14:creationId xmlns:p14="http://schemas.microsoft.com/office/powerpoint/2010/main" val="144834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26</a:t>
            </a:fld>
            <a:endParaRPr lang="en-US"/>
          </a:p>
        </p:txBody>
      </p:sp>
    </p:spTree>
    <p:extLst>
      <p:ext uri="{BB962C8B-B14F-4D97-AF65-F5344CB8AC3E}">
        <p14:creationId xmlns:p14="http://schemas.microsoft.com/office/powerpoint/2010/main" val="188049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375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773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405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49388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05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4169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829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674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773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623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4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10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75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242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83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53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841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10/23/20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9177085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biblegateway.com/passage/?search=2+Corinthians+5%3A10&amp;version=ES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4</a:t>
            </a:r>
          </a:p>
        </p:txBody>
      </p:sp>
      <p:sp>
        <p:nvSpPr>
          <p:cNvPr id="7" name="Content Placeholder 2">
            <a:extLst>
              <a:ext uri="{FF2B5EF4-FFF2-40B4-BE49-F238E27FC236}">
                <a16:creationId xmlns:a16="http://schemas.microsoft.com/office/drawing/2014/main" id="{AAC14C6D-0FC1-1245-B686-76CB82C9D1C9}"/>
              </a:ext>
            </a:extLst>
          </p:cNvPr>
          <p:cNvSpPr txBox="1">
            <a:spLocks/>
          </p:cNvSpPr>
          <p:nvPr/>
        </p:nvSpPr>
        <p:spPr>
          <a:xfrm>
            <a:off x="2980159" y="4758098"/>
            <a:ext cx="366861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accent3">
                    <a:lumMod val="40000"/>
                    <a:lumOff val="60000"/>
                  </a:schemeClr>
                </a:solidFill>
              </a:rPr>
              <a:t>(2:5–2:16)</a:t>
            </a:r>
          </a:p>
        </p:txBody>
      </p:sp>
    </p:spTree>
    <p:extLst>
      <p:ext uri="{BB962C8B-B14F-4D97-AF65-F5344CB8AC3E}">
        <p14:creationId xmlns:p14="http://schemas.microsoft.com/office/powerpoint/2010/main" val="10799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482384"/>
            <a:ext cx="11377691" cy="6249841"/>
          </a:xfrm>
        </p:spPr>
        <p:txBody>
          <a:bodyPr>
            <a:noAutofit/>
          </a:bodyPr>
          <a:lstStyle/>
          <a:p>
            <a:pPr marL="0" indent="0">
              <a:buNone/>
            </a:pPr>
            <a:r>
              <a:rPr lang="en-US" sz="3000" baseline="30000" dirty="0">
                <a:solidFill>
                  <a:schemeClr val="accent3"/>
                </a:solidFill>
              </a:rPr>
              <a:t>12 </a:t>
            </a:r>
            <a:r>
              <a:rPr lang="en-US" sz="3000" dirty="0"/>
              <a:t>All who sin apart from the law will also perish apart </a:t>
            </a:r>
          </a:p>
          <a:p>
            <a:pPr marL="0" indent="0">
              <a:buNone/>
            </a:pPr>
            <a:r>
              <a:rPr lang="en-US" sz="3000" dirty="0"/>
              <a:t>from the law, and all who sin under the law will be judged by the law. </a:t>
            </a:r>
            <a:r>
              <a:rPr lang="en-US" sz="3000" baseline="30000" dirty="0">
                <a:solidFill>
                  <a:schemeClr val="accent3"/>
                </a:solidFill>
              </a:rPr>
              <a:t>13 </a:t>
            </a:r>
            <a:r>
              <a:rPr lang="en-US" sz="3000" dirty="0"/>
              <a:t>For it is not those who hear the law who are righteous in God's sight, but it is those who obey the law who will be declared righteous. </a:t>
            </a:r>
            <a:r>
              <a:rPr lang="en-US" sz="3000" baseline="30000" dirty="0">
                <a:solidFill>
                  <a:schemeClr val="accent3"/>
                </a:solidFill>
              </a:rPr>
              <a:t>14 </a:t>
            </a:r>
            <a:r>
              <a:rPr lang="en-US" sz="3000" dirty="0"/>
              <a:t>(Indeed, when Gentiles, who do not have the law, do by nature things required by the law, they are a law for themselves, even though they do not have the law, </a:t>
            </a:r>
            <a:r>
              <a:rPr lang="en-US" sz="3000" baseline="30000" dirty="0">
                <a:solidFill>
                  <a:schemeClr val="accent3"/>
                </a:solidFill>
              </a:rPr>
              <a:t>15 </a:t>
            </a:r>
            <a:r>
              <a:rPr lang="en-US" sz="3000" dirty="0"/>
              <a:t>since they show that the requirements of the law are written on their hearts, their consciences also bearing witness, and their thoughts now accusing, now even defending them.) </a:t>
            </a:r>
            <a:r>
              <a:rPr lang="en-US" sz="3000" baseline="30000" dirty="0">
                <a:solidFill>
                  <a:schemeClr val="accent3"/>
                </a:solidFill>
              </a:rPr>
              <a:t>16</a:t>
            </a:r>
            <a:r>
              <a:rPr lang="en-US" sz="3000" dirty="0"/>
              <a:t> This will take place on the day when God will judge men's secrets through Jesus Christ, as my gospel declares. </a:t>
            </a:r>
          </a:p>
        </p:txBody>
      </p:sp>
    </p:spTree>
    <p:extLst>
      <p:ext uri="{BB962C8B-B14F-4D97-AF65-F5344CB8AC3E}">
        <p14:creationId xmlns:p14="http://schemas.microsoft.com/office/powerpoint/2010/main" val="318364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2:1-4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998483"/>
            <a:ext cx="10818055" cy="5824351"/>
          </a:xfrm>
        </p:spPr>
        <p:txBody>
          <a:bodyPr>
            <a:noAutofit/>
          </a:bodyPr>
          <a:lstStyle/>
          <a:p>
            <a:pPr marL="0" indent="0">
              <a:buNone/>
            </a:pPr>
            <a:r>
              <a:rPr lang="en-US" sz="3200" baseline="30000" dirty="0">
                <a:solidFill>
                  <a:schemeClr val="accent3"/>
                </a:solidFill>
              </a:rPr>
              <a:t>1</a:t>
            </a:r>
            <a:r>
              <a:rPr lang="en-US" sz="3200" dirty="0"/>
              <a:t> You, therefore, have no excuse, you who pass judgment on someone else, for at whatever point you judge the other, you are condemning yourself, because you who pass judgment do the same things. </a:t>
            </a:r>
            <a:r>
              <a:rPr lang="en-US" sz="3200" baseline="30000" dirty="0">
                <a:solidFill>
                  <a:schemeClr val="accent3"/>
                </a:solidFill>
              </a:rPr>
              <a:t>2 </a:t>
            </a:r>
            <a:r>
              <a:rPr lang="en-US" sz="3200" dirty="0"/>
              <a:t>Now we know that God's judgment against those who do such things is based on truth. </a:t>
            </a:r>
            <a:r>
              <a:rPr lang="en-US" sz="3200" baseline="30000" dirty="0">
                <a:solidFill>
                  <a:schemeClr val="accent3"/>
                </a:solidFill>
              </a:rPr>
              <a:t>3 </a:t>
            </a:r>
            <a:r>
              <a:rPr lang="en-US" sz="3200" dirty="0"/>
              <a:t>So when you, a mere man, pass judgment on them and yet do the same things, do you think you will escape God's judgment? </a:t>
            </a:r>
            <a:r>
              <a:rPr lang="en-US" sz="3200" baseline="30000" dirty="0">
                <a:solidFill>
                  <a:schemeClr val="accent3"/>
                </a:solidFill>
              </a:rPr>
              <a:t>4 </a:t>
            </a:r>
            <a:r>
              <a:rPr lang="en-US" sz="3200" dirty="0"/>
              <a:t>Or do you show contempt for the riches of his kindness, tolerance and patience, not realizing that God's kindness leads you toward repentance?  </a:t>
            </a:r>
          </a:p>
        </p:txBody>
      </p:sp>
      <p:cxnSp>
        <p:nvCxnSpPr>
          <p:cNvPr id="4" name="Straight Connector 3">
            <a:extLst>
              <a:ext uri="{FF2B5EF4-FFF2-40B4-BE49-F238E27FC236}">
                <a16:creationId xmlns:a16="http://schemas.microsoft.com/office/drawing/2014/main" id="{F2805137-EBAA-7F41-AC8C-AE50A9D61DEB}"/>
              </a:ext>
            </a:extLst>
          </p:cNvPr>
          <p:cNvCxnSpPr>
            <a:cxnSpLocks/>
          </p:cNvCxnSpPr>
          <p:nvPr/>
        </p:nvCxnSpPr>
        <p:spPr>
          <a:xfrm>
            <a:off x="4536865" y="3501509"/>
            <a:ext cx="609861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122BDF3-1425-EC4F-9E38-49A3CFB290AE}"/>
              </a:ext>
            </a:extLst>
          </p:cNvPr>
          <p:cNvCxnSpPr>
            <a:cxnSpLocks/>
          </p:cNvCxnSpPr>
          <p:nvPr/>
        </p:nvCxnSpPr>
        <p:spPr>
          <a:xfrm>
            <a:off x="393895" y="3996809"/>
            <a:ext cx="724787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9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2:5-16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987966"/>
            <a:ext cx="11304119" cy="5824351"/>
          </a:xfrm>
        </p:spPr>
        <p:txBody>
          <a:bodyPr>
            <a:noAutofit/>
          </a:bodyPr>
          <a:lstStyle/>
          <a:p>
            <a:pPr marL="0" indent="0">
              <a:buNone/>
            </a:pPr>
            <a:r>
              <a:rPr lang="en-US" sz="3000" baseline="30000" dirty="0">
                <a:solidFill>
                  <a:schemeClr val="accent3"/>
                </a:solidFill>
              </a:rPr>
              <a:t>5 </a:t>
            </a:r>
            <a:r>
              <a:rPr lang="en-US" sz="3000" dirty="0"/>
              <a:t>But because of your stubbornness and your unrepentant heart, you are storing up wrath against yourself for the day of God's wrath, when his righteous judgment will be revealed. </a:t>
            </a:r>
            <a:r>
              <a:rPr lang="en-US" sz="3000" baseline="30000" dirty="0">
                <a:solidFill>
                  <a:schemeClr val="accent3"/>
                </a:solidFill>
              </a:rPr>
              <a:t>6</a:t>
            </a:r>
            <a:r>
              <a:rPr lang="en-US" sz="3000" dirty="0"/>
              <a:t> God "will give to each person according to what he has done.” </a:t>
            </a:r>
            <a:r>
              <a:rPr lang="en-US" sz="3000" baseline="30000" dirty="0">
                <a:solidFill>
                  <a:schemeClr val="accent3"/>
                </a:solidFill>
              </a:rPr>
              <a:t>7</a:t>
            </a:r>
            <a:r>
              <a:rPr lang="en-US" sz="3000" dirty="0"/>
              <a:t> To those who by persistence in doing good seek glory, honor and immortality, he will give eternal life. </a:t>
            </a:r>
            <a:r>
              <a:rPr lang="en-US" sz="3000" baseline="30000" dirty="0">
                <a:solidFill>
                  <a:schemeClr val="accent3"/>
                </a:solidFill>
              </a:rPr>
              <a:t>8</a:t>
            </a:r>
            <a:r>
              <a:rPr lang="en-US" sz="3000" dirty="0"/>
              <a:t> But for those who are self-seeking and who reject the truth and follow evil, there will be wrath and anger. </a:t>
            </a:r>
            <a:r>
              <a:rPr lang="en-US" sz="3000" baseline="30000" dirty="0">
                <a:solidFill>
                  <a:schemeClr val="accent3"/>
                </a:solidFill>
              </a:rPr>
              <a:t>9 </a:t>
            </a:r>
            <a:r>
              <a:rPr lang="en-US" sz="3000" dirty="0"/>
              <a:t>There will be trouble and distress for every human being who does evil: first for the Jew, then for the Gentile; </a:t>
            </a:r>
            <a:r>
              <a:rPr lang="en-US" sz="3000" baseline="30000" dirty="0">
                <a:solidFill>
                  <a:schemeClr val="accent3"/>
                </a:solidFill>
              </a:rPr>
              <a:t>10 </a:t>
            </a:r>
            <a:r>
              <a:rPr lang="en-US" sz="3000" dirty="0"/>
              <a:t>but glory, honor and peace for everyone who does good: first for the Jew, then for the Gentile. </a:t>
            </a:r>
            <a:r>
              <a:rPr lang="en-US" sz="3000" baseline="30000" dirty="0">
                <a:solidFill>
                  <a:schemeClr val="accent3"/>
                </a:solidFill>
              </a:rPr>
              <a:t>11 </a:t>
            </a:r>
            <a:r>
              <a:rPr lang="en-US" sz="3000" dirty="0"/>
              <a:t>For God does not show favoritism. </a:t>
            </a:r>
          </a:p>
          <a:p>
            <a:pPr marL="0" indent="0">
              <a:buNone/>
            </a:pPr>
            <a:endParaRPr lang="en-US" sz="3200" dirty="0"/>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4651165" y="6505966"/>
            <a:ext cx="609861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29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482384"/>
            <a:ext cx="11377691" cy="6249841"/>
          </a:xfrm>
        </p:spPr>
        <p:txBody>
          <a:bodyPr>
            <a:noAutofit/>
          </a:bodyPr>
          <a:lstStyle/>
          <a:p>
            <a:pPr marL="0" indent="0">
              <a:buNone/>
            </a:pPr>
            <a:r>
              <a:rPr lang="en-US" sz="3000" baseline="30000" dirty="0">
                <a:solidFill>
                  <a:schemeClr val="accent3"/>
                </a:solidFill>
              </a:rPr>
              <a:t>12 </a:t>
            </a:r>
            <a:r>
              <a:rPr lang="en-US" sz="3000" dirty="0"/>
              <a:t>All who sin apart from the law will also perish apart </a:t>
            </a:r>
          </a:p>
          <a:p>
            <a:pPr marL="0" indent="0">
              <a:buNone/>
            </a:pPr>
            <a:r>
              <a:rPr lang="en-US" sz="3000" dirty="0"/>
              <a:t>from the law, and all who sin under the law will be judged by the law. </a:t>
            </a:r>
            <a:r>
              <a:rPr lang="en-US" sz="3000" baseline="30000" dirty="0">
                <a:solidFill>
                  <a:schemeClr val="accent3"/>
                </a:solidFill>
              </a:rPr>
              <a:t>13 </a:t>
            </a:r>
            <a:r>
              <a:rPr lang="en-US" sz="3000" dirty="0"/>
              <a:t>For it is not those who hear the law who are righteous in God's sight, but it is those who obey the law who will be declared righteous. </a:t>
            </a:r>
            <a:r>
              <a:rPr lang="en-US" sz="3000" baseline="30000" dirty="0">
                <a:solidFill>
                  <a:schemeClr val="accent3"/>
                </a:solidFill>
              </a:rPr>
              <a:t>14 </a:t>
            </a:r>
            <a:r>
              <a:rPr lang="en-US" sz="3000" dirty="0"/>
              <a:t>(Indeed, when Gentiles, who do not have the law, do by nature things required by the law, they are a law for themselves, even though they do not have the law, </a:t>
            </a:r>
            <a:r>
              <a:rPr lang="en-US" sz="3000" baseline="30000" dirty="0">
                <a:solidFill>
                  <a:schemeClr val="accent3"/>
                </a:solidFill>
              </a:rPr>
              <a:t>15 </a:t>
            </a:r>
            <a:r>
              <a:rPr lang="en-US" sz="3000" dirty="0"/>
              <a:t>since they show that the requirements of the law are written on their hearts, their consciences also bearing witness, and their thoughts now accusing, now even defending them.) </a:t>
            </a:r>
            <a:r>
              <a:rPr lang="en-US" sz="3000" baseline="30000" dirty="0">
                <a:solidFill>
                  <a:schemeClr val="accent3"/>
                </a:solidFill>
              </a:rPr>
              <a:t>16</a:t>
            </a:r>
            <a:r>
              <a:rPr lang="en-US" sz="3000" dirty="0"/>
              <a:t> This will take place on the day when God will judge men's secrets through Jesus Christ, as my gospel declares. </a:t>
            </a:r>
          </a:p>
        </p:txBody>
      </p:sp>
      <p:cxnSp>
        <p:nvCxnSpPr>
          <p:cNvPr id="4" name="Straight Connector 3">
            <a:extLst>
              <a:ext uri="{FF2B5EF4-FFF2-40B4-BE49-F238E27FC236}">
                <a16:creationId xmlns:a16="http://schemas.microsoft.com/office/drawing/2014/main" id="{FC0A709D-EE0A-234E-92F2-22C76A7715A3}"/>
              </a:ext>
            </a:extLst>
          </p:cNvPr>
          <p:cNvCxnSpPr>
            <a:cxnSpLocks/>
          </p:cNvCxnSpPr>
          <p:nvPr/>
        </p:nvCxnSpPr>
        <p:spPr>
          <a:xfrm>
            <a:off x="393895" y="6179395"/>
            <a:ext cx="90930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646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2:5-16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987966"/>
            <a:ext cx="11304119" cy="5824351"/>
          </a:xfrm>
        </p:spPr>
        <p:txBody>
          <a:bodyPr>
            <a:noAutofit/>
          </a:bodyPr>
          <a:lstStyle/>
          <a:p>
            <a:pPr marL="0" indent="0">
              <a:buNone/>
            </a:pPr>
            <a:r>
              <a:rPr lang="en-US" sz="3000" baseline="30000" dirty="0">
                <a:solidFill>
                  <a:schemeClr val="accent3"/>
                </a:solidFill>
              </a:rPr>
              <a:t>5 </a:t>
            </a:r>
            <a:r>
              <a:rPr lang="en-US" sz="3000" dirty="0"/>
              <a:t>But because of your stubbornness and your unrepentant heart, you are storing up wrath against yourself for the day of God's wrath, when his righteous judgment will be revealed. </a:t>
            </a:r>
            <a:r>
              <a:rPr lang="en-US" sz="3000" baseline="30000" dirty="0">
                <a:solidFill>
                  <a:schemeClr val="accent3"/>
                </a:solidFill>
              </a:rPr>
              <a:t>6</a:t>
            </a:r>
            <a:r>
              <a:rPr lang="en-US" sz="3000" dirty="0"/>
              <a:t> God "will give to each person according to what he has done.” </a:t>
            </a:r>
            <a:r>
              <a:rPr lang="en-US" sz="3000" baseline="30000" dirty="0">
                <a:solidFill>
                  <a:schemeClr val="accent3"/>
                </a:solidFill>
              </a:rPr>
              <a:t>7</a:t>
            </a:r>
            <a:r>
              <a:rPr lang="en-US" sz="3000" dirty="0"/>
              <a:t> To those who by persistence in doing good seek glory, honor and immortality, he will give eternal life. </a:t>
            </a:r>
            <a:r>
              <a:rPr lang="en-US" sz="3000" baseline="30000" dirty="0">
                <a:solidFill>
                  <a:schemeClr val="accent3"/>
                </a:solidFill>
              </a:rPr>
              <a:t>8</a:t>
            </a:r>
            <a:r>
              <a:rPr lang="en-US" sz="3000" dirty="0"/>
              <a:t> But for those who are self-seeking and who reject the truth and follow evil, there will be wrath and anger. </a:t>
            </a:r>
            <a:r>
              <a:rPr lang="en-US" sz="3000" baseline="30000" dirty="0">
                <a:solidFill>
                  <a:schemeClr val="accent3"/>
                </a:solidFill>
              </a:rPr>
              <a:t>9 </a:t>
            </a:r>
            <a:r>
              <a:rPr lang="en-US" sz="3000" dirty="0"/>
              <a:t>There will be trouble and distress for every human being who does evil: first for the Jew, then for the Gentile; </a:t>
            </a:r>
            <a:r>
              <a:rPr lang="en-US" sz="3000" baseline="30000" dirty="0">
                <a:solidFill>
                  <a:schemeClr val="accent3"/>
                </a:solidFill>
              </a:rPr>
              <a:t>10 </a:t>
            </a:r>
            <a:r>
              <a:rPr lang="en-US" sz="3000" dirty="0"/>
              <a:t>but glory, honor and peace for everyone who does good: first for the Jew, then for the Gentile. </a:t>
            </a:r>
            <a:r>
              <a:rPr lang="en-US" sz="3000" baseline="30000" dirty="0">
                <a:solidFill>
                  <a:schemeClr val="accent3"/>
                </a:solidFill>
              </a:rPr>
              <a:t>11 </a:t>
            </a:r>
            <a:r>
              <a:rPr lang="en-US" sz="3000" dirty="0"/>
              <a:t>For God does not show favoritism. </a:t>
            </a:r>
          </a:p>
          <a:p>
            <a:pPr marL="0" indent="0">
              <a:buNone/>
            </a:pPr>
            <a:endParaRPr lang="en-US" sz="3200" dirty="0"/>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4484911" y="3347131"/>
            <a:ext cx="683425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D2F8B49-364E-5743-931A-29B5F6A83170}"/>
              </a:ext>
            </a:extLst>
          </p:cNvPr>
          <p:cNvCxnSpPr>
            <a:cxnSpLocks/>
          </p:cNvCxnSpPr>
          <p:nvPr/>
        </p:nvCxnSpPr>
        <p:spPr>
          <a:xfrm>
            <a:off x="449315" y="3790477"/>
            <a:ext cx="1086984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F44C38-06C9-EC43-8530-DF2959675BB5}"/>
              </a:ext>
            </a:extLst>
          </p:cNvPr>
          <p:cNvCxnSpPr>
            <a:cxnSpLocks/>
          </p:cNvCxnSpPr>
          <p:nvPr/>
        </p:nvCxnSpPr>
        <p:spPr>
          <a:xfrm>
            <a:off x="435460" y="4233822"/>
            <a:ext cx="57592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07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482384"/>
            <a:ext cx="11377691" cy="6249841"/>
          </a:xfrm>
        </p:spPr>
        <p:txBody>
          <a:bodyPr>
            <a:noAutofit/>
          </a:bodyPr>
          <a:lstStyle/>
          <a:p>
            <a:pPr marL="0" indent="0">
              <a:buNone/>
            </a:pPr>
            <a:r>
              <a:rPr lang="en-US" sz="3000" baseline="30000" dirty="0">
                <a:solidFill>
                  <a:schemeClr val="accent3"/>
                </a:solidFill>
              </a:rPr>
              <a:t>12 </a:t>
            </a:r>
            <a:r>
              <a:rPr lang="en-US" sz="3000" dirty="0"/>
              <a:t>All who sin apart from the law will also perish apart </a:t>
            </a:r>
          </a:p>
          <a:p>
            <a:pPr marL="0" indent="0">
              <a:buNone/>
            </a:pPr>
            <a:r>
              <a:rPr lang="en-US" sz="3000" dirty="0"/>
              <a:t>from the law, and all who sin under the law will be judged by the law. </a:t>
            </a:r>
            <a:r>
              <a:rPr lang="en-US" sz="3000" baseline="30000" dirty="0">
                <a:solidFill>
                  <a:schemeClr val="accent3"/>
                </a:solidFill>
              </a:rPr>
              <a:t>13 </a:t>
            </a:r>
            <a:r>
              <a:rPr lang="en-US" sz="3000" dirty="0"/>
              <a:t>For it is not those who hear the law who are righteous in God's sight, but it is those who obey the law who will be declared righteous. </a:t>
            </a:r>
            <a:r>
              <a:rPr lang="en-US" sz="3000" baseline="30000" dirty="0">
                <a:solidFill>
                  <a:schemeClr val="accent3"/>
                </a:solidFill>
              </a:rPr>
              <a:t>14 </a:t>
            </a:r>
            <a:r>
              <a:rPr lang="en-US" sz="3000" dirty="0"/>
              <a:t>(Indeed, when Gentiles, who do not have the law, do by nature things required by the law, they are a law for themselves, even though they do not have the law, </a:t>
            </a:r>
            <a:r>
              <a:rPr lang="en-US" sz="3000" baseline="30000" dirty="0">
                <a:solidFill>
                  <a:schemeClr val="accent3"/>
                </a:solidFill>
              </a:rPr>
              <a:t>15 </a:t>
            </a:r>
            <a:r>
              <a:rPr lang="en-US" sz="3000" dirty="0"/>
              <a:t>since they show that the requirements of the law are written on their hearts, their consciences also bearing witness, and their thoughts now accusing, now even defending them.) </a:t>
            </a:r>
            <a:r>
              <a:rPr lang="en-US" sz="3000" baseline="30000" dirty="0">
                <a:solidFill>
                  <a:schemeClr val="accent3"/>
                </a:solidFill>
              </a:rPr>
              <a:t>16</a:t>
            </a:r>
            <a:r>
              <a:rPr lang="en-US" sz="3000" dirty="0"/>
              <a:t> This will take place on the day when God will judge men's secrets through Jesus Christ, as my gospel declares. </a:t>
            </a:r>
          </a:p>
        </p:txBody>
      </p:sp>
      <p:cxnSp>
        <p:nvCxnSpPr>
          <p:cNvPr id="4" name="Straight Connector 3">
            <a:extLst>
              <a:ext uri="{FF2B5EF4-FFF2-40B4-BE49-F238E27FC236}">
                <a16:creationId xmlns:a16="http://schemas.microsoft.com/office/drawing/2014/main" id="{FC0A709D-EE0A-234E-92F2-22C76A7715A3}"/>
              </a:ext>
            </a:extLst>
          </p:cNvPr>
          <p:cNvCxnSpPr>
            <a:cxnSpLocks/>
          </p:cNvCxnSpPr>
          <p:nvPr/>
        </p:nvCxnSpPr>
        <p:spPr>
          <a:xfrm>
            <a:off x="393895" y="6179395"/>
            <a:ext cx="90930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1C4FC5A-0FD0-E24A-9184-17E9F8FC0CBF}"/>
              </a:ext>
            </a:extLst>
          </p:cNvPr>
          <p:cNvCxnSpPr>
            <a:cxnSpLocks/>
          </p:cNvCxnSpPr>
          <p:nvPr/>
        </p:nvCxnSpPr>
        <p:spPr>
          <a:xfrm>
            <a:off x="4225638" y="5694486"/>
            <a:ext cx="666057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44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2:5-16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316182"/>
            <a:ext cx="11304119" cy="5496134"/>
          </a:xfrm>
        </p:spPr>
        <p:txBody>
          <a:bodyPr>
            <a:noAutofit/>
          </a:bodyPr>
          <a:lstStyle/>
          <a:p>
            <a:pPr marL="0" indent="0">
              <a:buNone/>
            </a:pPr>
            <a:r>
              <a:rPr lang="en-US" sz="3600" baseline="30000" dirty="0">
                <a:solidFill>
                  <a:schemeClr val="accent3"/>
                </a:solidFill>
              </a:rPr>
              <a:t>5 </a:t>
            </a:r>
            <a:r>
              <a:rPr lang="en-US" sz="3600" dirty="0"/>
              <a:t>But because of your stubbornness and your unrepentant heart, you are storing up wrath against yourself for the day of God's wrath, when his righteous judgment will be revealed. </a:t>
            </a:r>
            <a:endParaRPr lang="en-US" sz="4000" dirty="0"/>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5316679" y="1916646"/>
            <a:ext cx="285750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70C9B8A-B28A-D247-945D-13B51ECF9A61}"/>
              </a:ext>
            </a:extLst>
          </p:cNvPr>
          <p:cNvCxnSpPr>
            <a:cxnSpLocks/>
          </p:cNvCxnSpPr>
          <p:nvPr/>
        </p:nvCxnSpPr>
        <p:spPr>
          <a:xfrm>
            <a:off x="481445" y="2470834"/>
            <a:ext cx="274666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012B83-745D-2A43-A467-D702E20ABE13}"/>
              </a:ext>
            </a:extLst>
          </p:cNvPr>
          <p:cNvCxnSpPr>
            <a:cxnSpLocks/>
          </p:cNvCxnSpPr>
          <p:nvPr/>
        </p:nvCxnSpPr>
        <p:spPr>
          <a:xfrm>
            <a:off x="3390901" y="2475554"/>
            <a:ext cx="116724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95D4E0-5D7E-9148-BFE4-E6D9DDC3ABDB}"/>
              </a:ext>
            </a:extLst>
          </p:cNvPr>
          <p:cNvCxnSpPr>
            <a:cxnSpLocks/>
          </p:cNvCxnSpPr>
          <p:nvPr/>
        </p:nvCxnSpPr>
        <p:spPr>
          <a:xfrm>
            <a:off x="6646715" y="2480269"/>
            <a:ext cx="215092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AFAFCA-4ACA-9B4F-B37A-9EC9F5D74AE1}"/>
              </a:ext>
            </a:extLst>
          </p:cNvPr>
          <p:cNvCxnSpPr>
            <a:cxnSpLocks/>
          </p:cNvCxnSpPr>
          <p:nvPr/>
        </p:nvCxnSpPr>
        <p:spPr>
          <a:xfrm>
            <a:off x="8974279" y="2466416"/>
            <a:ext cx="12088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1297B2-4693-1A41-9DBD-FF30B673B0A5}"/>
              </a:ext>
            </a:extLst>
          </p:cNvPr>
          <p:cNvSpPr txBox="1"/>
          <p:nvPr/>
        </p:nvSpPr>
        <p:spPr>
          <a:xfrm>
            <a:off x="924038" y="3907833"/>
            <a:ext cx="10343924" cy="2677656"/>
          </a:xfrm>
          <a:prstGeom prst="rect">
            <a:avLst/>
          </a:prstGeom>
          <a:solidFill>
            <a:schemeClr val="tx2"/>
          </a:solidFill>
          <a:ln w="28575">
            <a:solidFill>
              <a:schemeClr val="bg1"/>
            </a:solidFill>
          </a:ln>
        </p:spPr>
        <p:txBody>
          <a:bodyPr wrap="square" rtlCol="0">
            <a:spAutoFit/>
          </a:bodyPr>
          <a:lstStyle/>
          <a:p>
            <a:r>
              <a:rPr lang="en-US" sz="3200" b="1" dirty="0">
                <a:solidFill>
                  <a:schemeClr val="bg1"/>
                </a:solidFill>
              </a:rPr>
              <a:t>Romans 1:18</a:t>
            </a:r>
          </a:p>
          <a:p>
            <a:r>
              <a:rPr lang="en-US" sz="3400" dirty="0">
                <a:solidFill>
                  <a:schemeClr val="bg1"/>
                </a:solidFill>
              </a:rPr>
              <a:t>The wrath of God is being revealed from heaven against all the godlessness and wickedness of people, who suppress the truth by their wickedness.</a:t>
            </a:r>
          </a:p>
        </p:txBody>
      </p:sp>
      <p:cxnSp>
        <p:nvCxnSpPr>
          <p:cNvPr id="17" name="Straight Connector 16">
            <a:extLst>
              <a:ext uri="{FF2B5EF4-FFF2-40B4-BE49-F238E27FC236}">
                <a16:creationId xmlns:a16="http://schemas.microsoft.com/office/drawing/2014/main" id="{B3C34E8C-A76A-B342-B0F7-5EA08F732B63}"/>
              </a:ext>
            </a:extLst>
          </p:cNvPr>
          <p:cNvCxnSpPr>
            <a:cxnSpLocks/>
          </p:cNvCxnSpPr>
          <p:nvPr/>
        </p:nvCxnSpPr>
        <p:spPr>
          <a:xfrm>
            <a:off x="1868632" y="4932522"/>
            <a:ext cx="12088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70CBDB-9829-9440-9F32-5F9A4C95F43E}"/>
              </a:ext>
            </a:extLst>
          </p:cNvPr>
          <p:cNvCxnSpPr>
            <a:cxnSpLocks/>
          </p:cNvCxnSpPr>
          <p:nvPr/>
        </p:nvCxnSpPr>
        <p:spPr>
          <a:xfrm>
            <a:off x="4768249" y="3011158"/>
            <a:ext cx="516546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Rounded Rectangular Callout 20">
            <a:extLst>
              <a:ext uri="{FF2B5EF4-FFF2-40B4-BE49-F238E27FC236}">
                <a16:creationId xmlns:a16="http://schemas.microsoft.com/office/drawing/2014/main" id="{3F61D203-28F3-A741-AF5F-44FCAD2BEA87}"/>
              </a:ext>
            </a:extLst>
          </p:cNvPr>
          <p:cNvSpPr/>
          <p:nvPr/>
        </p:nvSpPr>
        <p:spPr>
          <a:xfrm>
            <a:off x="7133073" y="70728"/>
            <a:ext cx="3287972" cy="1329571"/>
          </a:xfrm>
          <a:prstGeom prst="wedgeRoundRectCallout">
            <a:avLst>
              <a:gd name="adj1" fmla="val -60890"/>
              <a:gd name="adj2" fmla="val 50634"/>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err="1">
                <a:solidFill>
                  <a:schemeClr val="bg1"/>
                </a:solidFill>
              </a:rPr>
              <a:t>σκληρότητ</a:t>
            </a:r>
            <a:r>
              <a:rPr lang="en-US" sz="3300" b="1" dirty="0">
                <a:solidFill>
                  <a:schemeClr val="bg1"/>
                </a:solidFill>
              </a:rPr>
              <a:t>α</a:t>
            </a:r>
            <a:r>
              <a:rPr lang="en-US" sz="3300" dirty="0">
                <a:solidFill>
                  <a:schemeClr val="bg1"/>
                </a:solidFill>
              </a:rPr>
              <a:t> (</a:t>
            </a:r>
            <a:r>
              <a:rPr lang="en-US" sz="3300" dirty="0" err="1">
                <a:solidFill>
                  <a:schemeClr val="bg1"/>
                </a:solidFill>
              </a:rPr>
              <a:t>sklērotēta</a:t>
            </a:r>
            <a:r>
              <a:rPr lang="en-US" sz="3300" dirty="0">
                <a:solidFill>
                  <a:schemeClr val="bg1"/>
                </a:solidFill>
              </a:rPr>
              <a:t>)</a:t>
            </a:r>
            <a:endParaRPr lang="en-US" sz="3300" dirty="0">
              <a:ln w="0"/>
              <a:solidFill>
                <a:schemeClr val="bg1"/>
              </a:solidFill>
              <a:effectLst>
                <a:outerShdw blurRad="38100" dist="19050" dir="2700000" algn="tl" rotWithShape="0">
                  <a:schemeClr val="dk1">
                    <a:alpha val="40000"/>
                  </a:schemeClr>
                </a:outerShdw>
              </a:effectLst>
            </a:endParaRPr>
          </a:p>
        </p:txBody>
      </p:sp>
      <p:sp>
        <p:nvSpPr>
          <p:cNvPr id="22" name="Rounded Rectangular Callout 21">
            <a:extLst>
              <a:ext uri="{FF2B5EF4-FFF2-40B4-BE49-F238E27FC236}">
                <a16:creationId xmlns:a16="http://schemas.microsoft.com/office/drawing/2014/main" id="{9601B3A5-9A43-F449-AB0D-E0E7B355DF45}"/>
              </a:ext>
            </a:extLst>
          </p:cNvPr>
          <p:cNvSpPr/>
          <p:nvPr/>
        </p:nvSpPr>
        <p:spPr>
          <a:xfrm>
            <a:off x="2050473" y="68828"/>
            <a:ext cx="3695220" cy="1329571"/>
          </a:xfrm>
          <a:prstGeom prst="wedgeRoundRectCallout">
            <a:avLst>
              <a:gd name="adj1" fmla="val -48249"/>
              <a:gd name="adj2" fmla="val 93357"/>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400" b="1" dirty="0" err="1">
                <a:solidFill>
                  <a:schemeClr val="bg1"/>
                </a:solidFill>
              </a:rPr>
              <a:t>ἀμετ</a:t>
            </a:r>
            <a:r>
              <a:rPr lang="en-US" sz="3400" b="1" dirty="0">
                <a:solidFill>
                  <a:schemeClr val="bg1"/>
                </a:solidFill>
              </a:rPr>
              <a:t>α</a:t>
            </a:r>
            <a:r>
              <a:rPr lang="en-US" sz="3400" b="1" dirty="0" err="1">
                <a:solidFill>
                  <a:schemeClr val="bg1"/>
                </a:solidFill>
              </a:rPr>
              <a:t>νόητον</a:t>
            </a:r>
            <a:r>
              <a:rPr lang="en-US" sz="3400" b="1" dirty="0">
                <a:solidFill>
                  <a:schemeClr val="bg1"/>
                </a:solidFill>
              </a:rPr>
              <a:t> </a:t>
            </a:r>
            <a:r>
              <a:rPr lang="en-US" sz="3300" dirty="0">
                <a:solidFill>
                  <a:schemeClr val="bg1"/>
                </a:solidFill>
              </a:rPr>
              <a:t>(</a:t>
            </a:r>
            <a:r>
              <a:rPr lang="en-US" sz="3300" dirty="0" err="1">
                <a:solidFill>
                  <a:schemeClr val="bg1"/>
                </a:solidFill>
              </a:rPr>
              <a:t>ametanoēton</a:t>
            </a:r>
            <a:r>
              <a:rPr lang="en-US" sz="3300" dirty="0">
                <a:solidFill>
                  <a:schemeClr val="bg1"/>
                </a:solidFill>
              </a:rPr>
              <a:t>)</a:t>
            </a:r>
            <a:r>
              <a:rPr lang="en-US" sz="3300" i="1" dirty="0">
                <a:solidFill>
                  <a:schemeClr val="bg1"/>
                </a:solidFill>
              </a:rPr>
              <a:t> </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23" name="Straight Connector 22">
            <a:extLst>
              <a:ext uri="{FF2B5EF4-FFF2-40B4-BE49-F238E27FC236}">
                <a16:creationId xmlns:a16="http://schemas.microsoft.com/office/drawing/2014/main" id="{389A00C7-B3E3-3645-B832-21088ED55497}"/>
              </a:ext>
            </a:extLst>
          </p:cNvPr>
          <p:cNvCxnSpPr>
            <a:cxnSpLocks/>
          </p:cNvCxnSpPr>
          <p:nvPr/>
        </p:nvCxnSpPr>
        <p:spPr>
          <a:xfrm>
            <a:off x="481445" y="3574777"/>
            <a:ext cx="497724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7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2:6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334341"/>
            <a:ext cx="11304119" cy="5824351"/>
          </a:xfrm>
        </p:spPr>
        <p:txBody>
          <a:bodyPr>
            <a:noAutofit/>
          </a:bodyPr>
          <a:lstStyle/>
          <a:p>
            <a:pPr marL="0" indent="0">
              <a:buNone/>
            </a:pPr>
            <a:r>
              <a:rPr lang="en-US" sz="3600" baseline="30000" dirty="0">
                <a:solidFill>
                  <a:schemeClr val="accent3"/>
                </a:solidFill>
              </a:rPr>
              <a:t>6</a:t>
            </a:r>
            <a:r>
              <a:rPr lang="en-US" sz="3600" dirty="0"/>
              <a:t> God "will give to each person according to what he has done.”</a:t>
            </a:r>
          </a:p>
        </p:txBody>
      </p:sp>
      <p:sp>
        <p:nvSpPr>
          <p:cNvPr id="11" name="TextBox 10">
            <a:extLst>
              <a:ext uri="{FF2B5EF4-FFF2-40B4-BE49-F238E27FC236}">
                <a16:creationId xmlns:a16="http://schemas.microsoft.com/office/drawing/2014/main" id="{9CB70FC7-9414-FE46-88B0-5E275C8C4570}"/>
              </a:ext>
            </a:extLst>
          </p:cNvPr>
          <p:cNvSpPr txBox="1"/>
          <p:nvPr/>
        </p:nvSpPr>
        <p:spPr>
          <a:xfrm>
            <a:off x="1131295" y="2897828"/>
            <a:ext cx="10343924" cy="1107996"/>
          </a:xfrm>
          <a:prstGeom prst="rect">
            <a:avLst/>
          </a:prstGeom>
          <a:solidFill>
            <a:schemeClr val="tx2"/>
          </a:solidFill>
          <a:ln w="28575">
            <a:solidFill>
              <a:schemeClr val="bg1"/>
            </a:solidFill>
          </a:ln>
        </p:spPr>
        <p:txBody>
          <a:bodyPr wrap="square" rtlCol="0">
            <a:spAutoFit/>
          </a:bodyPr>
          <a:lstStyle/>
          <a:p>
            <a:r>
              <a:rPr lang="en-US" sz="3200" b="1" dirty="0">
                <a:solidFill>
                  <a:schemeClr val="bg1"/>
                </a:solidFill>
              </a:rPr>
              <a:t>Psalm 62:12 </a:t>
            </a:r>
            <a:r>
              <a:rPr lang="en-US" sz="3300" dirty="0">
                <a:solidFill>
                  <a:schemeClr val="bg1"/>
                </a:solidFill>
              </a:rPr>
              <a:t>“You reward everyone according to what they have done.”</a:t>
            </a:r>
          </a:p>
        </p:txBody>
      </p:sp>
      <p:sp>
        <p:nvSpPr>
          <p:cNvPr id="12" name="TextBox 11">
            <a:extLst>
              <a:ext uri="{FF2B5EF4-FFF2-40B4-BE49-F238E27FC236}">
                <a16:creationId xmlns:a16="http://schemas.microsoft.com/office/drawing/2014/main" id="{F182D66F-C319-9D48-9024-B344DAC8D509}"/>
              </a:ext>
            </a:extLst>
          </p:cNvPr>
          <p:cNvSpPr txBox="1"/>
          <p:nvPr/>
        </p:nvSpPr>
        <p:spPr>
          <a:xfrm>
            <a:off x="522512" y="4474262"/>
            <a:ext cx="10343924" cy="1107996"/>
          </a:xfrm>
          <a:prstGeom prst="rect">
            <a:avLst/>
          </a:prstGeom>
          <a:solidFill>
            <a:schemeClr val="tx2"/>
          </a:solidFill>
          <a:ln w="28575">
            <a:solidFill>
              <a:schemeClr val="bg1"/>
            </a:solidFill>
          </a:ln>
        </p:spPr>
        <p:txBody>
          <a:bodyPr wrap="square" rtlCol="0">
            <a:spAutoFit/>
          </a:bodyPr>
          <a:lstStyle/>
          <a:p>
            <a:r>
              <a:rPr lang="en-US" sz="3200" b="1" dirty="0">
                <a:solidFill>
                  <a:schemeClr val="bg1"/>
                </a:solidFill>
              </a:rPr>
              <a:t>Prov. 24:12 </a:t>
            </a:r>
            <a:r>
              <a:rPr lang="en-US" sz="3300" dirty="0">
                <a:solidFill>
                  <a:schemeClr val="bg1"/>
                </a:solidFill>
              </a:rPr>
              <a:t>“Will he not repay everyone according to what they have done?”</a:t>
            </a:r>
          </a:p>
        </p:txBody>
      </p:sp>
    </p:spTree>
    <p:extLst>
      <p:ext uri="{BB962C8B-B14F-4D97-AF65-F5344CB8AC3E}">
        <p14:creationId xmlns:p14="http://schemas.microsoft.com/office/powerpoint/2010/main" val="34692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2:7-10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334341"/>
            <a:ext cx="11304119" cy="5824351"/>
          </a:xfrm>
        </p:spPr>
        <p:txBody>
          <a:bodyPr>
            <a:noAutofit/>
          </a:bodyPr>
          <a:lstStyle/>
          <a:p>
            <a:pPr marL="0" indent="0">
              <a:buNone/>
            </a:pPr>
            <a:r>
              <a:rPr lang="en-US" sz="3600" baseline="30000" dirty="0">
                <a:solidFill>
                  <a:schemeClr val="accent3"/>
                </a:solidFill>
              </a:rPr>
              <a:t>7</a:t>
            </a:r>
            <a:r>
              <a:rPr lang="en-US" sz="3600" dirty="0"/>
              <a:t> To those who by persistence in doing good seek glory, honor and immortality, he will give eternal life. </a:t>
            </a:r>
            <a:r>
              <a:rPr lang="en-US" sz="3600" baseline="30000" dirty="0">
                <a:solidFill>
                  <a:schemeClr val="accent3"/>
                </a:solidFill>
              </a:rPr>
              <a:t>8</a:t>
            </a:r>
            <a:r>
              <a:rPr lang="en-US" sz="3600" dirty="0"/>
              <a:t> But for those who are self-seeking and who reject the truth and follow evil, there will be wrath and anger. </a:t>
            </a:r>
            <a:r>
              <a:rPr lang="en-US" sz="3600" baseline="30000" dirty="0">
                <a:solidFill>
                  <a:schemeClr val="accent3"/>
                </a:solidFill>
              </a:rPr>
              <a:t>9 </a:t>
            </a:r>
            <a:r>
              <a:rPr lang="en-US" sz="3600" dirty="0"/>
              <a:t>There will be trouble and distress for every human being who does evil: first for the Jew, then for the Gentile; </a:t>
            </a:r>
            <a:r>
              <a:rPr lang="en-US" sz="3600" baseline="30000" dirty="0">
                <a:solidFill>
                  <a:schemeClr val="accent3"/>
                </a:solidFill>
              </a:rPr>
              <a:t>10 </a:t>
            </a:r>
            <a:r>
              <a:rPr lang="en-US" sz="3600" dirty="0"/>
              <a:t>but glory, honor and peace for everyone who does good: first for the Jew, then for the Gentile. </a:t>
            </a:r>
          </a:p>
        </p:txBody>
      </p:sp>
      <p:cxnSp>
        <p:nvCxnSpPr>
          <p:cNvPr id="16" name="Straight Connector 15">
            <a:extLst>
              <a:ext uri="{FF2B5EF4-FFF2-40B4-BE49-F238E27FC236}">
                <a16:creationId xmlns:a16="http://schemas.microsoft.com/office/drawing/2014/main" id="{BC271594-B5B8-984A-B1D2-977D04F86D2C}"/>
              </a:ext>
            </a:extLst>
          </p:cNvPr>
          <p:cNvCxnSpPr>
            <a:cxnSpLocks/>
          </p:cNvCxnSpPr>
          <p:nvPr/>
        </p:nvCxnSpPr>
        <p:spPr>
          <a:xfrm>
            <a:off x="7703127" y="1944355"/>
            <a:ext cx="371301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Rounded Rectangular Callout 17">
            <a:extLst>
              <a:ext uri="{FF2B5EF4-FFF2-40B4-BE49-F238E27FC236}">
                <a16:creationId xmlns:a16="http://schemas.microsoft.com/office/drawing/2014/main" id="{4B97AEAE-B4CD-5944-BB41-6DD6DA3DE2DB}"/>
              </a:ext>
            </a:extLst>
          </p:cNvPr>
          <p:cNvSpPr/>
          <p:nvPr/>
        </p:nvSpPr>
        <p:spPr>
          <a:xfrm>
            <a:off x="6352041" y="157295"/>
            <a:ext cx="4518600" cy="847731"/>
          </a:xfrm>
          <a:prstGeom prst="wedgeRoundRectCallout">
            <a:avLst>
              <a:gd name="adj1" fmla="val 38039"/>
              <a:gd name="adj2" fmla="val 93785"/>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dirty="0">
                <a:solidFill>
                  <a:schemeClr val="bg1"/>
                </a:solidFill>
              </a:rPr>
              <a:t>”</a:t>
            </a:r>
            <a:r>
              <a:rPr lang="en-US" sz="3300" i="1" dirty="0">
                <a:solidFill>
                  <a:schemeClr val="bg1"/>
                </a:solidFill>
              </a:rPr>
              <a:t>Keep on </a:t>
            </a:r>
            <a:r>
              <a:rPr lang="en-US" sz="3300" dirty="0">
                <a:solidFill>
                  <a:schemeClr val="bg1"/>
                </a:solidFill>
              </a:rPr>
              <a:t>seeking”</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19" name="Straight Connector 18">
            <a:extLst>
              <a:ext uri="{FF2B5EF4-FFF2-40B4-BE49-F238E27FC236}">
                <a16:creationId xmlns:a16="http://schemas.microsoft.com/office/drawing/2014/main" id="{2AEB7603-3F50-9349-9BD0-4621F2BCCF70}"/>
              </a:ext>
            </a:extLst>
          </p:cNvPr>
          <p:cNvCxnSpPr>
            <a:cxnSpLocks/>
          </p:cNvCxnSpPr>
          <p:nvPr/>
        </p:nvCxnSpPr>
        <p:spPr>
          <a:xfrm>
            <a:off x="484907" y="3613927"/>
            <a:ext cx="11776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ounded Rectangular Callout 20">
            <a:extLst>
              <a:ext uri="{FF2B5EF4-FFF2-40B4-BE49-F238E27FC236}">
                <a16:creationId xmlns:a16="http://schemas.microsoft.com/office/drawing/2014/main" id="{17A570DF-D61B-EA49-87F6-B559C35EC5D5}"/>
              </a:ext>
            </a:extLst>
          </p:cNvPr>
          <p:cNvSpPr/>
          <p:nvPr/>
        </p:nvSpPr>
        <p:spPr>
          <a:xfrm>
            <a:off x="961141" y="411815"/>
            <a:ext cx="5134859" cy="847731"/>
          </a:xfrm>
          <a:prstGeom prst="wedgeRoundRectCallout">
            <a:avLst>
              <a:gd name="adj1" fmla="val -43395"/>
              <a:gd name="adj2" fmla="val 269791"/>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dirty="0">
                <a:solidFill>
                  <a:schemeClr val="bg1"/>
                </a:solidFill>
              </a:rPr>
              <a:t>”</a:t>
            </a:r>
            <a:r>
              <a:rPr lang="en-US" sz="3300" i="1" dirty="0">
                <a:solidFill>
                  <a:schemeClr val="bg1"/>
                </a:solidFill>
              </a:rPr>
              <a:t>Keep on </a:t>
            </a:r>
            <a:r>
              <a:rPr lang="en-US" sz="3300" dirty="0">
                <a:solidFill>
                  <a:schemeClr val="bg1"/>
                </a:solidFill>
              </a:rPr>
              <a:t>disobeying”</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24" name="Straight Connector 23">
            <a:extLst>
              <a:ext uri="{FF2B5EF4-FFF2-40B4-BE49-F238E27FC236}">
                <a16:creationId xmlns:a16="http://schemas.microsoft.com/office/drawing/2014/main" id="{7C095802-69E4-0844-8E21-5819BC1CA9AE}"/>
              </a:ext>
            </a:extLst>
          </p:cNvPr>
          <p:cNvCxnSpPr>
            <a:cxnSpLocks/>
          </p:cNvCxnSpPr>
          <p:nvPr/>
        </p:nvCxnSpPr>
        <p:spPr>
          <a:xfrm>
            <a:off x="4896411" y="3584108"/>
            <a:ext cx="129657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ounded Rectangular Callout 25">
            <a:extLst>
              <a:ext uri="{FF2B5EF4-FFF2-40B4-BE49-F238E27FC236}">
                <a16:creationId xmlns:a16="http://schemas.microsoft.com/office/drawing/2014/main" id="{FF5F5511-EAEA-7E44-BBD1-DED254F9913D}"/>
              </a:ext>
            </a:extLst>
          </p:cNvPr>
          <p:cNvSpPr/>
          <p:nvPr/>
        </p:nvSpPr>
        <p:spPr>
          <a:xfrm>
            <a:off x="2649303" y="2049763"/>
            <a:ext cx="4391492" cy="847247"/>
          </a:xfrm>
          <a:prstGeom prst="wedgeRoundRectCallout">
            <a:avLst>
              <a:gd name="adj1" fmla="val 20147"/>
              <a:gd name="adj2" fmla="val 68302"/>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dirty="0">
                <a:solidFill>
                  <a:schemeClr val="bg1"/>
                </a:solidFill>
              </a:rPr>
              <a:t>”</a:t>
            </a:r>
            <a:r>
              <a:rPr lang="en-US" sz="3300" i="1" dirty="0">
                <a:solidFill>
                  <a:schemeClr val="bg1"/>
                </a:solidFill>
              </a:rPr>
              <a:t>Keep on </a:t>
            </a:r>
            <a:r>
              <a:rPr lang="en-US" sz="3300" dirty="0">
                <a:solidFill>
                  <a:schemeClr val="bg1"/>
                </a:solidFill>
              </a:rPr>
              <a:t>obeying”</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27" name="Straight Connector 26">
            <a:extLst>
              <a:ext uri="{FF2B5EF4-FFF2-40B4-BE49-F238E27FC236}">
                <a16:creationId xmlns:a16="http://schemas.microsoft.com/office/drawing/2014/main" id="{720ED1DF-B4EF-8447-AEAD-79B0323E6838}"/>
              </a:ext>
            </a:extLst>
          </p:cNvPr>
          <p:cNvCxnSpPr>
            <a:cxnSpLocks/>
          </p:cNvCxnSpPr>
          <p:nvPr/>
        </p:nvCxnSpPr>
        <p:spPr>
          <a:xfrm>
            <a:off x="6045954" y="4664763"/>
            <a:ext cx="198968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Rounded Rectangular Callout 28">
            <a:extLst>
              <a:ext uri="{FF2B5EF4-FFF2-40B4-BE49-F238E27FC236}">
                <a16:creationId xmlns:a16="http://schemas.microsoft.com/office/drawing/2014/main" id="{D9707432-52F7-D14A-9FA1-BE0365785982}"/>
              </a:ext>
            </a:extLst>
          </p:cNvPr>
          <p:cNvSpPr/>
          <p:nvPr/>
        </p:nvSpPr>
        <p:spPr>
          <a:xfrm>
            <a:off x="6927273" y="3076258"/>
            <a:ext cx="5167346" cy="888329"/>
          </a:xfrm>
          <a:prstGeom prst="wedgeRoundRectCallout">
            <a:avLst>
              <a:gd name="adj1" fmla="val -39093"/>
              <a:gd name="adj2" fmla="val 76801"/>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dirty="0">
                <a:solidFill>
                  <a:schemeClr val="bg1"/>
                </a:solidFill>
              </a:rPr>
              <a:t>”</a:t>
            </a:r>
            <a:r>
              <a:rPr lang="en-US" sz="3300" i="1" dirty="0">
                <a:solidFill>
                  <a:schemeClr val="bg1"/>
                </a:solidFill>
              </a:rPr>
              <a:t>Keeps on </a:t>
            </a:r>
            <a:r>
              <a:rPr lang="en-US" sz="3300" dirty="0">
                <a:solidFill>
                  <a:schemeClr val="bg1"/>
                </a:solidFill>
              </a:rPr>
              <a:t>producing”</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30" name="Straight Connector 29">
            <a:extLst>
              <a:ext uri="{FF2B5EF4-FFF2-40B4-BE49-F238E27FC236}">
                <a16:creationId xmlns:a16="http://schemas.microsoft.com/office/drawing/2014/main" id="{050A580E-EB70-0848-B866-45A7A890292D}"/>
              </a:ext>
            </a:extLst>
          </p:cNvPr>
          <p:cNvCxnSpPr>
            <a:cxnSpLocks/>
          </p:cNvCxnSpPr>
          <p:nvPr/>
        </p:nvCxnSpPr>
        <p:spPr>
          <a:xfrm>
            <a:off x="6192981" y="5782064"/>
            <a:ext cx="241069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a:extLst>
              <a:ext uri="{FF2B5EF4-FFF2-40B4-BE49-F238E27FC236}">
                <a16:creationId xmlns:a16="http://schemas.microsoft.com/office/drawing/2014/main" id="{F4EAB00F-5128-2442-9AF4-A2D745B68D28}"/>
              </a:ext>
            </a:extLst>
          </p:cNvPr>
          <p:cNvSpPr/>
          <p:nvPr/>
        </p:nvSpPr>
        <p:spPr>
          <a:xfrm>
            <a:off x="595243" y="4220598"/>
            <a:ext cx="5167346" cy="888329"/>
          </a:xfrm>
          <a:prstGeom prst="wedgeRoundRectCallout">
            <a:avLst>
              <a:gd name="adj1" fmla="val 58234"/>
              <a:gd name="adj2" fmla="val 81480"/>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dirty="0">
                <a:solidFill>
                  <a:schemeClr val="bg1"/>
                </a:solidFill>
              </a:rPr>
              <a:t>”</a:t>
            </a:r>
            <a:r>
              <a:rPr lang="en-US" sz="3300" i="1" dirty="0">
                <a:solidFill>
                  <a:schemeClr val="bg1"/>
                </a:solidFill>
              </a:rPr>
              <a:t>Keeps on </a:t>
            </a:r>
            <a:r>
              <a:rPr lang="en-US" sz="3300" dirty="0">
                <a:solidFill>
                  <a:schemeClr val="bg1"/>
                </a:solidFill>
              </a:rPr>
              <a:t>working”</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33" name="Straight Connector 32">
            <a:extLst>
              <a:ext uri="{FF2B5EF4-FFF2-40B4-BE49-F238E27FC236}">
                <a16:creationId xmlns:a16="http://schemas.microsoft.com/office/drawing/2014/main" id="{B64EA6F5-098D-0540-B696-48626BAC45DA}"/>
              </a:ext>
            </a:extLst>
          </p:cNvPr>
          <p:cNvCxnSpPr>
            <a:cxnSpLocks/>
          </p:cNvCxnSpPr>
          <p:nvPr/>
        </p:nvCxnSpPr>
        <p:spPr>
          <a:xfrm>
            <a:off x="3851563" y="1944355"/>
            <a:ext cx="30748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0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6" grpId="0" animBg="1"/>
      <p:bldP spid="29"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2:7-10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334341"/>
            <a:ext cx="11304119" cy="5824351"/>
          </a:xfrm>
        </p:spPr>
        <p:txBody>
          <a:bodyPr>
            <a:noAutofit/>
          </a:bodyPr>
          <a:lstStyle/>
          <a:p>
            <a:pPr marL="0" indent="0">
              <a:buNone/>
            </a:pPr>
            <a:r>
              <a:rPr lang="en-US" sz="3600" baseline="30000" dirty="0">
                <a:solidFill>
                  <a:schemeClr val="accent3"/>
                </a:solidFill>
              </a:rPr>
              <a:t>7</a:t>
            </a:r>
            <a:r>
              <a:rPr lang="en-US" sz="3600" dirty="0"/>
              <a:t> To those who by persistence in doing good seek glory, honor and immortality, he will give eternal life. </a:t>
            </a:r>
            <a:r>
              <a:rPr lang="en-US" sz="3600" baseline="30000" dirty="0">
                <a:solidFill>
                  <a:schemeClr val="accent3"/>
                </a:solidFill>
              </a:rPr>
              <a:t>8</a:t>
            </a:r>
            <a:r>
              <a:rPr lang="en-US" sz="3600" dirty="0"/>
              <a:t> But for those who are self-seeking and who reject the truth and follow evil, there will be wrath and anger. </a:t>
            </a:r>
            <a:r>
              <a:rPr lang="en-US" sz="3600" baseline="30000" dirty="0">
                <a:solidFill>
                  <a:schemeClr val="accent3"/>
                </a:solidFill>
              </a:rPr>
              <a:t>9 </a:t>
            </a:r>
            <a:r>
              <a:rPr lang="en-US" sz="3600" dirty="0"/>
              <a:t>There will be trouble and distress for every human being who does evil: first for the Jew, then for the Gentile; </a:t>
            </a:r>
            <a:r>
              <a:rPr lang="en-US" sz="3600" baseline="30000" dirty="0">
                <a:solidFill>
                  <a:schemeClr val="accent3"/>
                </a:solidFill>
              </a:rPr>
              <a:t>10 </a:t>
            </a:r>
            <a:r>
              <a:rPr lang="en-US" sz="3600" dirty="0"/>
              <a:t>but glory, honor and peace for everyone who does good: first for the Jew, then for the Gentile. </a:t>
            </a:r>
          </a:p>
        </p:txBody>
      </p:sp>
      <p:cxnSp>
        <p:nvCxnSpPr>
          <p:cNvPr id="30" name="Straight Connector 29">
            <a:extLst>
              <a:ext uri="{FF2B5EF4-FFF2-40B4-BE49-F238E27FC236}">
                <a16:creationId xmlns:a16="http://schemas.microsoft.com/office/drawing/2014/main" id="{050A580E-EB70-0848-B866-45A7A890292D}"/>
              </a:ext>
            </a:extLst>
          </p:cNvPr>
          <p:cNvCxnSpPr>
            <a:cxnSpLocks/>
          </p:cNvCxnSpPr>
          <p:nvPr/>
        </p:nvCxnSpPr>
        <p:spPr>
          <a:xfrm>
            <a:off x="6968836" y="2484683"/>
            <a:ext cx="417021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F5D4068-DF22-E442-BEC5-B33DA172C96E}"/>
              </a:ext>
            </a:extLst>
          </p:cNvPr>
          <p:cNvCxnSpPr>
            <a:cxnSpLocks/>
          </p:cNvCxnSpPr>
          <p:nvPr/>
        </p:nvCxnSpPr>
        <p:spPr>
          <a:xfrm>
            <a:off x="443343" y="3038865"/>
            <a:ext cx="59574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20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9" name="TextBox 8">
            <a:extLst>
              <a:ext uri="{FF2B5EF4-FFF2-40B4-BE49-F238E27FC236}">
                <a16:creationId xmlns:a16="http://schemas.microsoft.com/office/drawing/2014/main" id="{7F4CE3D9-B182-F443-B76A-8DE3C9753414}"/>
              </a:ext>
            </a:extLst>
          </p:cNvPr>
          <p:cNvSpPr txBox="1"/>
          <p:nvPr/>
        </p:nvSpPr>
        <p:spPr>
          <a:xfrm>
            <a:off x="487761" y="352854"/>
            <a:ext cx="4852219" cy="923330"/>
          </a:xfrm>
          <a:prstGeom prst="rect">
            <a:avLst/>
          </a:prstGeom>
          <a:noFill/>
        </p:spPr>
        <p:txBody>
          <a:bodyPr wrap="square" rtlCol="0">
            <a:spAutoFit/>
          </a:bodyPr>
          <a:lstStyle/>
          <a:p>
            <a:r>
              <a:rPr lang="en-US" sz="5400" dirty="0">
                <a:solidFill>
                  <a:schemeClr val="accent3">
                    <a:lumMod val="40000"/>
                    <a:lumOff val="60000"/>
                  </a:schemeClr>
                </a:solidFill>
                <a:latin typeface="Times New Roman" panose="02020603050405020304" pitchFamily="18" charset="0"/>
                <a:cs typeface="Times New Roman" panose="02020603050405020304" pitchFamily="18" charset="0"/>
              </a:rPr>
              <a:t>“Therefore,”</a:t>
            </a:r>
          </a:p>
        </p:txBody>
      </p:sp>
      <p:sp>
        <p:nvSpPr>
          <p:cNvPr id="10" name="TextBox 9">
            <a:extLst>
              <a:ext uri="{FF2B5EF4-FFF2-40B4-BE49-F238E27FC236}">
                <a16:creationId xmlns:a16="http://schemas.microsoft.com/office/drawing/2014/main" id="{1783F3B0-4EBA-2740-B87E-57782D2F3F14}"/>
              </a:ext>
            </a:extLst>
          </p:cNvPr>
          <p:cNvSpPr txBox="1"/>
          <p:nvPr/>
        </p:nvSpPr>
        <p:spPr>
          <a:xfrm>
            <a:off x="2183779" y="1433805"/>
            <a:ext cx="8461585" cy="769441"/>
          </a:xfrm>
          <a:prstGeom prst="rect">
            <a:avLst/>
          </a:prstGeom>
          <a:noFill/>
        </p:spPr>
        <p:txBody>
          <a:bodyPr wrap="square" rtlCol="0">
            <a:spAutoFit/>
          </a:bodyPr>
          <a:lstStyle/>
          <a:p>
            <a:r>
              <a:rPr lang="en-US" sz="4400" dirty="0">
                <a:solidFill>
                  <a:schemeClr val="bg2">
                    <a:lumMod val="20000"/>
                    <a:lumOff val="80000"/>
                  </a:schemeClr>
                </a:solidFill>
                <a:latin typeface="Times New Roman" panose="02020603050405020304" pitchFamily="18" charset="0"/>
                <a:cs typeface="Times New Roman" panose="02020603050405020304" pitchFamily="18" charset="0"/>
              </a:rPr>
              <a:t>“What then shall we say, then?”</a:t>
            </a:r>
          </a:p>
        </p:txBody>
      </p:sp>
      <p:sp>
        <p:nvSpPr>
          <p:cNvPr id="12" name="TextBox 11">
            <a:extLst>
              <a:ext uri="{FF2B5EF4-FFF2-40B4-BE49-F238E27FC236}">
                <a16:creationId xmlns:a16="http://schemas.microsoft.com/office/drawing/2014/main" id="{379DCA57-1565-6F4D-9120-D632071884A4}"/>
              </a:ext>
            </a:extLst>
          </p:cNvPr>
          <p:cNvSpPr txBox="1"/>
          <p:nvPr/>
        </p:nvSpPr>
        <p:spPr>
          <a:xfrm>
            <a:off x="4397975" y="531543"/>
            <a:ext cx="5582638" cy="923330"/>
          </a:xfrm>
          <a:prstGeom prst="rect">
            <a:avLst/>
          </a:prstGeom>
          <a:noFill/>
        </p:spPr>
        <p:txBody>
          <a:bodyPr wrap="square" rtlCol="0">
            <a:spAutoFit/>
          </a:bodyPr>
          <a:lstStyle/>
          <a:p>
            <a:r>
              <a:rPr lang="en-US" sz="5400" dirty="0">
                <a:solidFill>
                  <a:srgbClr val="FFC000"/>
                </a:solidFill>
                <a:latin typeface="Times New Roman" panose="02020603050405020304" pitchFamily="18" charset="0"/>
                <a:cs typeface="Times New Roman" panose="02020603050405020304" pitchFamily="18" charset="0"/>
              </a:rPr>
              <a:t>“Because of this,”</a:t>
            </a:r>
          </a:p>
        </p:txBody>
      </p:sp>
      <p:sp>
        <p:nvSpPr>
          <p:cNvPr id="13" name="TextBox 12">
            <a:extLst>
              <a:ext uri="{FF2B5EF4-FFF2-40B4-BE49-F238E27FC236}">
                <a16:creationId xmlns:a16="http://schemas.microsoft.com/office/drawing/2014/main" id="{69F3B259-3451-BA42-8B58-3A4A7D1F75D3}"/>
              </a:ext>
            </a:extLst>
          </p:cNvPr>
          <p:cNvSpPr txBox="1"/>
          <p:nvPr/>
        </p:nvSpPr>
        <p:spPr>
          <a:xfrm>
            <a:off x="2913870" y="2324027"/>
            <a:ext cx="4852219" cy="923330"/>
          </a:xfrm>
          <a:prstGeom prst="rect">
            <a:avLst/>
          </a:prstGeom>
          <a:noFill/>
        </p:spPr>
        <p:txBody>
          <a:bodyPr wrap="square" rtlCol="0">
            <a:spAutoFit/>
          </a:bodyPr>
          <a:lstStyle/>
          <a:p>
            <a:r>
              <a:rPr lang="en-US" sz="5400" dirty="0">
                <a:solidFill>
                  <a:schemeClr val="tx2">
                    <a:lumMod val="10000"/>
                  </a:schemeClr>
                </a:solidFill>
                <a:latin typeface="Times New Roman" panose="02020603050405020304" pitchFamily="18" charset="0"/>
                <a:cs typeface="Times New Roman" panose="02020603050405020304" pitchFamily="18" charset="0"/>
              </a:rPr>
              <a:t>“Furthermore,”</a:t>
            </a:r>
          </a:p>
        </p:txBody>
      </p:sp>
      <p:sp>
        <p:nvSpPr>
          <p:cNvPr id="11" name="Content Placeholder 2">
            <a:extLst>
              <a:ext uri="{FF2B5EF4-FFF2-40B4-BE49-F238E27FC236}">
                <a16:creationId xmlns:a16="http://schemas.microsoft.com/office/drawing/2014/main" id="{7C83A1CB-0658-1E46-B4B5-383C1506D86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4</a:t>
            </a:r>
          </a:p>
        </p:txBody>
      </p:sp>
      <p:sp>
        <p:nvSpPr>
          <p:cNvPr id="14" name="Content Placeholder 2">
            <a:extLst>
              <a:ext uri="{FF2B5EF4-FFF2-40B4-BE49-F238E27FC236}">
                <a16:creationId xmlns:a16="http://schemas.microsoft.com/office/drawing/2014/main" id="{2E81DF75-0B56-5D4C-BB79-BDB7F38E5F5A}"/>
              </a:ext>
            </a:extLst>
          </p:cNvPr>
          <p:cNvSpPr txBox="1">
            <a:spLocks/>
          </p:cNvSpPr>
          <p:nvPr/>
        </p:nvSpPr>
        <p:spPr>
          <a:xfrm>
            <a:off x="2980159" y="4758098"/>
            <a:ext cx="366861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accent3">
                    <a:lumMod val="40000"/>
                    <a:lumOff val="60000"/>
                  </a:schemeClr>
                </a:solidFill>
              </a:rPr>
              <a:t>(2:5–2:16)</a:t>
            </a:r>
          </a:p>
        </p:txBody>
      </p:sp>
    </p:spTree>
    <p:extLst>
      <p:ext uri="{BB962C8B-B14F-4D97-AF65-F5344CB8AC3E}">
        <p14:creationId xmlns:p14="http://schemas.microsoft.com/office/powerpoint/2010/main" val="34904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2:9-11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362043"/>
            <a:ext cx="11304119" cy="5824351"/>
          </a:xfrm>
        </p:spPr>
        <p:txBody>
          <a:bodyPr>
            <a:noAutofit/>
          </a:bodyPr>
          <a:lstStyle/>
          <a:p>
            <a:pPr marL="0" indent="0">
              <a:buNone/>
            </a:pPr>
            <a:r>
              <a:rPr lang="en-US" sz="3600" baseline="30000" dirty="0">
                <a:solidFill>
                  <a:schemeClr val="accent3"/>
                </a:solidFill>
              </a:rPr>
              <a:t>9 </a:t>
            </a:r>
            <a:r>
              <a:rPr lang="en-US" sz="3600" dirty="0"/>
              <a:t>There will be trouble and distress for every human being who does evil: first for the Jew, then for the Gentile; </a:t>
            </a:r>
            <a:r>
              <a:rPr lang="en-US" sz="3600" baseline="30000" dirty="0">
                <a:solidFill>
                  <a:schemeClr val="accent3"/>
                </a:solidFill>
              </a:rPr>
              <a:t>10 </a:t>
            </a:r>
            <a:r>
              <a:rPr lang="en-US" sz="3600" dirty="0"/>
              <a:t>but glory, honor and peace for everyone who does good: first for the Jew, then for the Gentile.</a:t>
            </a:r>
            <a:r>
              <a:rPr lang="en-US" sz="3600" baseline="30000" dirty="0">
                <a:solidFill>
                  <a:schemeClr val="accent3"/>
                </a:solidFill>
              </a:rPr>
              <a:t> </a:t>
            </a:r>
          </a:p>
          <a:p>
            <a:pPr marL="0" indent="0">
              <a:buNone/>
            </a:pPr>
            <a:r>
              <a:rPr lang="en-US" sz="3600" baseline="30000" dirty="0">
                <a:solidFill>
                  <a:schemeClr val="accent3"/>
                </a:solidFill>
              </a:rPr>
              <a:t>		11 </a:t>
            </a:r>
            <a:r>
              <a:rPr lang="en-US" sz="3600" dirty="0"/>
              <a:t>For God does not show favoritism. </a:t>
            </a:r>
          </a:p>
          <a:p>
            <a:pPr marL="0" indent="0">
              <a:buNone/>
            </a:pPr>
            <a:endParaRPr lang="en-US" sz="3200" dirty="0"/>
          </a:p>
        </p:txBody>
      </p:sp>
      <p:cxnSp>
        <p:nvCxnSpPr>
          <p:cNvPr id="10" name="Straight Connector 9">
            <a:extLst>
              <a:ext uri="{FF2B5EF4-FFF2-40B4-BE49-F238E27FC236}">
                <a16:creationId xmlns:a16="http://schemas.microsoft.com/office/drawing/2014/main" id="{2D91E35F-C298-0E43-81E8-06FFA2E4E719}"/>
              </a:ext>
            </a:extLst>
          </p:cNvPr>
          <p:cNvCxnSpPr>
            <a:cxnSpLocks/>
          </p:cNvCxnSpPr>
          <p:nvPr/>
        </p:nvCxnSpPr>
        <p:spPr>
          <a:xfrm>
            <a:off x="1856512" y="4812244"/>
            <a:ext cx="738447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53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E94D-5EE8-7D42-B23F-FABB42845D1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595A32D-51DA-E049-9BCA-F9D5A3968C55}"/>
              </a:ext>
            </a:extLst>
          </p:cNvPr>
          <p:cNvPicPr>
            <a:picLocks noGrp="1" noChangeAspect="1"/>
          </p:cNvPicPr>
          <p:nvPr>
            <p:ph idx="1"/>
          </p:nvPr>
        </p:nvPicPr>
        <p:blipFill>
          <a:blip r:embed="rId2"/>
          <a:stretch>
            <a:fillRect/>
          </a:stretch>
        </p:blipFill>
        <p:spPr>
          <a:xfrm>
            <a:off x="1811801" y="215850"/>
            <a:ext cx="8568398" cy="6426299"/>
          </a:xfrm>
        </p:spPr>
      </p:pic>
    </p:spTree>
    <p:extLst>
      <p:ext uri="{BB962C8B-B14F-4D97-AF65-F5344CB8AC3E}">
        <p14:creationId xmlns:p14="http://schemas.microsoft.com/office/powerpoint/2010/main" val="1917725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2:9-11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362043"/>
            <a:ext cx="11304119" cy="5824351"/>
          </a:xfrm>
        </p:spPr>
        <p:txBody>
          <a:bodyPr>
            <a:noAutofit/>
          </a:bodyPr>
          <a:lstStyle/>
          <a:p>
            <a:pPr marL="0" indent="0">
              <a:buNone/>
            </a:pPr>
            <a:r>
              <a:rPr lang="en-US" sz="3600" baseline="30000" dirty="0">
                <a:solidFill>
                  <a:schemeClr val="accent3"/>
                </a:solidFill>
              </a:rPr>
              <a:t>9 </a:t>
            </a:r>
            <a:r>
              <a:rPr lang="en-US" sz="3600" dirty="0"/>
              <a:t>There will be trouble and distress for every human being who does evil: first for the Jew, then for the Gentile; </a:t>
            </a:r>
            <a:r>
              <a:rPr lang="en-US" sz="3600" baseline="30000" dirty="0">
                <a:solidFill>
                  <a:schemeClr val="accent3"/>
                </a:solidFill>
              </a:rPr>
              <a:t>10 </a:t>
            </a:r>
            <a:r>
              <a:rPr lang="en-US" sz="3600" dirty="0"/>
              <a:t>but glory, honor and peace for everyone who does good: first for the Jew, then for the Gentile.</a:t>
            </a:r>
            <a:r>
              <a:rPr lang="en-US" sz="3600" baseline="30000" dirty="0">
                <a:solidFill>
                  <a:schemeClr val="accent3"/>
                </a:solidFill>
              </a:rPr>
              <a:t> </a:t>
            </a:r>
          </a:p>
          <a:p>
            <a:pPr marL="0" indent="0">
              <a:buNone/>
            </a:pPr>
            <a:r>
              <a:rPr lang="en-US" sz="3600" baseline="30000" dirty="0">
                <a:solidFill>
                  <a:schemeClr val="accent3"/>
                </a:solidFill>
              </a:rPr>
              <a:t>		11 </a:t>
            </a:r>
            <a:r>
              <a:rPr lang="en-US" sz="3600" dirty="0"/>
              <a:t>For God does not show favoritism. </a:t>
            </a:r>
          </a:p>
          <a:p>
            <a:pPr marL="0" indent="0">
              <a:buNone/>
            </a:pPr>
            <a:endParaRPr lang="en-US" sz="3200" dirty="0"/>
          </a:p>
        </p:txBody>
      </p:sp>
      <p:cxnSp>
        <p:nvCxnSpPr>
          <p:cNvPr id="10" name="Straight Connector 9">
            <a:extLst>
              <a:ext uri="{FF2B5EF4-FFF2-40B4-BE49-F238E27FC236}">
                <a16:creationId xmlns:a16="http://schemas.microsoft.com/office/drawing/2014/main" id="{2D91E35F-C298-0E43-81E8-06FFA2E4E719}"/>
              </a:ext>
            </a:extLst>
          </p:cNvPr>
          <p:cNvCxnSpPr>
            <a:cxnSpLocks/>
          </p:cNvCxnSpPr>
          <p:nvPr/>
        </p:nvCxnSpPr>
        <p:spPr>
          <a:xfrm>
            <a:off x="1856512" y="4812244"/>
            <a:ext cx="738447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451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122219"/>
            <a:ext cx="11377691" cy="5637716"/>
          </a:xfrm>
        </p:spPr>
        <p:txBody>
          <a:bodyPr>
            <a:noAutofit/>
          </a:bodyPr>
          <a:lstStyle/>
          <a:p>
            <a:pPr marL="0" indent="0">
              <a:buNone/>
            </a:pPr>
            <a:r>
              <a:rPr lang="en-US" sz="3200" baseline="30000" dirty="0">
                <a:solidFill>
                  <a:schemeClr val="accent3"/>
                </a:solidFill>
              </a:rPr>
              <a:t>12 </a:t>
            </a:r>
            <a:r>
              <a:rPr lang="en-US" sz="3200" dirty="0"/>
              <a:t>All who sin apart from the law will also perish apart from the law, and all who sin under the law will be judged by the law. </a:t>
            </a:r>
            <a:r>
              <a:rPr lang="en-US" sz="3200" baseline="30000" dirty="0">
                <a:solidFill>
                  <a:schemeClr val="accent3"/>
                </a:solidFill>
              </a:rPr>
              <a:t>13 </a:t>
            </a:r>
            <a:r>
              <a:rPr lang="en-US" sz="3200" dirty="0"/>
              <a:t>For it is not those who hear the law who are righteous in God's sight, but it is those who obey the law who will be declared righteous. </a:t>
            </a:r>
            <a:r>
              <a:rPr lang="en-US" sz="3200" baseline="30000" dirty="0">
                <a:solidFill>
                  <a:schemeClr val="accent3"/>
                </a:solidFill>
              </a:rPr>
              <a:t>14 </a:t>
            </a:r>
            <a:r>
              <a:rPr lang="en-US" sz="3200" dirty="0"/>
              <a:t>(Indeed, when Gentiles, who do not have the law, do by nature things required by the law, they are a law for themselves, even though they do not have the law, </a:t>
            </a:r>
            <a:r>
              <a:rPr lang="en-US" sz="3200" baseline="30000" dirty="0">
                <a:solidFill>
                  <a:schemeClr val="accent3"/>
                </a:solidFill>
              </a:rPr>
              <a:t>15 </a:t>
            </a:r>
            <a:r>
              <a:rPr lang="en-US" sz="3200" dirty="0"/>
              <a:t>since they show that the requirements of the law are written on their hearts, their consciences also bearing witness, and their thoughts now accusing, now even defending them.)</a:t>
            </a:r>
          </a:p>
        </p:txBody>
      </p:sp>
      <p:sp>
        <p:nvSpPr>
          <p:cNvPr id="6" name="Title 1">
            <a:extLst>
              <a:ext uri="{FF2B5EF4-FFF2-40B4-BE49-F238E27FC236}">
                <a16:creationId xmlns:a16="http://schemas.microsoft.com/office/drawing/2014/main" id="{F2A7A5E3-AD2F-694A-8913-A28722BAA99C}"/>
              </a:ext>
            </a:extLst>
          </p:cNvPr>
          <p:cNvSpPr>
            <a:spLocks noGrp="1"/>
          </p:cNvSpPr>
          <p:nvPr>
            <p:ph type="title"/>
          </p:nvPr>
        </p:nvSpPr>
        <p:spPr>
          <a:xfrm>
            <a:off x="1321359" y="157295"/>
            <a:ext cx="5459269" cy="658630"/>
          </a:xfrm>
        </p:spPr>
        <p:txBody>
          <a:bodyPr/>
          <a:lstStyle/>
          <a:p>
            <a:r>
              <a:rPr lang="en-US" sz="3200" b="1" dirty="0"/>
              <a:t>Romans 2:12-15  </a:t>
            </a:r>
            <a:r>
              <a:rPr lang="en-US" sz="2000" dirty="0"/>
              <a:t>(NIV) </a:t>
            </a:r>
            <a:endParaRPr lang="en-US" sz="3200" dirty="0"/>
          </a:p>
        </p:txBody>
      </p:sp>
      <p:cxnSp>
        <p:nvCxnSpPr>
          <p:cNvPr id="7" name="Straight Connector 6">
            <a:extLst>
              <a:ext uri="{FF2B5EF4-FFF2-40B4-BE49-F238E27FC236}">
                <a16:creationId xmlns:a16="http://schemas.microsoft.com/office/drawing/2014/main" id="{A1ACA7D0-A2B5-1B4B-9A33-F84512A77C33}"/>
              </a:ext>
            </a:extLst>
          </p:cNvPr>
          <p:cNvCxnSpPr>
            <a:cxnSpLocks/>
          </p:cNvCxnSpPr>
          <p:nvPr/>
        </p:nvCxnSpPr>
        <p:spPr>
          <a:xfrm>
            <a:off x="1204786" y="5565106"/>
            <a:ext cx="468339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CD32DB-BBC1-834F-94FE-A2FC1C1796D5}"/>
              </a:ext>
            </a:extLst>
          </p:cNvPr>
          <p:cNvCxnSpPr>
            <a:cxnSpLocks/>
          </p:cNvCxnSpPr>
          <p:nvPr/>
        </p:nvCxnSpPr>
        <p:spPr>
          <a:xfrm>
            <a:off x="512059" y="4595288"/>
            <a:ext cx="37967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ounded Rectangular Callout 9">
            <a:extLst>
              <a:ext uri="{FF2B5EF4-FFF2-40B4-BE49-F238E27FC236}">
                <a16:creationId xmlns:a16="http://schemas.microsoft.com/office/drawing/2014/main" id="{1FE58257-5B33-C54C-AA67-9D1959E8EBC8}"/>
              </a:ext>
            </a:extLst>
          </p:cNvPr>
          <p:cNvSpPr/>
          <p:nvPr/>
        </p:nvSpPr>
        <p:spPr>
          <a:xfrm>
            <a:off x="4170210" y="1433006"/>
            <a:ext cx="4336472" cy="2431461"/>
          </a:xfrm>
          <a:prstGeom prst="wedgeRoundRectCallout">
            <a:avLst>
              <a:gd name="adj1" fmla="val -50275"/>
              <a:gd name="adj2" fmla="val 100163"/>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l-GR" sz="3400" b="1" dirty="0" err="1">
                <a:solidFill>
                  <a:schemeClr val="bg1"/>
                </a:solidFill>
              </a:rPr>
              <a:t>ἔργον</a:t>
            </a:r>
            <a:endParaRPr lang="en-US" sz="3400" b="1" dirty="0">
              <a:solidFill>
                <a:schemeClr val="bg1"/>
              </a:solidFill>
            </a:endParaRPr>
          </a:p>
          <a:p>
            <a:pPr algn="ctr"/>
            <a:r>
              <a:rPr lang="en-US" sz="3200" dirty="0">
                <a:solidFill>
                  <a:schemeClr val="bg1"/>
                </a:solidFill>
              </a:rPr>
              <a:t>(Ergon)</a:t>
            </a:r>
          </a:p>
          <a:p>
            <a:pPr algn="ctr"/>
            <a:r>
              <a:rPr lang="en-US" sz="3300" dirty="0">
                <a:solidFill>
                  <a:schemeClr val="bg1"/>
                </a:solidFill>
              </a:rPr>
              <a:t>”work of the law”</a:t>
            </a:r>
            <a:endParaRPr lang="en-US" sz="33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469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122219"/>
            <a:ext cx="11377691" cy="5637716"/>
          </a:xfrm>
        </p:spPr>
        <p:txBody>
          <a:bodyPr>
            <a:noAutofit/>
          </a:bodyPr>
          <a:lstStyle/>
          <a:p>
            <a:pPr marL="0" indent="0">
              <a:buNone/>
            </a:pPr>
            <a:r>
              <a:rPr lang="en-US" sz="3200" baseline="30000" dirty="0">
                <a:solidFill>
                  <a:schemeClr val="accent3"/>
                </a:solidFill>
              </a:rPr>
              <a:t>12 </a:t>
            </a:r>
            <a:r>
              <a:rPr lang="en-US" sz="3200" dirty="0"/>
              <a:t>All who sin apart from the law will also perish apart from the law, and all who sin under the law will be judged by the law. </a:t>
            </a:r>
            <a:r>
              <a:rPr lang="en-US" sz="3200" baseline="30000" dirty="0">
                <a:solidFill>
                  <a:schemeClr val="accent3"/>
                </a:solidFill>
              </a:rPr>
              <a:t>13 </a:t>
            </a:r>
            <a:r>
              <a:rPr lang="en-US" sz="3200" dirty="0"/>
              <a:t>For it is not those who hear the law who are righteous in God's sight, but it is those who obey the law who will be declared righteous. </a:t>
            </a:r>
            <a:r>
              <a:rPr lang="en-US" sz="3200" baseline="30000" dirty="0">
                <a:solidFill>
                  <a:schemeClr val="accent3"/>
                </a:solidFill>
              </a:rPr>
              <a:t>14 </a:t>
            </a:r>
            <a:r>
              <a:rPr lang="en-US" sz="3200" dirty="0"/>
              <a:t>(Indeed, when Gentiles, who do not have the law, do by nature things required by the law, they are a law for themselves, even though they do not have the law, </a:t>
            </a:r>
            <a:r>
              <a:rPr lang="en-US" sz="3200" baseline="30000" dirty="0">
                <a:solidFill>
                  <a:schemeClr val="accent3"/>
                </a:solidFill>
              </a:rPr>
              <a:t>15 </a:t>
            </a:r>
            <a:r>
              <a:rPr lang="en-US" sz="3200" dirty="0"/>
              <a:t>since they show that the requirements of the law are written on their hearts, their consciences also bearing witness, and their thoughts now accusing, now even defending them.)</a:t>
            </a:r>
          </a:p>
        </p:txBody>
      </p:sp>
      <p:sp>
        <p:nvSpPr>
          <p:cNvPr id="6" name="Title 1">
            <a:extLst>
              <a:ext uri="{FF2B5EF4-FFF2-40B4-BE49-F238E27FC236}">
                <a16:creationId xmlns:a16="http://schemas.microsoft.com/office/drawing/2014/main" id="{F2A7A5E3-AD2F-694A-8913-A28722BAA99C}"/>
              </a:ext>
            </a:extLst>
          </p:cNvPr>
          <p:cNvSpPr>
            <a:spLocks noGrp="1"/>
          </p:cNvSpPr>
          <p:nvPr>
            <p:ph type="title"/>
          </p:nvPr>
        </p:nvSpPr>
        <p:spPr>
          <a:xfrm>
            <a:off x="1321359" y="157295"/>
            <a:ext cx="5459269" cy="658630"/>
          </a:xfrm>
        </p:spPr>
        <p:txBody>
          <a:bodyPr/>
          <a:lstStyle/>
          <a:p>
            <a:r>
              <a:rPr lang="en-US" sz="3200" b="1" dirty="0"/>
              <a:t>Romans 2:12-15  </a:t>
            </a:r>
            <a:r>
              <a:rPr lang="en-US" sz="2000" dirty="0"/>
              <a:t>(NIV) </a:t>
            </a:r>
            <a:endParaRPr lang="en-US" sz="3200" dirty="0"/>
          </a:p>
        </p:txBody>
      </p:sp>
      <p:cxnSp>
        <p:nvCxnSpPr>
          <p:cNvPr id="7" name="Straight Connector 6">
            <a:extLst>
              <a:ext uri="{FF2B5EF4-FFF2-40B4-BE49-F238E27FC236}">
                <a16:creationId xmlns:a16="http://schemas.microsoft.com/office/drawing/2014/main" id="{A1ACA7D0-A2B5-1B4B-9A33-F84512A77C33}"/>
              </a:ext>
            </a:extLst>
          </p:cNvPr>
          <p:cNvCxnSpPr>
            <a:cxnSpLocks/>
          </p:cNvCxnSpPr>
          <p:nvPr/>
        </p:nvCxnSpPr>
        <p:spPr>
          <a:xfrm>
            <a:off x="498204" y="6036161"/>
            <a:ext cx="338106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044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19200"/>
            <a:ext cx="11377691" cy="5513025"/>
          </a:xfrm>
        </p:spPr>
        <p:txBody>
          <a:bodyPr>
            <a:noAutofit/>
          </a:bodyPr>
          <a:lstStyle/>
          <a:p>
            <a:pPr marL="0" indent="0">
              <a:buNone/>
            </a:pPr>
            <a:r>
              <a:rPr lang="en-US" sz="3600" baseline="30000" dirty="0">
                <a:solidFill>
                  <a:schemeClr val="accent3"/>
                </a:solidFill>
              </a:rPr>
              <a:t>16</a:t>
            </a:r>
            <a:r>
              <a:rPr lang="en-US" sz="3600" dirty="0"/>
              <a:t> This will take place on the day when God will judge men's secrets through Jesus Christ, as my gospel declares. </a:t>
            </a:r>
          </a:p>
        </p:txBody>
      </p:sp>
      <p:sp>
        <p:nvSpPr>
          <p:cNvPr id="6" name="Title 1">
            <a:extLst>
              <a:ext uri="{FF2B5EF4-FFF2-40B4-BE49-F238E27FC236}">
                <a16:creationId xmlns:a16="http://schemas.microsoft.com/office/drawing/2014/main" id="{4A949097-4A6F-AE4B-8AC1-DE345A4ED5EC}"/>
              </a:ext>
            </a:extLst>
          </p:cNvPr>
          <p:cNvSpPr>
            <a:spLocks noGrp="1"/>
          </p:cNvSpPr>
          <p:nvPr>
            <p:ph type="title"/>
          </p:nvPr>
        </p:nvSpPr>
        <p:spPr>
          <a:xfrm>
            <a:off x="1321359" y="157295"/>
            <a:ext cx="5459269" cy="658630"/>
          </a:xfrm>
        </p:spPr>
        <p:txBody>
          <a:bodyPr/>
          <a:lstStyle/>
          <a:p>
            <a:r>
              <a:rPr lang="en-US" sz="3200" b="1" dirty="0"/>
              <a:t>Romans 2:16  </a:t>
            </a:r>
            <a:r>
              <a:rPr lang="en-US" sz="2000" dirty="0"/>
              <a:t>(NIV) </a:t>
            </a:r>
            <a:endParaRPr lang="en-US" sz="3200" dirty="0"/>
          </a:p>
        </p:txBody>
      </p:sp>
      <p:cxnSp>
        <p:nvCxnSpPr>
          <p:cNvPr id="7" name="Straight Connector 6">
            <a:extLst>
              <a:ext uri="{FF2B5EF4-FFF2-40B4-BE49-F238E27FC236}">
                <a16:creationId xmlns:a16="http://schemas.microsoft.com/office/drawing/2014/main" id="{BEC4B9A5-6CB2-DD45-B5BE-A74F2FE64A8F}"/>
              </a:ext>
            </a:extLst>
          </p:cNvPr>
          <p:cNvCxnSpPr>
            <a:cxnSpLocks/>
          </p:cNvCxnSpPr>
          <p:nvPr/>
        </p:nvCxnSpPr>
        <p:spPr>
          <a:xfrm>
            <a:off x="955965" y="1805807"/>
            <a:ext cx="69272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55D067E-F960-774F-A466-49AC46BBECC5}"/>
              </a:ext>
            </a:extLst>
          </p:cNvPr>
          <p:cNvSpPr txBox="1"/>
          <p:nvPr/>
        </p:nvSpPr>
        <p:spPr>
          <a:xfrm>
            <a:off x="715659" y="3437922"/>
            <a:ext cx="10343924" cy="2123658"/>
          </a:xfrm>
          <a:prstGeom prst="rect">
            <a:avLst/>
          </a:prstGeom>
          <a:solidFill>
            <a:schemeClr val="tx2"/>
          </a:solidFill>
          <a:ln w="28575">
            <a:solidFill>
              <a:schemeClr val="bg1"/>
            </a:solidFill>
          </a:ln>
        </p:spPr>
        <p:txBody>
          <a:bodyPr wrap="square" rtlCol="0">
            <a:spAutoFit/>
          </a:bodyPr>
          <a:lstStyle/>
          <a:p>
            <a:r>
              <a:rPr lang="en-US" sz="3200" b="1" dirty="0">
                <a:solidFill>
                  <a:schemeClr val="bg1"/>
                </a:solidFill>
              </a:rPr>
              <a:t>Gal. 1:8 (GNT) </a:t>
            </a:r>
            <a:r>
              <a:rPr lang="en-US" sz="3300" dirty="0">
                <a:solidFill>
                  <a:schemeClr val="bg1"/>
                </a:solidFill>
              </a:rPr>
              <a:t>“But even if we or an angel from heaven should preach to you a gospel that is different from the one we preached to you, may he be condemned to hell!”</a:t>
            </a:r>
          </a:p>
        </p:txBody>
      </p:sp>
      <p:cxnSp>
        <p:nvCxnSpPr>
          <p:cNvPr id="9" name="Straight Connector 8">
            <a:extLst>
              <a:ext uri="{FF2B5EF4-FFF2-40B4-BE49-F238E27FC236}">
                <a16:creationId xmlns:a16="http://schemas.microsoft.com/office/drawing/2014/main" id="{0DAFFF70-7EB4-CE45-8CDF-73AEE7F942E7}"/>
              </a:ext>
            </a:extLst>
          </p:cNvPr>
          <p:cNvCxnSpPr>
            <a:cxnSpLocks/>
          </p:cNvCxnSpPr>
          <p:nvPr/>
        </p:nvCxnSpPr>
        <p:spPr>
          <a:xfrm>
            <a:off x="5887621" y="1824378"/>
            <a:ext cx="493277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FFB7CA-F12F-8D45-A825-CCEE2DFCCBF0}"/>
              </a:ext>
            </a:extLst>
          </p:cNvPr>
          <p:cNvCxnSpPr>
            <a:cxnSpLocks/>
          </p:cNvCxnSpPr>
          <p:nvPr/>
        </p:nvCxnSpPr>
        <p:spPr>
          <a:xfrm>
            <a:off x="449315" y="2378559"/>
            <a:ext cx="887479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F5813A-ED64-924E-A6D5-1A4A3594BC64}"/>
              </a:ext>
            </a:extLst>
          </p:cNvPr>
          <p:cNvCxnSpPr>
            <a:cxnSpLocks/>
          </p:cNvCxnSpPr>
          <p:nvPr/>
        </p:nvCxnSpPr>
        <p:spPr>
          <a:xfrm>
            <a:off x="10210800" y="2378559"/>
            <a:ext cx="6096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C52D4D-C3F1-D74D-9BE9-35943F2EE93B}"/>
              </a:ext>
            </a:extLst>
          </p:cNvPr>
          <p:cNvSpPr txBox="1"/>
          <p:nvPr/>
        </p:nvSpPr>
        <p:spPr>
          <a:xfrm>
            <a:off x="910778" y="3225770"/>
            <a:ext cx="10343924" cy="2077492"/>
          </a:xfrm>
          <a:prstGeom prst="rect">
            <a:avLst/>
          </a:prstGeom>
          <a:solidFill>
            <a:schemeClr val="tx2"/>
          </a:solidFill>
          <a:ln w="28575">
            <a:solidFill>
              <a:schemeClr val="bg1"/>
            </a:solidFill>
          </a:ln>
        </p:spPr>
        <p:txBody>
          <a:bodyPr wrap="square" rtlCol="0">
            <a:spAutoFit/>
          </a:bodyPr>
          <a:lstStyle/>
          <a:p>
            <a:r>
              <a:rPr lang="en-US" sz="3200" b="1" dirty="0">
                <a:solidFill>
                  <a:schemeClr val="bg1"/>
                </a:solidFill>
              </a:rPr>
              <a:t>Romans 2:5 </a:t>
            </a:r>
            <a:r>
              <a:rPr lang="en-US" sz="3300" dirty="0">
                <a:solidFill>
                  <a:schemeClr val="bg1"/>
                </a:solidFill>
              </a:rPr>
              <a:t>“</a:t>
            </a:r>
            <a:r>
              <a:rPr lang="en-US" sz="3200" dirty="0">
                <a:solidFill>
                  <a:schemeClr val="bg1"/>
                </a:solidFill>
              </a:rPr>
              <a:t>But because of your stubbornness and your unrepentant heart, you are storing up wrath against yourself for </a:t>
            </a:r>
            <a:r>
              <a:rPr lang="en-US" sz="3200" u="sng" dirty="0">
                <a:solidFill>
                  <a:schemeClr val="bg1"/>
                </a:solidFill>
              </a:rPr>
              <a:t>the day of God's wrath</a:t>
            </a:r>
            <a:r>
              <a:rPr lang="en-US" sz="3200" dirty="0">
                <a:solidFill>
                  <a:schemeClr val="bg1"/>
                </a:solidFill>
              </a:rPr>
              <a:t>, when his righteous judgment will be revealed. </a:t>
            </a:r>
            <a:endParaRPr lang="en-US" sz="3600" dirty="0">
              <a:solidFill>
                <a:schemeClr val="bg1"/>
              </a:solidFill>
            </a:endParaRPr>
          </a:p>
        </p:txBody>
      </p:sp>
      <p:sp>
        <p:nvSpPr>
          <p:cNvPr id="16" name="TextBox 15">
            <a:extLst>
              <a:ext uri="{FF2B5EF4-FFF2-40B4-BE49-F238E27FC236}">
                <a16:creationId xmlns:a16="http://schemas.microsoft.com/office/drawing/2014/main" id="{A89D6444-A210-2C46-B9E7-4FA636C0AA25}"/>
              </a:ext>
            </a:extLst>
          </p:cNvPr>
          <p:cNvSpPr txBox="1"/>
          <p:nvPr/>
        </p:nvSpPr>
        <p:spPr>
          <a:xfrm>
            <a:off x="561191" y="215608"/>
            <a:ext cx="10674844" cy="2062103"/>
          </a:xfrm>
          <a:prstGeom prst="rect">
            <a:avLst/>
          </a:prstGeom>
          <a:solidFill>
            <a:schemeClr val="tx2"/>
          </a:solidFill>
          <a:ln w="28575">
            <a:solidFill>
              <a:schemeClr val="bg1"/>
            </a:solidFill>
          </a:ln>
        </p:spPr>
        <p:txBody>
          <a:bodyPr wrap="square" rtlCol="0">
            <a:spAutoFit/>
          </a:bodyPr>
          <a:lstStyle/>
          <a:p>
            <a:r>
              <a:rPr lang="en-US" sz="3200" b="1" u="sng" dirty="0">
                <a:hlinkClick r:id="rId2"/>
              </a:rPr>
              <a:t>2 Corinthians 5:10</a:t>
            </a:r>
            <a:r>
              <a:rPr lang="en-US" sz="2400" dirty="0">
                <a:solidFill>
                  <a:schemeClr val="bg1"/>
                </a:solidFill>
              </a:rPr>
              <a:t> (ESV)</a:t>
            </a:r>
            <a:endParaRPr lang="en-US" sz="2400" b="1" dirty="0">
              <a:solidFill>
                <a:schemeClr val="bg1"/>
              </a:solidFill>
            </a:endParaRPr>
          </a:p>
          <a:p>
            <a:r>
              <a:rPr lang="en-US" sz="3200" dirty="0">
                <a:solidFill>
                  <a:schemeClr val="bg1"/>
                </a:solidFill>
              </a:rPr>
              <a:t>For we must all appear before the judgment seat of Christ, so that each one may receive what is due for what he has done in the body, whether good or evil.</a:t>
            </a:r>
          </a:p>
        </p:txBody>
      </p:sp>
      <p:sp>
        <p:nvSpPr>
          <p:cNvPr id="18" name="TextBox 17">
            <a:extLst>
              <a:ext uri="{FF2B5EF4-FFF2-40B4-BE49-F238E27FC236}">
                <a16:creationId xmlns:a16="http://schemas.microsoft.com/office/drawing/2014/main" id="{AA327FD1-8346-2240-875C-00A4579C4DA7}"/>
              </a:ext>
            </a:extLst>
          </p:cNvPr>
          <p:cNvSpPr txBox="1"/>
          <p:nvPr/>
        </p:nvSpPr>
        <p:spPr>
          <a:xfrm>
            <a:off x="625010" y="815925"/>
            <a:ext cx="10674844" cy="3046988"/>
          </a:xfrm>
          <a:prstGeom prst="rect">
            <a:avLst/>
          </a:prstGeom>
          <a:solidFill>
            <a:schemeClr val="tx2"/>
          </a:solidFill>
          <a:ln w="28575">
            <a:solidFill>
              <a:schemeClr val="bg1"/>
            </a:solidFill>
          </a:ln>
        </p:spPr>
        <p:txBody>
          <a:bodyPr wrap="square" rtlCol="0">
            <a:spAutoFit/>
          </a:bodyPr>
          <a:lstStyle/>
          <a:p>
            <a:r>
              <a:rPr lang="en-US" sz="3200" b="1" u="sng" dirty="0">
                <a:hlinkClick r:id="rId2"/>
              </a:rPr>
              <a:t>1 Corinthians 4:5</a:t>
            </a:r>
            <a:r>
              <a:rPr lang="en-US" sz="2400" dirty="0">
                <a:solidFill>
                  <a:schemeClr val="bg1"/>
                </a:solidFill>
              </a:rPr>
              <a:t> (ESV)</a:t>
            </a:r>
            <a:endParaRPr lang="en-US" sz="2400" b="1" dirty="0">
              <a:solidFill>
                <a:schemeClr val="bg1"/>
              </a:solidFill>
            </a:endParaRPr>
          </a:p>
          <a:p>
            <a:r>
              <a:rPr lang="en-US" sz="3200" dirty="0">
                <a:solidFill>
                  <a:schemeClr val="bg1"/>
                </a:solidFill>
              </a:rPr>
              <a:t>Therefore do not pronounce judgment before the time, before the Lord comes, who will bring to light the things now hidden in darkness and will disclose the purposes of the heart. Then each one will receive his commendation from God.</a:t>
            </a:r>
          </a:p>
        </p:txBody>
      </p:sp>
      <p:sp>
        <p:nvSpPr>
          <p:cNvPr id="17" name="TextBox 16">
            <a:extLst>
              <a:ext uri="{FF2B5EF4-FFF2-40B4-BE49-F238E27FC236}">
                <a16:creationId xmlns:a16="http://schemas.microsoft.com/office/drawing/2014/main" id="{851718D8-FEA7-BF45-95BE-3F861E58A806}"/>
              </a:ext>
            </a:extLst>
          </p:cNvPr>
          <p:cNvSpPr txBox="1"/>
          <p:nvPr/>
        </p:nvSpPr>
        <p:spPr>
          <a:xfrm>
            <a:off x="715659" y="1403713"/>
            <a:ext cx="10674844" cy="2554545"/>
          </a:xfrm>
          <a:prstGeom prst="rect">
            <a:avLst/>
          </a:prstGeom>
          <a:solidFill>
            <a:schemeClr val="tx2"/>
          </a:solidFill>
          <a:ln w="28575">
            <a:solidFill>
              <a:schemeClr val="bg1"/>
            </a:solidFill>
          </a:ln>
        </p:spPr>
        <p:txBody>
          <a:bodyPr wrap="square" rtlCol="0">
            <a:spAutoFit/>
          </a:bodyPr>
          <a:lstStyle/>
          <a:p>
            <a:r>
              <a:rPr lang="en-US" sz="3200" b="1" u="sng" dirty="0">
                <a:hlinkClick r:id="rId2"/>
              </a:rPr>
              <a:t>1 Corinthians 3:14-15</a:t>
            </a:r>
            <a:r>
              <a:rPr lang="en-US" sz="2400" dirty="0">
                <a:solidFill>
                  <a:schemeClr val="bg1"/>
                </a:solidFill>
              </a:rPr>
              <a:t> (ESV)</a:t>
            </a:r>
            <a:endParaRPr lang="en-US" sz="2400" b="1" dirty="0">
              <a:solidFill>
                <a:schemeClr val="bg1"/>
              </a:solidFill>
            </a:endParaRPr>
          </a:p>
          <a:p>
            <a:r>
              <a:rPr lang="en-US" sz="3200" dirty="0">
                <a:solidFill>
                  <a:schemeClr val="bg1"/>
                </a:solidFill>
              </a:rPr>
              <a:t>If what has been built survives, the builder will receive a reward. If it is burned up, the builder will suffer loss but yet will be saved - even though only as one escaping through the flames.</a:t>
            </a:r>
          </a:p>
        </p:txBody>
      </p:sp>
    </p:spTree>
    <p:extLst>
      <p:ext uri="{BB962C8B-B14F-4D97-AF65-F5344CB8AC3E}">
        <p14:creationId xmlns:p14="http://schemas.microsoft.com/office/powerpoint/2010/main" val="137695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5" grpId="1" animBg="1"/>
      <p:bldP spid="16" grpId="0" animBg="1"/>
      <p:bldP spid="16" grpId="1" animBg="1"/>
      <p:bldP spid="18" grpId="0" animBg="1"/>
      <p:bldP spid="18" grpId="1" animBg="1"/>
      <p:bldP spid="17" grpId="0" animBg="1"/>
      <p:bldP spid="1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3485-8D3A-084A-9449-B581AEC58A9D}"/>
              </a:ext>
            </a:extLst>
          </p:cNvPr>
          <p:cNvSpPr>
            <a:spLocks noGrp="1"/>
          </p:cNvSpPr>
          <p:nvPr>
            <p:ph type="title"/>
          </p:nvPr>
        </p:nvSpPr>
        <p:spPr/>
        <p:txBody>
          <a:bodyPr/>
          <a:lstStyle/>
          <a:p>
            <a:r>
              <a:rPr lang="en-US" sz="5400" dirty="0"/>
              <a:t>God as Judge	</a:t>
            </a:r>
          </a:p>
        </p:txBody>
      </p:sp>
      <p:sp>
        <p:nvSpPr>
          <p:cNvPr id="3" name="Content Placeholder 2">
            <a:extLst>
              <a:ext uri="{FF2B5EF4-FFF2-40B4-BE49-F238E27FC236}">
                <a16:creationId xmlns:a16="http://schemas.microsoft.com/office/drawing/2014/main" id="{7E1CBFB3-8F23-D445-A870-168C20D54873}"/>
              </a:ext>
            </a:extLst>
          </p:cNvPr>
          <p:cNvSpPr>
            <a:spLocks noGrp="1"/>
          </p:cNvSpPr>
          <p:nvPr>
            <p:ph idx="1"/>
          </p:nvPr>
        </p:nvSpPr>
        <p:spPr>
          <a:xfrm>
            <a:off x="604546" y="2052918"/>
            <a:ext cx="11324218" cy="4195481"/>
          </a:xfrm>
        </p:spPr>
        <p:txBody>
          <a:bodyPr>
            <a:normAutofit/>
          </a:bodyPr>
          <a:lstStyle/>
          <a:p>
            <a:r>
              <a:rPr lang="en-US" sz="4000" b="1" dirty="0"/>
              <a:t> Has all of the facts</a:t>
            </a:r>
            <a:r>
              <a:rPr lang="en-US" sz="4000" dirty="0"/>
              <a:t> 		(TRUTH)  </a:t>
            </a:r>
            <a:r>
              <a:rPr lang="en-US" sz="4000" dirty="0">
                <a:solidFill>
                  <a:srgbClr val="FFC000"/>
                </a:solidFill>
              </a:rPr>
              <a:t>2:1-14</a:t>
            </a:r>
          </a:p>
          <a:p>
            <a:r>
              <a:rPr lang="en-US" sz="4000" b="1" dirty="0"/>
              <a:t> Will pronounce fairly  	</a:t>
            </a:r>
            <a:r>
              <a:rPr lang="en-US" sz="4000" dirty="0"/>
              <a:t>(UNBIASED)  </a:t>
            </a:r>
            <a:r>
              <a:rPr lang="en-US" sz="4000" dirty="0">
                <a:solidFill>
                  <a:srgbClr val="FFC000"/>
                </a:solidFill>
              </a:rPr>
              <a:t>2:5-11 </a:t>
            </a:r>
          </a:p>
          <a:p>
            <a:r>
              <a:rPr lang="en-US" sz="4000" b="1" dirty="0"/>
              <a:t> Has proper authority </a:t>
            </a:r>
            <a:r>
              <a:rPr lang="en-US" sz="4000" dirty="0"/>
              <a:t> 	(JESUS)  </a:t>
            </a:r>
            <a:r>
              <a:rPr lang="en-US" sz="4000" dirty="0">
                <a:solidFill>
                  <a:srgbClr val="FFC000"/>
                </a:solidFill>
              </a:rPr>
              <a:t>2:12-16</a:t>
            </a:r>
          </a:p>
        </p:txBody>
      </p:sp>
    </p:spTree>
    <p:extLst>
      <p:ext uri="{BB962C8B-B14F-4D97-AF65-F5344CB8AC3E}">
        <p14:creationId xmlns:p14="http://schemas.microsoft.com/office/powerpoint/2010/main" val="118946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65EA4C1-BA6A-7849-A1AF-2EB4013E707F}"/>
              </a:ext>
            </a:extLst>
          </p:cNvPr>
          <p:cNvSpPr txBox="1"/>
          <p:nvPr/>
        </p:nvSpPr>
        <p:spPr>
          <a:xfrm>
            <a:off x="781034" y="858331"/>
            <a:ext cx="10343924" cy="5170646"/>
          </a:xfrm>
          <a:prstGeom prst="rect">
            <a:avLst/>
          </a:prstGeom>
          <a:solidFill>
            <a:schemeClr val="tx2"/>
          </a:solidFill>
          <a:ln w="28575">
            <a:solidFill>
              <a:schemeClr val="bg1"/>
            </a:solidFill>
          </a:ln>
        </p:spPr>
        <p:txBody>
          <a:bodyPr wrap="square" rtlCol="0">
            <a:spAutoFit/>
          </a:bodyPr>
          <a:lstStyle/>
          <a:p>
            <a:r>
              <a:rPr lang="en-US" sz="3300" dirty="0">
                <a:solidFill>
                  <a:schemeClr val="bg1"/>
                </a:solidFill>
              </a:rPr>
              <a:t>“Is it not true that even when we try to help people we often do not start with the premise that </a:t>
            </a:r>
            <a:r>
              <a:rPr lang="en-US" sz="3300" i="1" dirty="0">
                <a:solidFill>
                  <a:schemeClr val="bg1"/>
                </a:solidFill>
              </a:rPr>
              <a:t>we as well as they</a:t>
            </a:r>
            <a:r>
              <a:rPr lang="en-US" sz="3300" dirty="0">
                <a:solidFill>
                  <a:schemeClr val="bg1"/>
                </a:solidFill>
              </a:rPr>
              <a:t> are sinners in need of forgiveness? We tend to focus on improving people’s </a:t>
            </a:r>
            <a:r>
              <a:rPr lang="en-US" sz="3300" i="1" dirty="0">
                <a:solidFill>
                  <a:schemeClr val="bg1"/>
                </a:solidFill>
              </a:rPr>
              <a:t>moral conduct</a:t>
            </a:r>
            <a:r>
              <a:rPr lang="en-US" sz="3300" dirty="0">
                <a:solidFill>
                  <a:schemeClr val="bg1"/>
                </a:solidFill>
              </a:rPr>
              <a:t>, but Paul’s main point is that we are </a:t>
            </a:r>
            <a:r>
              <a:rPr lang="en-US" sz="3300" i="1" dirty="0">
                <a:solidFill>
                  <a:schemeClr val="bg1"/>
                </a:solidFill>
              </a:rPr>
              <a:t>all</a:t>
            </a:r>
            <a:r>
              <a:rPr lang="en-US" sz="3300" dirty="0">
                <a:solidFill>
                  <a:schemeClr val="bg1"/>
                </a:solidFill>
              </a:rPr>
              <a:t> involved in a </a:t>
            </a:r>
            <a:r>
              <a:rPr lang="en-US" sz="3300" b="1" dirty="0">
                <a:solidFill>
                  <a:schemeClr val="bg1"/>
                </a:solidFill>
              </a:rPr>
              <a:t>solidarity of sin</a:t>
            </a:r>
            <a:r>
              <a:rPr lang="en-US" sz="3300" dirty="0">
                <a:solidFill>
                  <a:schemeClr val="bg1"/>
                </a:solidFill>
              </a:rPr>
              <a:t> that embraces the whole human race and so he is concerned with the gospel as God’s approach to truly help and mend the whole person and the whole of mankind.”		 	</a:t>
            </a:r>
            <a:r>
              <a:rPr lang="en-US" sz="3300" dirty="0">
                <a:solidFill>
                  <a:schemeClr val="accent4">
                    <a:lumMod val="75000"/>
                  </a:schemeClr>
                </a:solidFill>
              </a:rPr>
              <a:t>	    - Leon Morris</a:t>
            </a:r>
          </a:p>
        </p:txBody>
      </p:sp>
    </p:spTree>
    <p:extLst>
      <p:ext uri="{BB962C8B-B14F-4D97-AF65-F5344CB8AC3E}">
        <p14:creationId xmlns:p14="http://schemas.microsoft.com/office/powerpoint/2010/main" val="172427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579F-2BF4-2244-9522-5F2CF0B9DA1A}"/>
              </a:ext>
            </a:extLst>
          </p:cNvPr>
          <p:cNvSpPr>
            <a:spLocks noGrp="1"/>
          </p:cNvSpPr>
          <p:nvPr>
            <p:ph type="title"/>
          </p:nvPr>
        </p:nvSpPr>
        <p:spPr>
          <a:xfrm rot="16200000">
            <a:off x="-4002096" y="1243570"/>
            <a:ext cx="9404723" cy="1400530"/>
          </a:xfrm>
        </p:spPr>
        <p:txBody>
          <a:bodyPr/>
          <a:lstStyle/>
          <a:p>
            <a:r>
              <a:rPr lang="en-US" sz="5400" dirty="0">
                <a:solidFill>
                  <a:schemeClr val="tx1">
                    <a:lumMod val="85000"/>
                  </a:schemeClr>
                </a:solidFill>
              </a:rPr>
              <a:t>Romans</a:t>
            </a:r>
            <a:r>
              <a:rPr lang="en-US" sz="5400" dirty="0">
                <a:solidFill>
                  <a:schemeClr val="bg1"/>
                </a:solidFill>
              </a:rPr>
              <a:t> Flowchart</a:t>
            </a:r>
          </a:p>
        </p:txBody>
      </p:sp>
      <p:pic>
        <p:nvPicPr>
          <p:cNvPr id="5" name="Content Placeholder 4">
            <a:extLst>
              <a:ext uri="{FF2B5EF4-FFF2-40B4-BE49-F238E27FC236}">
                <a16:creationId xmlns:a16="http://schemas.microsoft.com/office/drawing/2014/main" id="{7362978E-F173-B348-9AF9-DC2C7B39B75C}"/>
              </a:ext>
            </a:extLst>
          </p:cNvPr>
          <p:cNvPicPr>
            <a:picLocks noGrp="1" noChangeAspect="1"/>
          </p:cNvPicPr>
          <p:nvPr>
            <p:ph idx="1"/>
          </p:nvPr>
        </p:nvPicPr>
        <p:blipFill>
          <a:blip r:embed="rId2"/>
          <a:stretch>
            <a:fillRect/>
          </a:stretch>
        </p:blipFill>
        <p:spPr>
          <a:xfrm>
            <a:off x="1117867" y="50849"/>
            <a:ext cx="10102801" cy="6708580"/>
          </a:xfrm>
        </p:spPr>
      </p:pic>
      <p:cxnSp>
        <p:nvCxnSpPr>
          <p:cNvPr id="6" name="Straight Connector 5">
            <a:extLst>
              <a:ext uri="{FF2B5EF4-FFF2-40B4-BE49-F238E27FC236}">
                <a16:creationId xmlns:a16="http://schemas.microsoft.com/office/drawing/2014/main" id="{7AFB031C-ED29-DA45-86AF-9B78918E36FC}"/>
              </a:ext>
            </a:extLst>
          </p:cNvPr>
          <p:cNvCxnSpPr>
            <a:cxnSpLocks/>
          </p:cNvCxnSpPr>
          <p:nvPr/>
        </p:nvCxnSpPr>
        <p:spPr>
          <a:xfrm>
            <a:off x="1224547" y="2319613"/>
            <a:ext cx="8538431"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8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5" name="TextBox 4">
            <a:extLst>
              <a:ext uri="{FF2B5EF4-FFF2-40B4-BE49-F238E27FC236}">
                <a16:creationId xmlns:a16="http://schemas.microsoft.com/office/drawing/2014/main" id="{FA3E24D1-6CCE-9C44-B02B-4629897CD28A}"/>
              </a:ext>
            </a:extLst>
          </p:cNvPr>
          <p:cNvSpPr txBox="1"/>
          <p:nvPr/>
        </p:nvSpPr>
        <p:spPr>
          <a:xfrm>
            <a:off x="7455743" y="3713821"/>
            <a:ext cx="409597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SPECIFICS </a:t>
            </a:r>
            <a:endParaRPr lang="en-US" sz="4400" dirty="0"/>
          </a:p>
        </p:txBody>
      </p:sp>
    </p:spTree>
    <p:extLst>
      <p:ext uri="{BB962C8B-B14F-4D97-AF65-F5344CB8AC3E}">
        <p14:creationId xmlns:p14="http://schemas.microsoft.com/office/powerpoint/2010/main" val="143763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1:16-17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aseline="30000" dirty="0">
                <a:solidFill>
                  <a:schemeClr val="accent3"/>
                </a:solidFill>
              </a:rPr>
              <a:t>16</a:t>
            </a:r>
            <a:r>
              <a:rPr lang="en-US" sz="3600" dirty="0"/>
              <a:t> I am not ashamed of the gospel, because it is the power of God for the salvation of everyone who believes: first for the Jew, then for the Gentile.</a:t>
            </a:r>
            <a:endParaRPr lang="en-US" sz="3600" baseline="30000" dirty="0">
              <a:solidFill>
                <a:schemeClr val="accent3"/>
              </a:solidFill>
            </a:endParaRPr>
          </a:p>
          <a:p>
            <a:pPr marL="0" indent="0">
              <a:buNone/>
            </a:pPr>
            <a:r>
              <a:rPr lang="en-US" sz="3600" baseline="30000" dirty="0">
                <a:solidFill>
                  <a:schemeClr val="accent3"/>
                </a:solidFill>
              </a:rPr>
              <a:t>17</a:t>
            </a:r>
            <a:r>
              <a:rPr lang="en-US" sz="3600" b="1" baseline="30000" dirty="0"/>
              <a:t> </a:t>
            </a:r>
            <a:r>
              <a:rPr lang="en-US" sz="3600" dirty="0"/>
              <a:t>For in the gospel a righteousness from God is revealed, a righteousness that is by faith from first to last,</a:t>
            </a:r>
            <a:r>
              <a:rPr lang="en-US" sz="3600" baseline="30000" dirty="0"/>
              <a:t> </a:t>
            </a:r>
            <a:r>
              <a:rPr lang="en-US" sz="3600" dirty="0"/>
              <a:t>just as it is written: "The righteous will live by faith." </a:t>
            </a:r>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6160168" y="2458330"/>
            <a:ext cx="467781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0C4F00-38B6-0C46-BE96-C54B48D4C15E}"/>
              </a:ext>
            </a:extLst>
          </p:cNvPr>
          <p:cNvCxnSpPr>
            <a:cxnSpLocks/>
          </p:cNvCxnSpPr>
          <p:nvPr/>
        </p:nvCxnSpPr>
        <p:spPr>
          <a:xfrm>
            <a:off x="424375" y="2991730"/>
            <a:ext cx="294366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DE5C96-057A-0447-AC53-53BE346A7FB9}"/>
              </a:ext>
            </a:extLst>
          </p:cNvPr>
          <p:cNvCxnSpPr>
            <a:cxnSpLocks/>
          </p:cNvCxnSpPr>
          <p:nvPr/>
        </p:nvCxnSpPr>
        <p:spPr>
          <a:xfrm>
            <a:off x="2747892" y="4763086"/>
            <a:ext cx="65637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FEE65B-D7C8-F94C-B1F7-054D9053EDA0}"/>
              </a:ext>
            </a:extLst>
          </p:cNvPr>
          <p:cNvCxnSpPr>
            <a:cxnSpLocks/>
          </p:cNvCxnSpPr>
          <p:nvPr/>
        </p:nvCxnSpPr>
        <p:spPr>
          <a:xfrm>
            <a:off x="6964680" y="5326966"/>
            <a:ext cx="37033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1A9086-476B-B140-A6DF-B467022954E1}"/>
              </a:ext>
            </a:extLst>
          </p:cNvPr>
          <p:cNvCxnSpPr>
            <a:cxnSpLocks/>
          </p:cNvCxnSpPr>
          <p:nvPr/>
        </p:nvCxnSpPr>
        <p:spPr>
          <a:xfrm>
            <a:off x="441960" y="5860366"/>
            <a:ext cx="25755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ounded Rectangular Callout 19">
            <a:extLst>
              <a:ext uri="{FF2B5EF4-FFF2-40B4-BE49-F238E27FC236}">
                <a16:creationId xmlns:a16="http://schemas.microsoft.com/office/drawing/2014/main" id="{940E806C-7D42-4844-AD1B-87EB42F59992}"/>
              </a:ext>
            </a:extLst>
          </p:cNvPr>
          <p:cNvSpPr/>
          <p:nvPr/>
        </p:nvSpPr>
        <p:spPr>
          <a:xfrm>
            <a:off x="7888395" y="390358"/>
            <a:ext cx="2298343" cy="856960"/>
          </a:xfrm>
          <a:prstGeom prst="wedgeRoundRectCallout">
            <a:avLst>
              <a:gd name="adj1" fmla="val -39027"/>
              <a:gd name="adj2" fmla="val 135073"/>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WHAT </a:t>
            </a:r>
            <a:endParaRPr lang="en-US" sz="3300" dirty="0">
              <a:ln w="0"/>
              <a:solidFill>
                <a:schemeClr val="bg1"/>
              </a:solidFill>
              <a:effectLst>
                <a:outerShdw blurRad="38100" dist="19050" dir="2700000" algn="tl" rotWithShape="0">
                  <a:schemeClr val="dk1">
                    <a:alpha val="40000"/>
                  </a:schemeClr>
                </a:outerShdw>
              </a:effectLst>
            </a:endParaRPr>
          </a:p>
        </p:txBody>
      </p:sp>
      <p:sp>
        <p:nvSpPr>
          <p:cNvPr id="21" name="Rounded Rectangular Callout 20">
            <a:extLst>
              <a:ext uri="{FF2B5EF4-FFF2-40B4-BE49-F238E27FC236}">
                <a16:creationId xmlns:a16="http://schemas.microsoft.com/office/drawing/2014/main" id="{13153C64-0463-8F4F-8F7F-7642A019EE58}"/>
              </a:ext>
            </a:extLst>
          </p:cNvPr>
          <p:cNvSpPr/>
          <p:nvPr/>
        </p:nvSpPr>
        <p:spPr>
          <a:xfrm>
            <a:off x="5342700" y="5654099"/>
            <a:ext cx="2437722" cy="856960"/>
          </a:xfrm>
          <a:prstGeom prst="wedgeRoundRectCallout">
            <a:avLst>
              <a:gd name="adj1" fmla="val -39442"/>
              <a:gd name="adj2" fmla="val -147596"/>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HOW </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14" name="Straight Connector 13">
            <a:extLst>
              <a:ext uri="{FF2B5EF4-FFF2-40B4-BE49-F238E27FC236}">
                <a16:creationId xmlns:a16="http://schemas.microsoft.com/office/drawing/2014/main" id="{C765F963-268B-5741-89CB-A67E05C073CA}"/>
              </a:ext>
            </a:extLst>
          </p:cNvPr>
          <p:cNvCxnSpPr>
            <a:cxnSpLocks/>
          </p:cNvCxnSpPr>
          <p:nvPr/>
        </p:nvCxnSpPr>
        <p:spPr>
          <a:xfrm>
            <a:off x="4663440" y="4214446"/>
            <a:ext cx="5654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4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1:20 &amp; 2:3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aseline="30000" dirty="0">
                <a:solidFill>
                  <a:schemeClr val="accent3"/>
                </a:solidFill>
              </a:rPr>
              <a:t>1:20</a:t>
            </a:r>
            <a:r>
              <a:rPr lang="en-US" sz="3600" dirty="0"/>
              <a:t> …God's invisible qualities - his eternal power and divine nature - have been clearly seen, being understood from what has been made, so that men are without excuse.</a:t>
            </a:r>
            <a:endParaRPr lang="en-US" sz="3600" baseline="30000" dirty="0">
              <a:solidFill>
                <a:schemeClr val="accent3"/>
              </a:solidFill>
            </a:endParaRPr>
          </a:p>
          <a:p>
            <a:pPr marL="0" indent="0">
              <a:buNone/>
            </a:pPr>
            <a:endParaRPr lang="en-US" sz="3600" baseline="30000" dirty="0">
              <a:solidFill>
                <a:schemeClr val="accent3"/>
              </a:solidFill>
            </a:endParaRPr>
          </a:p>
          <a:p>
            <a:pPr marL="0" indent="0">
              <a:buNone/>
            </a:pPr>
            <a:r>
              <a:rPr lang="en-US" sz="3600" baseline="30000" dirty="0">
                <a:solidFill>
                  <a:schemeClr val="accent3"/>
                </a:solidFill>
              </a:rPr>
              <a:t>2:3  </a:t>
            </a:r>
            <a:r>
              <a:rPr lang="en-US" sz="3600" dirty="0"/>
              <a:t>So when you, a mere man, pass judgment on them and yet do the same things, do you think you will escape God's judgment?</a:t>
            </a:r>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4856886" y="2437310"/>
            <a:ext cx="520151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5807FE-5E4E-894D-A0DB-399CB0DFB804}"/>
              </a:ext>
            </a:extLst>
          </p:cNvPr>
          <p:cNvCxnSpPr>
            <a:cxnSpLocks/>
          </p:cNvCxnSpPr>
          <p:nvPr/>
        </p:nvCxnSpPr>
        <p:spPr>
          <a:xfrm>
            <a:off x="475540" y="3014252"/>
            <a:ext cx="1004006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11D0CD-42B4-C142-9959-90F2BFBA4DCC}"/>
              </a:ext>
            </a:extLst>
          </p:cNvPr>
          <p:cNvCxnSpPr>
            <a:cxnSpLocks/>
          </p:cNvCxnSpPr>
          <p:nvPr/>
        </p:nvCxnSpPr>
        <p:spPr>
          <a:xfrm>
            <a:off x="2127840" y="3528645"/>
            <a:ext cx="523634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51032B-1A5D-D248-B8F4-EFD55B77A4CB}"/>
              </a:ext>
            </a:extLst>
          </p:cNvPr>
          <p:cNvCxnSpPr>
            <a:cxnSpLocks/>
          </p:cNvCxnSpPr>
          <p:nvPr/>
        </p:nvCxnSpPr>
        <p:spPr>
          <a:xfrm>
            <a:off x="7180986" y="4745081"/>
            <a:ext cx="307335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7A80D6-F2B0-0745-8C13-F90556D709C7}"/>
              </a:ext>
            </a:extLst>
          </p:cNvPr>
          <p:cNvCxnSpPr>
            <a:cxnSpLocks/>
          </p:cNvCxnSpPr>
          <p:nvPr/>
        </p:nvCxnSpPr>
        <p:spPr>
          <a:xfrm>
            <a:off x="475540" y="5256710"/>
            <a:ext cx="804797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1178A1-4181-B648-BD4E-73EEBA99F866}"/>
              </a:ext>
            </a:extLst>
          </p:cNvPr>
          <p:cNvCxnSpPr>
            <a:cxnSpLocks/>
          </p:cNvCxnSpPr>
          <p:nvPr/>
        </p:nvCxnSpPr>
        <p:spPr>
          <a:xfrm>
            <a:off x="1676082" y="5836417"/>
            <a:ext cx="71413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22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5" name="TextBox 4">
            <a:extLst>
              <a:ext uri="{FF2B5EF4-FFF2-40B4-BE49-F238E27FC236}">
                <a16:creationId xmlns:a16="http://schemas.microsoft.com/office/drawing/2014/main" id="{FA3E24D1-6CCE-9C44-B02B-4629897CD28A}"/>
              </a:ext>
            </a:extLst>
          </p:cNvPr>
          <p:cNvSpPr txBox="1"/>
          <p:nvPr/>
        </p:nvSpPr>
        <p:spPr>
          <a:xfrm>
            <a:off x="7455743" y="3713821"/>
            <a:ext cx="409597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SPECIFICS </a:t>
            </a:r>
            <a:endParaRPr lang="en-US" sz="4400" dirty="0"/>
          </a:p>
        </p:txBody>
      </p:sp>
      <p:sp>
        <p:nvSpPr>
          <p:cNvPr id="7" name="TextBox 6">
            <a:extLst>
              <a:ext uri="{FF2B5EF4-FFF2-40B4-BE49-F238E27FC236}">
                <a16:creationId xmlns:a16="http://schemas.microsoft.com/office/drawing/2014/main" id="{390998A6-2FAD-F144-9EDB-748E94C634F8}"/>
              </a:ext>
            </a:extLst>
          </p:cNvPr>
          <p:cNvSpPr txBox="1"/>
          <p:nvPr/>
        </p:nvSpPr>
        <p:spPr>
          <a:xfrm>
            <a:off x="7469439" y="4758422"/>
            <a:ext cx="4049304"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PREPARED</a:t>
            </a:r>
          </a:p>
        </p:txBody>
      </p:sp>
    </p:spTree>
    <p:extLst>
      <p:ext uri="{BB962C8B-B14F-4D97-AF65-F5344CB8AC3E}">
        <p14:creationId xmlns:p14="http://schemas.microsoft.com/office/powerpoint/2010/main" val="112121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2:3-4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998483"/>
            <a:ext cx="10818055" cy="5824351"/>
          </a:xfrm>
        </p:spPr>
        <p:txBody>
          <a:bodyPr>
            <a:noAutofit/>
          </a:bodyPr>
          <a:lstStyle/>
          <a:p>
            <a:pPr marL="0" indent="0">
              <a:buNone/>
            </a:pPr>
            <a:r>
              <a:rPr lang="en-US" sz="3200" baseline="30000" dirty="0">
                <a:solidFill>
                  <a:schemeClr val="accent3"/>
                </a:solidFill>
              </a:rPr>
              <a:t>3 </a:t>
            </a:r>
            <a:r>
              <a:rPr lang="en-US" sz="3200" dirty="0"/>
              <a:t>So when you, a mere man, pass judgment on them and yet do the same things, do you think you will escape God's judgment? </a:t>
            </a:r>
            <a:r>
              <a:rPr lang="en-US" sz="3200" baseline="30000" dirty="0">
                <a:solidFill>
                  <a:schemeClr val="accent3"/>
                </a:solidFill>
              </a:rPr>
              <a:t>4 </a:t>
            </a:r>
            <a:r>
              <a:rPr lang="en-US" sz="3200" dirty="0"/>
              <a:t>Or do you show contempt for the riches of his kindness, tolerance and patience, not realizing that God's kindness leads you toward repentance?  </a:t>
            </a:r>
          </a:p>
        </p:txBody>
      </p:sp>
      <p:cxnSp>
        <p:nvCxnSpPr>
          <p:cNvPr id="4" name="Straight Connector 3">
            <a:extLst>
              <a:ext uri="{FF2B5EF4-FFF2-40B4-BE49-F238E27FC236}">
                <a16:creationId xmlns:a16="http://schemas.microsoft.com/office/drawing/2014/main" id="{2F8F1EA4-6404-E94F-8CDE-5DC95B19CC9D}"/>
              </a:ext>
            </a:extLst>
          </p:cNvPr>
          <p:cNvCxnSpPr>
            <a:cxnSpLocks/>
          </p:cNvCxnSpPr>
          <p:nvPr/>
        </p:nvCxnSpPr>
        <p:spPr>
          <a:xfrm>
            <a:off x="5840559" y="2506583"/>
            <a:ext cx="520151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7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2:5-16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987966"/>
            <a:ext cx="11304119" cy="5824351"/>
          </a:xfrm>
        </p:spPr>
        <p:txBody>
          <a:bodyPr>
            <a:noAutofit/>
          </a:bodyPr>
          <a:lstStyle/>
          <a:p>
            <a:pPr marL="0" indent="0">
              <a:buNone/>
            </a:pPr>
            <a:r>
              <a:rPr lang="en-US" sz="3000" baseline="30000" dirty="0">
                <a:solidFill>
                  <a:schemeClr val="accent3"/>
                </a:solidFill>
              </a:rPr>
              <a:t>5 </a:t>
            </a:r>
            <a:r>
              <a:rPr lang="en-US" sz="3000" dirty="0"/>
              <a:t>But because of your stubbornness and your unrepentant heart, you are storing up wrath against yourself for the day of God's wrath, when his righteous judgment will be revealed. </a:t>
            </a:r>
            <a:r>
              <a:rPr lang="en-US" sz="3000" baseline="30000" dirty="0">
                <a:solidFill>
                  <a:schemeClr val="accent3"/>
                </a:solidFill>
              </a:rPr>
              <a:t>6</a:t>
            </a:r>
            <a:r>
              <a:rPr lang="en-US" sz="3000" dirty="0"/>
              <a:t> God "will give to each person according to what he has done.” </a:t>
            </a:r>
            <a:r>
              <a:rPr lang="en-US" sz="3000" baseline="30000" dirty="0">
                <a:solidFill>
                  <a:schemeClr val="accent3"/>
                </a:solidFill>
              </a:rPr>
              <a:t>7</a:t>
            </a:r>
            <a:r>
              <a:rPr lang="en-US" sz="3000" dirty="0"/>
              <a:t> To those who by persistence in doing good seek glory, honor and immortality, he will give eternal life. </a:t>
            </a:r>
            <a:r>
              <a:rPr lang="en-US" sz="3000" baseline="30000" dirty="0">
                <a:solidFill>
                  <a:schemeClr val="accent3"/>
                </a:solidFill>
              </a:rPr>
              <a:t>8</a:t>
            </a:r>
            <a:r>
              <a:rPr lang="en-US" sz="3000" dirty="0"/>
              <a:t> But for those who are self-seeking and who reject the truth and follow evil, there will be wrath and anger. </a:t>
            </a:r>
            <a:r>
              <a:rPr lang="en-US" sz="3000" baseline="30000" dirty="0">
                <a:solidFill>
                  <a:schemeClr val="accent3"/>
                </a:solidFill>
              </a:rPr>
              <a:t>9 </a:t>
            </a:r>
            <a:r>
              <a:rPr lang="en-US" sz="3000" dirty="0"/>
              <a:t>There will be trouble and distress for every human being who does evil: first for the Jew, then for the Gentile; </a:t>
            </a:r>
            <a:r>
              <a:rPr lang="en-US" sz="3000" baseline="30000" dirty="0">
                <a:solidFill>
                  <a:schemeClr val="accent3"/>
                </a:solidFill>
              </a:rPr>
              <a:t>10 </a:t>
            </a:r>
            <a:r>
              <a:rPr lang="en-US" sz="3000" dirty="0"/>
              <a:t>but glory, honor and peace for everyone who does good: first for the Jew, then for the Gentile. </a:t>
            </a:r>
            <a:r>
              <a:rPr lang="en-US" sz="3000" baseline="30000" dirty="0">
                <a:solidFill>
                  <a:schemeClr val="accent3"/>
                </a:solidFill>
              </a:rPr>
              <a:t>11 </a:t>
            </a:r>
            <a:r>
              <a:rPr lang="en-US" sz="3000" dirty="0"/>
              <a:t>For God does not show favoritism. </a:t>
            </a:r>
          </a:p>
          <a:p>
            <a:pPr marL="0" indent="0">
              <a:buNone/>
            </a:pPr>
            <a:endParaRPr lang="en-US" sz="3200" dirty="0"/>
          </a:p>
        </p:txBody>
      </p:sp>
    </p:spTree>
    <p:extLst>
      <p:ext uri="{BB962C8B-B14F-4D97-AF65-F5344CB8AC3E}">
        <p14:creationId xmlns:p14="http://schemas.microsoft.com/office/powerpoint/2010/main" val="2789918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{32AFA091-DA1A-6B4B-814B-C52743ACC06D}tf10001062</Template>
  <TotalTime>12438</TotalTime>
  <Words>2447</Words>
  <Application>Microsoft Macintosh PowerPoint</Application>
  <PresentationFormat>Widescreen</PresentationFormat>
  <Paragraphs>100</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Times New Roman</vt:lpstr>
      <vt:lpstr>Wingdings</vt:lpstr>
      <vt:lpstr>Wingdings 3</vt:lpstr>
      <vt:lpstr>Ion</vt:lpstr>
      <vt:lpstr>Romans  </vt:lpstr>
      <vt:lpstr>Romans  </vt:lpstr>
      <vt:lpstr>Romans Flowchart</vt:lpstr>
      <vt:lpstr>Romans  </vt:lpstr>
      <vt:lpstr>Romans 1:16-17  (NIV) </vt:lpstr>
      <vt:lpstr>Romans 1:20 &amp; 2:3  (NIV) </vt:lpstr>
      <vt:lpstr>Romans  </vt:lpstr>
      <vt:lpstr>Romans 2:3-4  (NIV) </vt:lpstr>
      <vt:lpstr>Romans 2:5-16  (NIV) </vt:lpstr>
      <vt:lpstr>PowerPoint Presentation</vt:lpstr>
      <vt:lpstr>Romans 2:1-4  (NIV) </vt:lpstr>
      <vt:lpstr>Romans 2:5-16  (NIV) </vt:lpstr>
      <vt:lpstr>PowerPoint Presentation</vt:lpstr>
      <vt:lpstr>Romans 2:5-16  (NIV) </vt:lpstr>
      <vt:lpstr>PowerPoint Presentation</vt:lpstr>
      <vt:lpstr>Romans 2:5-16  (NIV) </vt:lpstr>
      <vt:lpstr>Romans 2:6  (NIV) </vt:lpstr>
      <vt:lpstr>Romans 2:7-10  (NIV) </vt:lpstr>
      <vt:lpstr>Romans 2:7-10  (NIV) </vt:lpstr>
      <vt:lpstr>Romans 2:9-11  (NIV) </vt:lpstr>
      <vt:lpstr>PowerPoint Presentation</vt:lpstr>
      <vt:lpstr>Romans 2:9-11  (NIV) </vt:lpstr>
      <vt:lpstr>Romans 2:12-15  (NIV) </vt:lpstr>
      <vt:lpstr>Romans 2:12-15  (NIV) </vt:lpstr>
      <vt:lpstr>Romans 2:16  (NIV) </vt:lpstr>
      <vt:lpstr>God as Judge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1</dc:title>
  <dc:creator>deanna Stevens</dc:creator>
  <cp:lastModifiedBy>deanna Stevens</cp:lastModifiedBy>
  <cp:revision>183</cp:revision>
  <dcterms:created xsi:type="dcterms:W3CDTF">2020-04-24T17:03:55Z</dcterms:created>
  <dcterms:modified xsi:type="dcterms:W3CDTF">2020-10-25T07:08:07Z</dcterms:modified>
</cp:coreProperties>
</file>