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768" r:id="rId2"/>
    <p:sldMasterId id="2147483771" r:id="rId3"/>
    <p:sldMasterId id="2147483772" r:id="rId4"/>
    <p:sldMasterId id="2147483776" r:id="rId5"/>
    <p:sldMasterId id="2147483788" r:id="rId6"/>
    <p:sldMasterId id="2147483798" r:id="rId7"/>
    <p:sldMasterId id="2147483808" r:id="rId8"/>
    <p:sldMasterId id="2147483811" r:id="rId9"/>
  </p:sldMasterIdLst>
  <p:notesMasterIdLst>
    <p:notesMasterId r:id="rId28"/>
  </p:notesMasterIdLst>
  <p:handoutMasterIdLst>
    <p:handoutMasterId r:id="rId29"/>
  </p:handoutMasterIdLst>
  <p:sldIdLst>
    <p:sldId id="3152" r:id="rId10"/>
    <p:sldId id="3114" r:id="rId11"/>
    <p:sldId id="3153" r:id="rId12"/>
    <p:sldId id="3137" r:id="rId13"/>
    <p:sldId id="3138" r:id="rId14"/>
    <p:sldId id="3139" r:id="rId15"/>
    <p:sldId id="3154" r:id="rId16"/>
    <p:sldId id="3155" r:id="rId17"/>
    <p:sldId id="3156" r:id="rId18"/>
    <p:sldId id="3160" r:id="rId19"/>
    <p:sldId id="3157" r:id="rId20"/>
    <p:sldId id="3158" r:id="rId21"/>
    <p:sldId id="3159" r:id="rId22"/>
    <p:sldId id="3119" r:id="rId23"/>
    <p:sldId id="3136" r:id="rId24"/>
    <p:sldId id="3161" r:id="rId25"/>
    <p:sldId id="3150" r:id="rId26"/>
    <p:sldId id="3162"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A91D2"/>
    <a:srgbClr val="F545BC"/>
    <a:srgbClr val="009051"/>
    <a:srgbClr val="FF9500"/>
    <a:srgbClr val="CF65A3"/>
    <a:srgbClr val="BB62C7"/>
    <a:srgbClr val="FFFF66"/>
    <a:srgbClr val="6B09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655" autoAdjust="0"/>
    <p:restoredTop sz="86938" autoAdjust="0"/>
  </p:normalViewPr>
  <p:slideViewPr>
    <p:cSldViewPr>
      <p:cViewPr varScale="1">
        <p:scale>
          <a:sx n="78" d="100"/>
          <a:sy n="78" d="100"/>
        </p:scale>
        <p:origin x="498" y="84"/>
      </p:cViewPr>
      <p:guideLst>
        <p:guide orient="horz" pos="2160"/>
        <p:guide pos="3840"/>
      </p:guideLst>
    </p:cSldViewPr>
  </p:slideViewPr>
  <p:outlineViewPr>
    <p:cViewPr>
      <p:scale>
        <a:sx n="33" d="100"/>
        <a:sy n="33" d="100"/>
      </p:scale>
      <p:origin x="0" y="-37472"/>
    </p:cViewPr>
  </p:outlineViewPr>
  <p:notesTextViewPr>
    <p:cViewPr>
      <p:scale>
        <a:sx n="3" d="2"/>
        <a:sy n="3" d="2"/>
      </p:scale>
      <p:origin x="0" y="0"/>
    </p:cViewPr>
  </p:notesTextViewPr>
  <p:sorterViewPr>
    <p:cViewPr varScale="1">
      <p:scale>
        <a:sx n="1" d="1"/>
        <a:sy n="1" d="1"/>
      </p:scale>
      <p:origin x="0" y="-576"/>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8" tIns="46238" rIns="92478" bIns="46238"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78" tIns="46238" rIns="92478" bIns="46238" rtlCol="0"/>
          <a:lstStyle>
            <a:lvl1pPr algn="r">
              <a:defRPr sz="1200"/>
            </a:lvl1pPr>
          </a:lstStyle>
          <a:p>
            <a:fld id="{BA261189-8F52-444B-890B-269A83425068}" type="datetimeFigureOut">
              <a:rPr lang="en-US" smtClean="0"/>
              <a:pPr/>
              <a:t>10/4/2020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78" tIns="46238" rIns="92478" bIns="46238"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78" tIns="46238" rIns="92478" bIns="46238"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8" tIns="46238" rIns="92478" bIns="46238"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78" tIns="46238" rIns="92478" bIns="46238" rtlCol="0"/>
          <a:lstStyle>
            <a:lvl1pPr algn="r">
              <a:defRPr sz="1200"/>
            </a:lvl1pPr>
          </a:lstStyle>
          <a:p>
            <a:fld id="{57277A89-0140-4E3B-8429-21E784784C77}" type="datetimeFigureOut">
              <a:rPr lang="en-US" smtClean="0"/>
              <a:pPr/>
              <a:t>10/4/2020</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8" tIns="46238" rIns="92478" bIns="46238"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8" tIns="46238" rIns="92478" bIns="462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78" tIns="46238" rIns="92478" bIns="46238"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78" tIns="46238" rIns="92478" bIns="46238"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4FF1BE-2FA6-48B7-A734-A21F96AC47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162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4FF1BE-2FA6-48B7-A734-A21F96AC47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72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6D3C8A-C51C-465B-9EAC-54AF508F6415}" type="datetimeFigureOut">
              <a:rPr lang="en-US" smtClean="0">
                <a:solidFill>
                  <a:srgbClr val="000000">
                    <a:tint val="75000"/>
                  </a:srgbClr>
                </a:solidFill>
              </a:rPr>
              <a:pPr/>
              <a:t>10/4/2020</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0AA4ED6C-8A48-421A-ADF2-3AFB31B0387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83719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6D3C8A-C51C-465B-9EAC-54AF508F6415}" type="datetimeFigureOut">
              <a:rPr lang="en-US" smtClean="0">
                <a:solidFill>
                  <a:srgbClr val="000000">
                    <a:tint val="75000"/>
                  </a:srgbClr>
                </a:solidFill>
              </a:rPr>
              <a:pPr/>
              <a:t>10/4/2020</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0AA4ED6C-8A48-421A-ADF2-3AFB31B0387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6879365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57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5A5C5-FBC4-C044-97B9-090EE0125DB9}" type="datetime1">
              <a:rPr lang="en-US" smtClean="0"/>
              <a:t>10/4/2020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491597276"/>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57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DD10F-59DB-3945-9571-06ED7F4AAB05}" type="datetime1">
              <a:rPr lang="en-US" smtClean="0">
                <a:solidFill>
                  <a:prstClr val="black">
                    <a:tint val="75000"/>
                  </a:prstClr>
                </a:solidFill>
              </a:rPr>
              <a:t>10/4/2020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7284567"/>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C9D93-3AB6-AB45-90C0-48C1DEE56AFD}" type="datetime1">
              <a:rPr lang="en-US" smtClean="0">
                <a:solidFill>
                  <a:prstClr val="black">
                    <a:tint val="75000"/>
                  </a:prstClr>
                </a:solidFill>
              </a:rPr>
              <a:t>10/4/2020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140910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54600-2D1B-9C4B-ACEE-A98EEB2FA9BD}" type="datetime1">
              <a:rPr lang="en-US" smtClean="0"/>
              <a:t>10/4/2020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8592490"/>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413BC-0D2A-2B42-AD34-676B5EB8AA7B}" type="datetime1">
              <a:rPr lang="en-US" smtClean="0">
                <a:solidFill>
                  <a:prstClr val="black">
                    <a:tint val="75000"/>
                  </a:prstClr>
                </a:solidFill>
              </a:rPr>
              <a:t>10/4/2020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174132993"/>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332EB-A183-9942-8821-C5D5CF6B12AE}" type="datetime1">
              <a:rPr lang="en-US" smtClean="0"/>
              <a:t>10/4/2020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5634165"/>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10/4/2020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660822164"/>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57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10/4/2020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81395108"/>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D3C8A-C51C-465B-9EAC-54AF508F6415}" type="datetimeFigureOut">
              <a:rPr lang="en-US" smtClean="0"/>
              <a:pPr/>
              <a:t>10/4/2020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4ED6C-8A48-421A-ADF2-3AFB31B0387B}" type="slidenum">
              <a:rPr lang="en-US" smtClean="0"/>
              <a:pPr/>
              <a:t>‹#›</a:t>
            </a:fld>
            <a:endParaRPr lang="en-US"/>
          </a:p>
        </p:txBody>
      </p:sp>
    </p:spTree>
    <p:extLst>
      <p:ext uri="{BB962C8B-B14F-4D97-AF65-F5344CB8AC3E}">
        <p14:creationId xmlns:p14="http://schemas.microsoft.com/office/powerpoint/2010/main" val="1679971119"/>
      </p:ext>
    </p:extLst>
  </p:cSld>
  <p:clrMap bg1="lt1" tx1="dk1" bg2="lt2" tx2="dk2" accent1="accent1" accent2="accent2" accent3="accent3" accent4="accent4" accent5="accent5" accent6="accent6" hlink="hlink" folHlink="folHlink"/>
  <p:sldLayoutIdLst>
    <p:sldLayoutId id="2147483812" r:id="rId1"/>
    <p:sldLayoutId id="2147483816" r:id="rId2"/>
    <p:sldLayoutId id="214748381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4.googleusercontent.com/9xQRwE_LuJJ0vaF9uwlIat_v_Q0NHO0uIOZabay2xoVN0F84MWQohx_s6OGH4iAfz9tnN3JlNSZDwsKFg4XTz0HQk5YnawFPxrOXu9QVsGyYMwV4BMK1T50R5AzO2wBCNljAUaD4">
            <a:extLst>
              <a:ext uri="{FF2B5EF4-FFF2-40B4-BE49-F238E27FC236}">
                <a16:creationId xmlns:a16="http://schemas.microsoft.com/office/drawing/2014/main" id="{34C9FE0D-3B4F-4BBD-BB8E-0EF8BBF3F2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76201"/>
            <a:ext cx="7924800" cy="644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38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95772B-1FE0-4854-92E2-E1C34EB4831E}"/>
              </a:ext>
            </a:extLst>
          </p:cNvPr>
          <p:cNvSpPr>
            <a:spLocks noGrp="1"/>
          </p:cNvSpPr>
          <p:nvPr>
            <p:ph idx="1"/>
          </p:nvPr>
        </p:nvSpPr>
        <p:spPr>
          <a:xfrm>
            <a:off x="1676400" y="76200"/>
            <a:ext cx="8839200" cy="6553200"/>
          </a:xfrm>
        </p:spPr>
        <p:txBody>
          <a:bodyPr>
            <a:noAutofit/>
          </a:bodyPr>
          <a:lstStyle/>
          <a:p>
            <a:r>
              <a:rPr lang="en-US" sz="3200" b="1" u="sng" dirty="0"/>
              <a:t>Nehemiah 9:18</a:t>
            </a:r>
            <a:r>
              <a:rPr lang="en-US" sz="3200" dirty="0"/>
              <a:t> </a:t>
            </a:r>
            <a:r>
              <a:rPr lang="en-US" sz="2400" dirty="0"/>
              <a:t>(</a:t>
            </a:r>
            <a:r>
              <a:rPr lang="en-US" sz="2400" dirty="0" err="1"/>
              <a:t>ESV</a:t>
            </a:r>
            <a:r>
              <a:rPr lang="en-US" sz="2400" dirty="0"/>
              <a:t>)</a:t>
            </a:r>
          </a:p>
          <a:p>
            <a:endParaRPr lang="en-US" sz="2800" i="1" dirty="0"/>
          </a:p>
          <a:p>
            <a:pPr marL="0" indent="0">
              <a:spcAft>
                <a:spcPts val="0"/>
              </a:spcAft>
              <a:buSzPct val="75000"/>
            </a:pPr>
            <a:r>
              <a:rPr lang="en-US" sz="2800" dirty="0"/>
              <a:t>…Even when they had made for themselves a golden calf and said, “This is your God who brought you up out of Egypt,” and had committed great blasphemies… </a:t>
            </a:r>
          </a:p>
        </p:txBody>
      </p:sp>
    </p:spTree>
    <p:extLst>
      <p:ext uri="{BB962C8B-B14F-4D97-AF65-F5344CB8AC3E}">
        <p14:creationId xmlns:p14="http://schemas.microsoft.com/office/powerpoint/2010/main" val="84190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95772B-1FE0-4854-92E2-E1C34EB4831E}"/>
              </a:ext>
            </a:extLst>
          </p:cNvPr>
          <p:cNvSpPr>
            <a:spLocks noGrp="1"/>
          </p:cNvSpPr>
          <p:nvPr>
            <p:ph idx="1"/>
          </p:nvPr>
        </p:nvSpPr>
        <p:spPr>
          <a:xfrm>
            <a:off x="1676400" y="76200"/>
            <a:ext cx="8839200" cy="6553200"/>
          </a:xfrm>
        </p:spPr>
        <p:txBody>
          <a:bodyPr>
            <a:noAutofit/>
          </a:bodyPr>
          <a:lstStyle/>
          <a:p>
            <a:r>
              <a:rPr lang="en-US" sz="3200" b="1" u="sng" dirty="0"/>
              <a:t>Exodus 32:4</a:t>
            </a:r>
            <a:r>
              <a:rPr lang="en-US" sz="3200" dirty="0"/>
              <a:t> </a:t>
            </a:r>
            <a:r>
              <a:rPr lang="en-US" sz="2400" dirty="0"/>
              <a:t>(</a:t>
            </a:r>
            <a:r>
              <a:rPr lang="en-US" sz="2400" dirty="0" err="1"/>
              <a:t>ESV</a:t>
            </a:r>
            <a:r>
              <a:rPr lang="en-US" sz="2400" dirty="0"/>
              <a:t>)</a:t>
            </a:r>
            <a:endParaRPr lang="en-US" sz="2800" i="1" dirty="0"/>
          </a:p>
          <a:p>
            <a:pPr marL="0" indent="0">
              <a:spcAft>
                <a:spcPts val="0"/>
              </a:spcAft>
              <a:buSzPct val="75000"/>
            </a:pPr>
            <a:r>
              <a:rPr lang="en-US" sz="2800" dirty="0"/>
              <a:t>And he received the gold from their hand and fashioned it with a graving tool and made a golden calf. </a:t>
            </a:r>
            <a:br>
              <a:rPr lang="en-US" sz="2800" dirty="0"/>
            </a:br>
            <a:r>
              <a:rPr lang="en-US" sz="2800" dirty="0"/>
              <a:t>And they said, “These are your gods*, O Israel, who brought you up out of the land of Egypt!” </a:t>
            </a:r>
          </a:p>
          <a:p>
            <a:pPr marL="0" indent="0">
              <a:spcAft>
                <a:spcPts val="0"/>
              </a:spcAft>
              <a:buSzPct val="75000"/>
            </a:pPr>
            <a:endParaRPr lang="en-US" sz="2800" dirty="0"/>
          </a:p>
          <a:p>
            <a:pPr marL="0" indent="0">
              <a:spcAft>
                <a:spcPts val="0"/>
              </a:spcAft>
              <a:buSzPct val="75000"/>
            </a:pPr>
            <a:r>
              <a:rPr lang="en-US" sz="2800" dirty="0"/>
              <a:t>*</a:t>
            </a:r>
            <a:r>
              <a:rPr lang="en-US" sz="2800" i="1" dirty="0"/>
              <a:t>or, “This is your god/God”</a:t>
            </a:r>
            <a:endParaRPr lang="en-US" sz="2600" i="1" dirty="0"/>
          </a:p>
          <a:p>
            <a:pPr marL="514350" indent="-514350">
              <a:spcAft>
                <a:spcPts val="0"/>
              </a:spcAft>
              <a:buSzPct val="75000"/>
              <a:buFont typeface="+mj-lt"/>
              <a:buAutoNum type="arabicParenR" startAt="4"/>
            </a:pPr>
            <a:endParaRPr lang="en-US" sz="2600" dirty="0"/>
          </a:p>
          <a:p>
            <a:pPr>
              <a:buSzPct val="75000"/>
            </a:pPr>
            <a:r>
              <a:rPr lang="en-US" sz="3200" b="1" u="sng" dirty="0"/>
              <a:t>Exodus 20:2</a:t>
            </a:r>
            <a:r>
              <a:rPr lang="en-US" sz="4000" dirty="0"/>
              <a:t> </a:t>
            </a:r>
            <a:r>
              <a:rPr lang="en-US" sz="2400" dirty="0"/>
              <a:t>(</a:t>
            </a:r>
            <a:r>
              <a:rPr lang="en-US" sz="2400" dirty="0" err="1"/>
              <a:t>ESV</a:t>
            </a:r>
            <a:r>
              <a:rPr lang="en-US" sz="2400" dirty="0"/>
              <a:t>)</a:t>
            </a:r>
            <a:endParaRPr lang="en-US" i="1" dirty="0"/>
          </a:p>
          <a:p>
            <a:pPr marL="0" indent="0">
              <a:spcAft>
                <a:spcPts val="0"/>
              </a:spcAft>
              <a:buSzPct val="75000"/>
            </a:pPr>
            <a:r>
              <a:rPr lang="en-US" sz="2800" dirty="0"/>
              <a:t>“I am the LORD your God, who brought you out of the land of Egypt…”</a:t>
            </a:r>
          </a:p>
        </p:txBody>
      </p:sp>
    </p:spTree>
    <p:extLst>
      <p:ext uri="{BB962C8B-B14F-4D97-AF65-F5344CB8AC3E}">
        <p14:creationId xmlns:p14="http://schemas.microsoft.com/office/powerpoint/2010/main" val="138272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95772B-1FE0-4854-92E2-E1C34EB4831E}"/>
              </a:ext>
            </a:extLst>
          </p:cNvPr>
          <p:cNvSpPr>
            <a:spLocks noGrp="1"/>
          </p:cNvSpPr>
          <p:nvPr>
            <p:ph idx="1"/>
          </p:nvPr>
        </p:nvSpPr>
        <p:spPr>
          <a:xfrm>
            <a:off x="1676400" y="76200"/>
            <a:ext cx="8839200" cy="6553200"/>
          </a:xfrm>
        </p:spPr>
        <p:txBody>
          <a:bodyPr>
            <a:noAutofit/>
          </a:bodyPr>
          <a:lstStyle/>
          <a:p>
            <a:r>
              <a:rPr lang="en-US" sz="3200" b="1" u="sng" dirty="0"/>
              <a:t>Exodus 32:5</a:t>
            </a:r>
            <a:r>
              <a:rPr lang="en-US" sz="3200" dirty="0"/>
              <a:t> </a:t>
            </a:r>
            <a:r>
              <a:rPr lang="en-US" sz="2400" dirty="0"/>
              <a:t>(</a:t>
            </a:r>
            <a:r>
              <a:rPr lang="en-US" sz="2400" dirty="0" err="1"/>
              <a:t>ESV</a:t>
            </a:r>
            <a:r>
              <a:rPr lang="en-US" sz="2400" dirty="0"/>
              <a:t>)</a:t>
            </a:r>
          </a:p>
          <a:p>
            <a:endParaRPr lang="en-US" sz="2800" i="1" dirty="0"/>
          </a:p>
          <a:p>
            <a:pPr marL="0" indent="0">
              <a:spcAft>
                <a:spcPts val="0"/>
              </a:spcAft>
              <a:buSzPct val="75000"/>
            </a:pPr>
            <a:r>
              <a:rPr lang="en-US" sz="2800" dirty="0"/>
              <a:t>When Aaron saw this, he built an altar before it. And Aaron made a proclamation and said, “Tomorrow shall be a feast to the LORD.”</a:t>
            </a:r>
          </a:p>
        </p:txBody>
      </p:sp>
    </p:spTree>
    <p:extLst>
      <p:ext uri="{BB962C8B-B14F-4D97-AF65-F5344CB8AC3E}">
        <p14:creationId xmlns:p14="http://schemas.microsoft.com/office/powerpoint/2010/main" val="256594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95772B-1FE0-4854-92E2-E1C34EB4831E}"/>
              </a:ext>
            </a:extLst>
          </p:cNvPr>
          <p:cNvSpPr>
            <a:spLocks noGrp="1"/>
          </p:cNvSpPr>
          <p:nvPr>
            <p:ph idx="1"/>
          </p:nvPr>
        </p:nvSpPr>
        <p:spPr>
          <a:xfrm>
            <a:off x="1676400" y="76200"/>
            <a:ext cx="8839200" cy="6553200"/>
          </a:xfrm>
        </p:spPr>
        <p:txBody>
          <a:bodyPr>
            <a:noAutofit/>
          </a:bodyPr>
          <a:lstStyle/>
          <a:p>
            <a:r>
              <a:rPr lang="en-US" sz="3200" b="1" u="sng" dirty="0"/>
              <a:t>Exodus 32:6</a:t>
            </a:r>
            <a:r>
              <a:rPr lang="en-US" sz="3200" dirty="0"/>
              <a:t> </a:t>
            </a:r>
            <a:r>
              <a:rPr lang="en-US" sz="2400" dirty="0"/>
              <a:t>(</a:t>
            </a:r>
            <a:r>
              <a:rPr lang="en-US" sz="2400" dirty="0" err="1"/>
              <a:t>ESV</a:t>
            </a:r>
            <a:r>
              <a:rPr lang="en-US" sz="2400" dirty="0"/>
              <a:t>)</a:t>
            </a:r>
            <a:endParaRPr lang="en-US" sz="2800" i="1" dirty="0"/>
          </a:p>
          <a:p>
            <a:pPr marL="0" indent="0">
              <a:spcAft>
                <a:spcPts val="0"/>
              </a:spcAft>
              <a:buSzPct val="75000"/>
            </a:pPr>
            <a:r>
              <a:rPr lang="en-US" sz="2800" dirty="0"/>
              <a:t>And they rose up early the next day and offered burnt offerings and brought peace offerings. And the people sat down to eat and drink and rose up to play. </a:t>
            </a:r>
          </a:p>
          <a:p>
            <a:pPr marL="514350" indent="-514350">
              <a:spcAft>
                <a:spcPts val="0"/>
              </a:spcAft>
              <a:buSzPct val="75000"/>
              <a:buFont typeface="+mj-lt"/>
              <a:buAutoNum type="arabicParenR" startAt="5"/>
            </a:pPr>
            <a:endParaRPr lang="en-US" sz="2600" dirty="0"/>
          </a:p>
          <a:p>
            <a:pPr marL="0" indent="0">
              <a:spcAft>
                <a:spcPts val="0"/>
              </a:spcAft>
              <a:buSzPct val="75000"/>
            </a:pPr>
            <a:r>
              <a:rPr lang="en-US" sz="3200" b="1" u="sng" dirty="0"/>
              <a:t>Exodus 24:4-5</a:t>
            </a:r>
            <a:r>
              <a:rPr lang="en-US" sz="3200" dirty="0"/>
              <a:t> </a:t>
            </a:r>
            <a:r>
              <a:rPr lang="en-US" sz="2400" dirty="0"/>
              <a:t>(</a:t>
            </a:r>
            <a:r>
              <a:rPr lang="en-US" sz="2400" dirty="0" err="1"/>
              <a:t>ESV</a:t>
            </a:r>
            <a:r>
              <a:rPr lang="en-US" sz="2400" dirty="0"/>
              <a:t>)</a:t>
            </a:r>
            <a:endParaRPr lang="en-US" sz="2800" i="1" dirty="0"/>
          </a:p>
          <a:p>
            <a:pPr marL="514350" indent="-514350">
              <a:spcAft>
                <a:spcPts val="0"/>
              </a:spcAft>
              <a:buSzPct val="75000"/>
              <a:buFont typeface="+mj-lt"/>
              <a:buAutoNum type="arabicParenR" startAt="5"/>
            </a:pPr>
            <a:endParaRPr lang="en-US" sz="2600" dirty="0"/>
          </a:p>
          <a:p>
            <a:pPr marL="514350" indent="-514350">
              <a:spcAft>
                <a:spcPts val="0"/>
              </a:spcAft>
              <a:buSzPct val="75000"/>
              <a:buFont typeface="+mj-lt"/>
              <a:buAutoNum type="arabicParenR" startAt="4"/>
            </a:pPr>
            <a:r>
              <a:rPr lang="en-US" sz="2800" dirty="0"/>
              <a:t>[Moses] rose early in the morning and built an altar at the foot of the mountain, and twelve pillars, according to the twelve tribes of Israel. </a:t>
            </a:r>
          </a:p>
          <a:p>
            <a:pPr marL="514350" indent="-514350">
              <a:spcAft>
                <a:spcPts val="0"/>
              </a:spcAft>
              <a:buSzPct val="75000"/>
              <a:buFont typeface="+mj-lt"/>
              <a:buAutoNum type="arabicParenR" startAt="4"/>
            </a:pPr>
            <a:r>
              <a:rPr lang="en-US" sz="2800" dirty="0"/>
              <a:t>And he sent young men of the people of Israel, who </a:t>
            </a:r>
            <a:r>
              <a:rPr lang="en-US" sz="2800" b="1" dirty="0"/>
              <a:t>offered burnt offerings and sacrificed peace offerings </a:t>
            </a:r>
            <a:r>
              <a:rPr lang="en-US" sz="2800" dirty="0"/>
              <a:t>of oxen to the LORD. </a:t>
            </a:r>
          </a:p>
        </p:txBody>
      </p:sp>
    </p:spTree>
    <p:extLst>
      <p:ext uri="{BB962C8B-B14F-4D97-AF65-F5344CB8AC3E}">
        <p14:creationId xmlns:p14="http://schemas.microsoft.com/office/powerpoint/2010/main" val="194197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80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95772B-1FE0-4854-92E2-E1C34EB4831E}"/>
              </a:ext>
            </a:extLst>
          </p:cNvPr>
          <p:cNvSpPr>
            <a:spLocks noGrp="1"/>
          </p:cNvSpPr>
          <p:nvPr>
            <p:ph idx="1"/>
          </p:nvPr>
        </p:nvSpPr>
        <p:spPr>
          <a:xfrm>
            <a:off x="1600200" y="112707"/>
            <a:ext cx="8991600" cy="6278642"/>
          </a:xfrm>
        </p:spPr>
        <p:txBody>
          <a:bodyPr wrap="square">
            <a:spAutoFit/>
          </a:bodyPr>
          <a:lstStyle/>
          <a:p>
            <a:r>
              <a:rPr lang="en-US" sz="2000" b="1" u="sng" dirty="0"/>
              <a:t>Westminster Larger Catechism</a:t>
            </a:r>
            <a:r>
              <a:rPr lang="en-US" sz="2000" dirty="0"/>
              <a:t> (108)</a:t>
            </a:r>
          </a:p>
          <a:p>
            <a:r>
              <a:rPr lang="en-US" sz="2300" dirty="0"/>
              <a:t>A: The duties required in the second commandment are: </a:t>
            </a:r>
          </a:p>
          <a:p>
            <a:pPr marL="365760" lvl="1" indent="-365760">
              <a:spcAft>
                <a:spcPts val="600"/>
              </a:spcAft>
              <a:buFont typeface="Arial" panose="020B0604020202020204" pitchFamily="34" charset="0"/>
              <a:buChar char="•"/>
            </a:pPr>
            <a:r>
              <a:rPr lang="en-US" sz="2300" dirty="0"/>
              <a:t>the receiving, observing, and keeping pure and entire, all such religious worship and ordinances as God hath instituted in his word; particularly:</a:t>
            </a:r>
          </a:p>
          <a:p>
            <a:pPr marL="822960" lvl="4" indent="-365760">
              <a:spcAft>
                <a:spcPts val="600"/>
              </a:spcAft>
              <a:buFont typeface="Arial" panose="020B0604020202020204" pitchFamily="34" charset="0"/>
              <a:buChar char="•"/>
            </a:pPr>
            <a:r>
              <a:rPr lang="en-US" sz="2300" dirty="0"/>
              <a:t>prayer and thanksgiving in the name of Christ;</a:t>
            </a:r>
          </a:p>
          <a:p>
            <a:pPr marL="822960" lvl="4" indent="-365760">
              <a:spcAft>
                <a:spcPts val="600"/>
              </a:spcAft>
              <a:buFont typeface="Arial" panose="020B0604020202020204" pitchFamily="34" charset="0"/>
              <a:buChar char="•"/>
            </a:pPr>
            <a:r>
              <a:rPr lang="en-US" sz="2300" dirty="0"/>
              <a:t>the reading, preaching, and hearing of the word; </a:t>
            </a:r>
          </a:p>
          <a:p>
            <a:pPr marL="822960" lvl="4" indent="-365760">
              <a:spcAft>
                <a:spcPts val="600"/>
              </a:spcAft>
              <a:buFont typeface="Arial" panose="020B0604020202020204" pitchFamily="34" charset="0"/>
              <a:buChar char="•"/>
            </a:pPr>
            <a:r>
              <a:rPr lang="en-US" sz="2300" dirty="0"/>
              <a:t>the administration and receiving of the sacraments; </a:t>
            </a:r>
          </a:p>
          <a:p>
            <a:pPr marL="822960" lvl="4" indent="-365760">
              <a:spcAft>
                <a:spcPts val="600"/>
              </a:spcAft>
              <a:buFont typeface="Arial" panose="020B0604020202020204" pitchFamily="34" charset="0"/>
              <a:buChar char="•"/>
            </a:pPr>
            <a:r>
              <a:rPr lang="en-US" sz="2300" dirty="0"/>
              <a:t>church government and discipline, and the ministry and maintenance thereof; </a:t>
            </a:r>
          </a:p>
          <a:p>
            <a:pPr marL="822960" lvl="4" indent="-365760">
              <a:spcAft>
                <a:spcPts val="600"/>
              </a:spcAft>
              <a:buFont typeface="Arial" panose="020B0604020202020204" pitchFamily="34" charset="0"/>
              <a:buChar char="•"/>
            </a:pPr>
            <a:r>
              <a:rPr lang="en-US" sz="2300" dirty="0"/>
              <a:t>religious fasting; </a:t>
            </a:r>
          </a:p>
          <a:p>
            <a:pPr marL="822960" lvl="4" indent="-365760">
              <a:spcAft>
                <a:spcPts val="600"/>
              </a:spcAft>
              <a:buFont typeface="Arial" panose="020B0604020202020204" pitchFamily="34" charset="0"/>
              <a:buChar char="•"/>
            </a:pPr>
            <a:r>
              <a:rPr lang="en-US" sz="2300" dirty="0"/>
              <a:t>swearing by the name of God, and vowing unto him; </a:t>
            </a:r>
          </a:p>
          <a:p>
            <a:pPr marL="365760" lvl="1" indent="-365760">
              <a:spcAft>
                <a:spcPts val="600"/>
              </a:spcAft>
              <a:buFont typeface="Arial" panose="020B0604020202020204" pitchFamily="34" charset="0"/>
              <a:buChar char="•"/>
            </a:pPr>
            <a:r>
              <a:rPr lang="en-US" sz="2300" dirty="0"/>
              <a:t>as also the disapproving, detesting, and opposing all false worship; </a:t>
            </a:r>
          </a:p>
          <a:p>
            <a:pPr marL="365760" lvl="1" indent="-365760">
              <a:spcAft>
                <a:spcPts val="600"/>
              </a:spcAft>
              <a:buFont typeface="Arial" panose="020B0604020202020204" pitchFamily="34" charset="0"/>
              <a:buChar char="•"/>
            </a:pPr>
            <a:r>
              <a:rPr lang="en-US" sz="2300" dirty="0"/>
              <a:t>according to each one’s place and calling, removing it and all monuments of idolatry.</a:t>
            </a:r>
          </a:p>
        </p:txBody>
      </p:sp>
    </p:spTree>
    <p:extLst>
      <p:ext uri="{BB962C8B-B14F-4D97-AF65-F5344CB8AC3E}">
        <p14:creationId xmlns:p14="http://schemas.microsoft.com/office/powerpoint/2010/main" val="316749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95772B-1FE0-4854-92E2-E1C34EB4831E}"/>
              </a:ext>
            </a:extLst>
          </p:cNvPr>
          <p:cNvSpPr>
            <a:spLocks noGrp="1"/>
          </p:cNvSpPr>
          <p:nvPr>
            <p:ph idx="1"/>
          </p:nvPr>
        </p:nvSpPr>
        <p:spPr>
          <a:xfrm>
            <a:off x="1676400" y="76201"/>
            <a:ext cx="8839200" cy="6740307"/>
          </a:xfrm>
        </p:spPr>
        <p:txBody>
          <a:bodyPr>
            <a:spAutoFit/>
          </a:bodyPr>
          <a:lstStyle/>
          <a:p>
            <a:r>
              <a:rPr lang="en-US" sz="2100" b="1" u="sng" dirty="0"/>
              <a:t>Westminster Larger Catechism</a:t>
            </a:r>
            <a:r>
              <a:rPr lang="en-US" sz="2100" dirty="0"/>
              <a:t> (109)</a:t>
            </a:r>
          </a:p>
          <a:p>
            <a:pPr marL="365760" indent="-365760">
              <a:spcAft>
                <a:spcPts val="600"/>
              </a:spcAft>
            </a:pPr>
            <a:r>
              <a:rPr lang="en-US" sz="2200" dirty="0"/>
              <a:t>A: The sins forbidden in the second commandment are:</a:t>
            </a:r>
          </a:p>
          <a:p>
            <a:pPr marL="365760" indent="-365760">
              <a:spcAft>
                <a:spcPts val="0"/>
              </a:spcAft>
              <a:buFont typeface="Arial" panose="020B0604020202020204" pitchFamily="34" charset="0"/>
              <a:buChar char="•"/>
            </a:pPr>
            <a:r>
              <a:rPr lang="en-US" sz="2200" dirty="0"/>
              <a:t>all devising, counselling, commanding, using, and anywise approving any religious worship not instituted by God himself; </a:t>
            </a:r>
          </a:p>
          <a:p>
            <a:pPr marL="365760" indent="-365760">
              <a:spcAft>
                <a:spcPts val="0"/>
              </a:spcAft>
              <a:buFont typeface="Arial" panose="020B0604020202020204" pitchFamily="34" charset="0"/>
              <a:buChar char="•"/>
            </a:pPr>
            <a:r>
              <a:rPr lang="en-US" sz="2200" dirty="0"/>
              <a:t>tolerating a false religion; </a:t>
            </a:r>
          </a:p>
          <a:p>
            <a:pPr marL="365760" indent="-365760">
              <a:spcAft>
                <a:spcPts val="0"/>
              </a:spcAft>
              <a:buFont typeface="Arial" panose="020B0604020202020204" pitchFamily="34" charset="0"/>
              <a:buChar char="•"/>
            </a:pPr>
            <a:r>
              <a:rPr lang="en-US" sz="2200" dirty="0"/>
              <a:t>the making of any representation of God, of all, or of any of the three Persons, either inwardly in our mind, or outwardly in any kind of image or likeness of any creature whatsoever; </a:t>
            </a:r>
            <a:br>
              <a:rPr lang="en-US" sz="2200" dirty="0"/>
            </a:br>
            <a:r>
              <a:rPr lang="en-US" sz="2200" dirty="0"/>
              <a:t>all worshiping of it, or God in it or by it;</a:t>
            </a:r>
          </a:p>
          <a:p>
            <a:pPr marL="365760" indent="-365760">
              <a:spcAft>
                <a:spcPts val="0"/>
              </a:spcAft>
              <a:buFont typeface="Arial" panose="020B0604020202020204" pitchFamily="34" charset="0"/>
              <a:buChar char="•"/>
            </a:pPr>
            <a:r>
              <a:rPr lang="en-US" sz="2200" dirty="0"/>
              <a:t>the making of any representation of feigned deities, and all worship of them, or service belonging to them; </a:t>
            </a:r>
          </a:p>
          <a:p>
            <a:pPr marL="365760" indent="-365760">
              <a:spcAft>
                <a:spcPts val="0"/>
              </a:spcAft>
              <a:buFont typeface="Arial" panose="020B0604020202020204" pitchFamily="34" charset="0"/>
              <a:buChar char="•"/>
            </a:pPr>
            <a:r>
              <a:rPr lang="en-US" sz="2200" dirty="0"/>
              <a:t>all superstitious devices, corrupting the worship of God, adding to it, or taking from it, whether invented and taken up of ourselves, or received by tradition from others, though under the title of antiquity, custom, devotion, good intent, or any other </a:t>
            </a:r>
            <a:r>
              <a:rPr lang="en-US" sz="2200" dirty="0" err="1"/>
              <a:t>pretence</a:t>
            </a:r>
            <a:r>
              <a:rPr lang="en-US" sz="2200" dirty="0"/>
              <a:t> whatsoever; </a:t>
            </a:r>
          </a:p>
          <a:p>
            <a:pPr marL="365760" indent="-365760">
              <a:spcAft>
                <a:spcPts val="0"/>
              </a:spcAft>
              <a:buFont typeface="Arial" panose="020B0604020202020204" pitchFamily="34" charset="0"/>
              <a:buChar char="•"/>
            </a:pPr>
            <a:r>
              <a:rPr lang="en-US" sz="2200" dirty="0"/>
              <a:t>simony; </a:t>
            </a:r>
          </a:p>
          <a:p>
            <a:pPr marL="365760" indent="-365760">
              <a:spcAft>
                <a:spcPts val="0"/>
              </a:spcAft>
              <a:buFont typeface="Arial" panose="020B0604020202020204" pitchFamily="34" charset="0"/>
              <a:buChar char="•"/>
            </a:pPr>
            <a:r>
              <a:rPr lang="en-US" sz="2200" dirty="0"/>
              <a:t>sacrilege; </a:t>
            </a:r>
          </a:p>
          <a:p>
            <a:pPr marL="365760" indent="-365760">
              <a:spcAft>
                <a:spcPts val="0"/>
              </a:spcAft>
              <a:buFont typeface="Arial" panose="020B0604020202020204" pitchFamily="34" charset="0"/>
              <a:buChar char="•"/>
            </a:pPr>
            <a:r>
              <a:rPr lang="en-US" sz="2200" dirty="0"/>
              <a:t>all neglect, contempt, hindering, and opposing the worship and ordinances which God hath appointed.</a:t>
            </a:r>
          </a:p>
        </p:txBody>
      </p:sp>
    </p:spTree>
    <p:extLst>
      <p:ext uri="{BB962C8B-B14F-4D97-AF65-F5344CB8AC3E}">
        <p14:creationId xmlns:p14="http://schemas.microsoft.com/office/powerpoint/2010/main" val="376864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38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95772B-1FE0-4854-92E2-E1C34EB4831E}"/>
              </a:ext>
            </a:extLst>
          </p:cNvPr>
          <p:cNvSpPr>
            <a:spLocks noGrp="1"/>
          </p:cNvSpPr>
          <p:nvPr>
            <p:ph idx="1"/>
          </p:nvPr>
        </p:nvSpPr>
        <p:spPr>
          <a:xfrm>
            <a:off x="1676400" y="76200"/>
            <a:ext cx="8839200" cy="6553200"/>
          </a:xfrm>
        </p:spPr>
        <p:txBody>
          <a:bodyPr>
            <a:noAutofit/>
          </a:bodyPr>
          <a:lstStyle/>
          <a:p>
            <a:r>
              <a:rPr lang="en-US" sz="3200" b="1" u="sng" dirty="0"/>
              <a:t>1 Samuel 15:22-23</a:t>
            </a:r>
            <a:r>
              <a:rPr lang="en-US" sz="3200" dirty="0"/>
              <a:t> </a:t>
            </a:r>
            <a:r>
              <a:rPr lang="en-US" sz="2400" dirty="0"/>
              <a:t>(</a:t>
            </a:r>
            <a:r>
              <a:rPr lang="en-US" sz="2400" dirty="0" err="1"/>
              <a:t>ESV</a:t>
            </a:r>
            <a:r>
              <a:rPr lang="en-US" sz="2400" dirty="0"/>
              <a:t>)</a:t>
            </a:r>
          </a:p>
          <a:p>
            <a:endParaRPr lang="en-US" sz="2800" i="1" dirty="0"/>
          </a:p>
          <a:p>
            <a:pPr marL="731520" lvl="1" indent="0">
              <a:spcAft>
                <a:spcPts val="0"/>
              </a:spcAft>
              <a:buSzPct val="75000"/>
            </a:pPr>
            <a:r>
              <a:rPr lang="en-US" sz="2800" dirty="0"/>
              <a:t>Has the LORD as great delight</a:t>
            </a:r>
            <a:br>
              <a:rPr lang="en-US" sz="2800" dirty="0"/>
            </a:br>
            <a:r>
              <a:rPr lang="en-US" sz="2800" dirty="0"/>
              <a:t>in burnt offerings and sacrifices,</a:t>
            </a:r>
            <a:br>
              <a:rPr lang="en-US" sz="2800" dirty="0"/>
            </a:br>
            <a:r>
              <a:rPr lang="en-US" sz="2800" dirty="0"/>
              <a:t>as in obeying the voice of the LORD?</a:t>
            </a:r>
            <a:br>
              <a:rPr lang="en-US" sz="2800" dirty="0"/>
            </a:br>
            <a:endParaRPr lang="en-US" sz="1800" dirty="0"/>
          </a:p>
          <a:p>
            <a:pPr marL="731520" lvl="1" indent="0">
              <a:spcAft>
                <a:spcPts val="0"/>
              </a:spcAft>
              <a:buSzPct val="75000"/>
            </a:pPr>
            <a:r>
              <a:rPr lang="en-US" sz="2800" dirty="0"/>
              <a:t>Behold, to obey is better than sacrifice,</a:t>
            </a:r>
          </a:p>
          <a:p>
            <a:pPr marL="731520" lvl="1" indent="0">
              <a:spcAft>
                <a:spcPts val="0"/>
              </a:spcAft>
              <a:buSzPct val="75000"/>
            </a:pPr>
            <a:r>
              <a:rPr lang="en-US" sz="2800" dirty="0"/>
              <a:t>and to listen than the fat of rams. </a:t>
            </a:r>
          </a:p>
          <a:p>
            <a:pPr marL="731520" lvl="1" indent="0">
              <a:spcAft>
                <a:spcPts val="0"/>
              </a:spcAft>
              <a:buSzPct val="75000"/>
            </a:pPr>
            <a:endParaRPr lang="en-US" sz="1800" dirty="0"/>
          </a:p>
          <a:p>
            <a:pPr marL="731520" lvl="1" indent="0">
              <a:spcAft>
                <a:spcPts val="0"/>
              </a:spcAft>
              <a:buSzPct val="75000"/>
            </a:pPr>
            <a:r>
              <a:rPr lang="en-US" sz="2800" dirty="0"/>
              <a:t>For rebellion is as the sin of divination,</a:t>
            </a:r>
          </a:p>
          <a:p>
            <a:pPr marL="731520" lvl="1" indent="0">
              <a:spcAft>
                <a:spcPts val="0"/>
              </a:spcAft>
              <a:buSzPct val="75000"/>
            </a:pPr>
            <a:r>
              <a:rPr lang="en-US" sz="2800" dirty="0"/>
              <a:t>and presumption is as iniquity and idolatry.</a:t>
            </a:r>
          </a:p>
        </p:txBody>
      </p:sp>
    </p:spTree>
    <p:extLst>
      <p:ext uri="{BB962C8B-B14F-4D97-AF65-F5344CB8AC3E}">
        <p14:creationId xmlns:p14="http://schemas.microsoft.com/office/powerpoint/2010/main" val="253891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95772B-1FE0-4854-92E2-E1C34EB4831E}"/>
              </a:ext>
            </a:extLst>
          </p:cNvPr>
          <p:cNvSpPr>
            <a:spLocks noGrp="1"/>
          </p:cNvSpPr>
          <p:nvPr>
            <p:ph idx="1"/>
          </p:nvPr>
        </p:nvSpPr>
        <p:spPr/>
        <p:txBody>
          <a:bodyPr>
            <a:noAutofit/>
          </a:bodyPr>
          <a:lstStyle/>
          <a:p>
            <a:r>
              <a:rPr lang="en-US" b="1" u="sng" dirty="0"/>
              <a:t>Westminster Larger Catechism</a:t>
            </a:r>
          </a:p>
          <a:p>
            <a:endParaRPr lang="en-US" sz="1600" dirty="0"/>
          </a:p>
          <a:p>
            <a:r>
              <a:rPr lang="en-US" sz="2400" dirty="0"/>
              <a:t>Q. 109:  </a:t>
            </a:r>
            <a:br>
              <a:rPr lang="en-US" sz="2400" dirty="0"/>
            </a:br>
            <a:r>
              <a:rPr lang="en-US" sz="2400" dirty="0"/>
              <a:t>What are the sins forbidden in the second commandment?</a:t>
            </a:r>
          </a:p>
          <a:p>
            <a:endParaRPr lang="en-US" sz="2400" dirty="0"/>
          </a:p>
          <a:p>
            <a:pPr marL="457200" indent="-457200">
              <a:buAutoNum type="alphaUcPeriod"/>
            </a:pPr>
            <a:r>
              <a:rPr lang="en-US" sz="2600" dirty="0"/>
              <a:t>The sins forbidden in the second commandment are:</a:t>
            </a:r>
          </a:p>
          <a:p>
            <a:pPr marL="400050" lvl="1" indent="0"/>
            <a:r>
              <a:rPr lang="en-US" sz="2600" dirty="0"/>
              <a:t>…the making any representation of God, </a:t>
            </a:r>
            <a:br>
              <a:rPr lang="en-US" sz="2600" dirty="0"/>
            </a:br>
            <a:r>
              <a:rPr lang="en-US" sz="2600" dirty="0"/>
              <a:t>of all, or of any of the three Persons, </a:t>
            </a:r>
            <a:br>
              <a:rPr lang="en-US" sz="2600" dirty="0"/>
            </a:br>
            <a:r>
              <a:rPr lang="en-US" sz="2600" dirty="0"/>
              <a:t>either inwardly in our mind, or outwardly </a:t>
            </a:r>
            <a:br>
              <a:rPr lang="en-US" sz="2600" dirty="0"/>
            </a:br>
            <a:r>
              <a:rPr lang="en-US" sz="2600" dirty="0"/>
              <a:t>in any kind of image or likeness of any creature whatsoever; </a:t>
            </a:r>
            <a:br>
              <a:rPr lang="en-US" sz="2600" dirty="0"/>
            </a:br>
            <a:r>
              <a:rPr lang="en-US" sz="2600" dirty="0"/>
              <a:t>all worshiping of it, or God in it or by it</a:t>
            </a:r>
          </a:p>
        </p:txBody>
      </p:sp>
    </p:spTree>
    <p:extLst>
      <p:ext uri="{BB962C8B-B14F-4D97-AF65-F5344CB8AC3E}">
        <p14:creationId xmlns:p14="http://schemas.microsoft.com/office/powerpoint/2010/main" val="85329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3BD951-DF22-438F-9412-5C0A469BAD11}"/>
              </a:ext>
            </a:extLst>
          </p:cNvPr>
          <p:cNvSpPr>
            <a:spLocks noGrp="1"/>
          </p:cNvSpPr>
          <p:nvPr>
            <p:ph type="title"/>
          </p:nvPr>
        </p:nvSpPr>
        <p:spPr>
          <a:xfrm>
            <a:off x="5638800" y="274638"/>
            <a:ext cx="4495800" cy="5821362"/>
          </a:xfrm>
        </p:spPr>
        <p:txBody>
          <a:bodyPr>
            <a:normAutofit/>
          </a:bodyPr>
          <a:lstStyle/>
          <a:p>
            <a:r>
              <a:rPr lang="en-US" sz="2800" dirty="0">
                <a:solidFill>
                  <a:schemeClr val="bg1"/>
                </a:solidFill>
                <a:latin typeface="+mn-lt"/>
              </a:rPr>
              <a:t>“We are not to make use</a:t>
            </a:r>
            <a:br>
              <a:rPr lang="en-US" sz="2800" dirty="0">
                <a:solidFill>
                  <a:schemeClr val="bg1"/>
                </a:solidFill>
                <a:latin typeface="+mn-lt"/>
              </a:rPr>
            </a:br>
            <a:r>
              <a:rPr lang="en-US" sz="2800" dirty="0">
                <a:solidFill>
                  <a:schemeClr val="bg1"/>
                </a:solidFill>
                <a:latin typeface="+mn-lt"/>
              </a:rPr>
              <a:t>of visual or pictorial representations of the triune God, or of any person of the Trinity, for the purposes of Christian worship.”</a:t>
            </a:r>
          </a:p>
        </p:txBody>
      </p:sp>
      <p:pic>
        <p:nvPicPr>
          <p:cNvPr id="3" name="Content Placeholder 2">
            <a:extLst>
              <a:ext uri="{FF2B5EF4-FFF2-40B4-BE49-F238E27FC236}">
                <a16:creationId xmlns:a16="http://schemas.microsoft.com/office/drawing/2014/main" id="{DFA0E74A-F427-4EB1-98C0-6DA121DFA791}"/>
              </a:ext>
            </a:extLst>
          </p:cNvPr>
          <p:cNvPicPr>
            <a:picLocks noGrp="1" noChangeAspect="1"/>
          </p:cNvPicPr>
          <p:nvPr>
            <p:ph idx="4294967295"/>
          </p:nvPr>
        </p:nvPicPr>
        <p:blipFill>
          <a:blip r:embed="rId3"/>
          <a:stretch>
            <a:fillRect/>
          </a:stretch>
        </p:blipFill>
        <p:spPr>
          <a:xfrm>
            <a:off x="1828800" y="838200"/>
            <a:ext cx="3219450" cy="4762500"/>
          </a:xfrm>
          <a:prstGeom prst="rect">
            <a:avLst/>
          </a:prstGeom>
        </p:spPr>
      </p:pic>
    </p:spTree>
    <p:extLst>
      <p:ext uri="{BB962C8B-B14F-4D97-AF65-F5344CB8AC3E}">
        <p14:creationId xmlns:p14="http://schemas.microsoft.com/office/powerpoint/2010/main" val="60729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A9FB83-707D-44E3-91F4-0E354D4CAB0C}"/>
              </a:ext>
            </a:extLst>
          </p:cNvPr>
          <p:cNvPicPr>
            <a:picLocks noGrp="1" noChangeAspect="1"/>
          </p:cNvPicPr>
          <p:nvPr>
            <p:ph idx="1"/>
          </p:nvPr>
        </p:nvPicPr>
        <p:blipFill rotWithShape="1">
          <a:blip r:embed="rId2"/>
          <a:srcRect l="3184" t="66" r="2881"/>
          <a:stretch/>
        </p:blipFill>
        <p:spPr>
          <a:xfrm>
            <a:off x="1524001" y="0"/>
            <a:ext cx="9144000" cy="6396578"/>
          </a:xfrm>
          <a:prstGeom prst="rect">
            <a:avLst/>
          </a:prstGeom>
        </p:spPr>
      </p:pic>
    </p:spTree>
    <p:extLst>
      <p:ext uri="{BB962C8B-B14F-4D97-AF65-F5344CB8AC3E}">
        <p14:creationId xmlns:p14="http://schemas.microsoft.com/office/powerpoint/2010/main" val="41545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06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95772B-1FE0-4854-92E2-E1C34EB4831E}"/>
              </a:ext>
            </a:extLst>
          </p:cNvPr>
          <p:cNvSpPr>
            <a:spLocks noGrp="1"/>
          </p:cNvSpPr>
          <p:nvPr>
            <p:ph idx="1"/>
          </p:nvPr>
        </p:nvSpPr>
        <p:spPr>
          <a:xfrm>
            <a:off x="1676400" y="76200"/>
            <a:ext cx="8839200" cy="6553200"/>
          </a:xfrm>
        </p:spPr>
        <p:txBody>
          <a:bodyPr>
            <a:noAutofit/>
          </a:bodyPr>
          <a:lstStyle/>
          <a:p>
            <a:r>
              <a:rPr lang="en-US" sz="3200" b="1" u="sng" dirty="0"/>
              <a:t>Exodus 20:1-6</a:t>
            </a:r>
            <a:r>
              <a:rPr lang="en-US" sz="3200" dirty="0"/>
              <a:t> </a:t>
            </a:r>
            <a:r>
              <a:rPr lang="en-US" sz="2400" dirty="0"/>
              <a:t>(</a:t>
            </a:r>
            <a:r>
              <a:rPr lang="en-US" sz="2400" dirty="0" err="1"/>
              <a:t>ESV</a:t>
            </a:r>
            <a:r>
              <a:rPr lang="en-US" sz="2400" dirty="0"/>
              <a:t>)</a:t>
            </a:r>
            <a:endParaRPr lang="en-US" sz="2800" i="1" dirty="0"/>
          </a:p>
          <a:p>
            <a:pPr marL="514350" indent="-514350">
              <a:spcAft>
                <a:spcPts val="0"/>
              </a:spcAft>
              <a:buSzPct val="75000"/>
              <a:buAutoNum type="arabicParenR"/>
            </a:pPr>
            <a:r>
              <a:rPr lang="en-US" sz="2700" dirty="0"/>
              <a:t>And God spoke all these words, saying,</a:t>
            </a:r>
          </a:p>
          <a:p>
            <a:pPr marL="514350" indent="-514350">
              <a:spcAft>
                <a:spcPts val="0"/>
              </a:spcAft>
              <a:buSzPct val="75000"/>
              <a:buAutoNum type="arabicParenR"/>
            </a:pPr>
            <a:r>
              <a:rPr lang="en-US" sz="2700" dirty="0"/>
              <a:t>I am the LORD your God, who brought you out of the land of Egypt, out of the house of slavery.</a:t>
            </a:r>
          </a:p>
          <a:p>
            <a:pPr marL="514350" indent="-514350">
              <a:spcAft>
                <a:spcPts val="0"/>
              </a:spcAft>
              <a:buSzPct val="75000"/>
              <a:buAutoNum type="arabicParenR"/>
            </a:pPr>
            <a:r>
              <a:rPr lang="en-US" sz="2700" dirty="0"/>
              <a:t>You shall have no other gods before me.</a:t>
            </a:r>
          </a:p>
          <a:p>
            <a:pPr marL="514350" indent="-514350">
              <a:spcAft>
                <a:spcPts val="0"/>
              </a:spcAft>
              <a:buSzPct val="75000"/>
              <a:buAutoNum type="arabicParenR"/>
            </a:pPr>
            <a:r>
              <a:rPr lang="en-US" sz="2700" dirty="0"/>
              <a:t>You shall not make for yourself a carved image, or any likeness of anything that is in heaven above, or that is in the earth beneath, or that is in the water under the earth. </a:t>
            </a:r>
          </a:p>
          <a:p>
            <a:pPr marL="514350" indent="-514350">
              <a:spcAft>
                <a:spcPts val="0"/>
              </a:spcAft>
              <a:buSzPct val="75000"/>
              <a:buAutoNum type="arabicParenR"/>
            </a:pPr>
            <a:r>
              <a:rPr lang="en-US" sz="2700" dirty="0"/>
              <a:t>You shall not bow down to them or serve them, for I the LORD your God am a jealous God, visiting the iniquity of the fathers on the children to the third and the fourth generation of those who hate me, </a:t>
            </a:r>
          </a:p>
          <a:p>
            <a:pPr marL="514350" indent="-514350">
              <a:spcAft>
                <a:spcPts val="0"/>
              </a:spcAft>
              <a:buSzPct val="75000"/>
              <a:buAutoNum type="arabicParenR"/>
            </a:pPr>
            <a:r>
              <a:rPr lang="en-US" sz="2700" dirty="0"/>
              <a:t>but showing steadfast love to thousands of those who love me and keep my commandments. </a:t>
            </a:r>
          </a:p>
        </p:txBody>
      </p:sp>
    </p:spTree>
    <p:extLst>
      <p:ext uri="{BB962C8B-B14F-4D97-AF65-F5344CB8AC3E}">
        <p14:creationId xmlns:p14="http://schemas.microsoft.com/office/powerpoint/2010/main" val="210674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95772B-1FE0-4854-92E2-E1C34EB4831E}"/>
              </a:ext>
            </a:extLst>
          </p:cNvPr>
          <p:cNvSpPr>
            <a:spLocks noGrp="1"/>
          </p:cNvSpPr>
          <p:nvPr>
            <p:ph idx="1"/>
          </p:nvPr>
        </p:nvSpPr>
        <p:spPr>
          <a:xfrm>
            <a:off x="1676400" y="76200"/>
            <a:ext cx="8839200" cy="6553200"/>
          </a:xfrm>
        </p:spPr>
        <p:txBody>
          <a:bodyPr>
            <a:noAutofit/>
          </a:bodyPr>
          <a:lstStyle/>
          <a:p>
            <a:r>
              <a:rPr lang="en-US" sz="3200" b="1" u="sng" dirty="0"/>
              <a:t>Deuteronomy 4:11-12</a:t>
            </a:r>
            <a:r>
              <a:rPr lang="en-US" sz="3200" dirty="0"/>
              <a:t> </a:t>
            </a:r>
            <a:r>
              <a:rPr lang="en-US" sz="2400" dirty="0"/>
              <a:t>(</a:t>
            </a:r>
            <a:r>
              <a:rPr lang="en-US" sz="2400" dirty="0" err="1"/>
              <a:t>ESV</a:t>
            </a:r>
            <a:r>
              <a:rPr lang="en-US" sz="2400" dirty="0"/>
              <a:t>)</a:t>
            </a:r>
          </a:p>
          <a:p>
            <a:endParaRPr lang="en-US" sz="2800" i="1" dirty="0"/>
          </a:p>
          <a:p>
            <a:pPr marL="514350" indent="-514350">
              <a:spcAft>
                <a:spcPts val="0"/>
              </a:spcAft>
              <a:buSzPct val="75000"/>
              <a:buFont typeface="+mj-lt"/>
              <a:buAutoNum type="arabicParenR" startAt="11"/>
            </a:pPr>
            <a:r>
              <a:rPr lang="en-US" sz="2800" dirty="0"/>
              <a:t>And you came near and stood at the foot of the mountain, while the mountain burned with fire to the heart of heaven, wrapped in darkness, cloud, and gloom. </a:t>
            </a:r>
          </a:p>
          <a:p>
            <a:pPr marL="514350" indent="-514350">
              <a:spcAft>
                <a:spcPts val="0"/>
              </a:spcAft>
              <a:buSzPct val="75000"/>
              <a:buFont typeface="+mj-lt"/>
              <a:buAutoNum type="arabicParenR" startAt="11"/>
            </a:pPr>
            <a:endParaRPr lang="en-US" sz="2800" dirty="0"/>
          </a:p>
          <a:p>
            <a:pPr marL="514350" indent="-514350">
              <a:spcAft>
                <a:spcPts val="0"/>
              </a:spcAft>
              <a:buSzPct val="75000"/>
              <a:buFont typeface="+mj-lt"/>
              <a:buAutoNum type="arabicParenR" startAt="11"/>
            </a:pPr>
            <a:r>
              <a:rPr lang="en-US" sz="2800" dirty="0"/>
              <a:t>Then the LORD spoke to you out of the midst of the fire. You heard the sound of words, but saw no form; there was only a voice. </a:t>
            </a:r>
          </a:p>
        </p:txBody>
      </p:sp>
    </p:spTree>
    <p:extLst>
      <p:ext uri="{BB962C8B-B14F-4D97-AF65-F5344CB8AC3E}">
        <p14:creationId xmlns:p14="http://schemas.microsoft.com/office/powerpoint/2010/main" val="35782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95772B-1FE0-4854-92E2-E1C34EB4831E}"/>
              </a:ext>
            </a:extLst>
          </p:cNvPr>
          <p:cNvSpPr>
            <a:spLocks noGrp="1"/>
          </p:cNvSpPr>
          <p:nvPr>
            <p:ph idx="1"/>
          </p:nvPr>
        </p:nvSpPr>
        <p:spPr>
          <a:xfrm>
            <a:off x="1676400" y="76200"/>
            <a:ext cx="8839200" cy="6553200"/>
          </a:xfrm>
        </p:spPr>
        <p:txBody>
          <a:bodyPr>
            <a:noAutofit/>
          </a:bodyPr>
          <a:lstStyle/>
          <a:p>
            <a:r>
              <a:rPr lang="en-US" sz="3200" b="1" u="sng" dirty="0"/>
              <a:t>Deuteronomy 4:15-19</a:t>
            </a:r>
            <a:r>
              <a:rPr lang="en-US" sz="3200" dirty="0"/>
              <a:t> </a:t>
            </a:r>
            <a:r>
              <a:rPr lang="en-US" sz="2400" dirty="0"/>
              <a:t>(</a:t>
            </a:r>
            <a:r>
              <a:rPr lang="en-US" sz="2400" dirty="0" err="1"/>
              <a:t>ESV</a:t>
            </a:r>
            <a:r>
              <a:rPr lang="en-US" sz="2400" dirty="0"/>
              <a:t>)</a:t>
            </a:r>
            <a:endParaRPr lang="en-US" sz="2800" i="1" dirty="0"/>
          </a:p>
          <a:p>
            <a:pPr marL="514350" indent="-514350">
              <a:spcAft>
                <a:spcPts val="0"/>
              </a:spcAft>
              <a:buSzPct val="75000"/>
              <a:buFont typeface="+mj-lt"/>
              <a:buAutoNum type="arabicParenR" startAt="15"/>
            </a:pPr>
            <a:r>
              <a:rPr lang="en-US" sz="2600" dirty="0"/>
              <a:t>Therefore watch yourselves very carefully. Since you saw no form on the day that the LORD spoke to you at Horeb out of the midst of the fire, </a:t>
            </a:r>
          </a:p>
          <a:p>
            <a:pPr marL="514350" indent="-514350">
              <a:spcAft>
                <a:spcPts val="0"/>
              </a:spcAft>
              <a:buSzPct val="75000"/>
              <a:buFont typeface="+mj-lt"/>
              <a:buAutoNum type="arabicParenR" startAt="15"/>
            </a:pPr>
            <a:r>
              <a:rPr lang="en-US" sz="2600" dirty="0"/>
              <a:t>beware lest you act corruptly by making a carved image for yourselves, in the form of any figure, the likeness of male or female, </a:t>
            </a:r>
          </a:p>
          <a:p>
            <a:pPr marL="514350" indent="-514350">
              <a:spcAft>
                <a:spcPts val="0"/>
              </a:spcAft>
              <a:buSzPct val="75000"/>
              <a:buFont typeface="+mj-lt"/>
              <a:buAutoNum type="arabicParenR" startAt="15"/>
            </a:pPr>
            <a:r>
              <a:rPr lang="en-US" sz="2600" dirty="0"/>
              <a:t>the likeness of any animal that is on the earth, the likeness of any winged bird that flies in the air, </a:t>
            </a:r>
          </a:p>
          <a:p>
            <a:pPr marL="514350" indent="-514350">
              <a:spcAft>
                <a:spcPts val="0"/>
              </a:spcAft>
              <a:buSzPct val="75000"/>
              <a:buFont typeface="+mj-lt"/>
              <a:buAutoNum type="arabicParenR" startAt="15"/>
            </a:pPr>
            <a:r>
              <a:rPr lang="en-US" sz="2600" dirty="0"/>
              <a:t>the likeness of anything that creeps on the ground, the likeness of any fish that is in the water under the earth. </a:t>
            </a:r>
          </a:p>
          <a:p>
            <a:pPr marL="514350" indent="-514350">
              <a:spcAft>
                <a:spcPts val="0"/>
              </a:spcAft>
              <a:buSzPct val="75000"/>
              <a:buFont typeface="+mj-lt"/>
              <a:buAutoNum type="arabicParenR" startAt="15"/>
            </a:pPr>
            <a:r>
              <a:rPr lang="en-US" sz="2600" dirty="0"/>
              <a:t>And beware lest you raise your eyes to heaven, and when you see the sun and the moon and the stars, all the host of heaven, you be drawn away and bow down to them and serve them, things that the LORD your God has allotted to all the peoples under the whole heaven. </a:t>
            </a:r>
          </a:p>
        </p:txBody>
      </p:sp>
    </p:spTree>
    <p:extLst>
      <p:ext uri="{BB962C8B-B14F-4D97-AF65-F5344CB8AC3E}">
        <p14:creationId xmlns:p14="http://schemas.microsoft.com/office/powerpoint/2010/main" val="26134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95772B-1FE0-4854-92E2-E1C34EB4831E}"/>
              </a:ext>
            </a:extLst>
          </p:cNvPr>
          <p:cNvSpPr>
            <a:spLocks noGrp="1"/>
          </p:cNvSpPr>
          <p:nvPr>
            <p:ph idx="1"/>
          </p:nvPr>
        </p:nvSpPr>
        <p:spPr>
          <a:xfrm>
            <a:off x="1676400" y="76200"/>
            <a:ext cx="8839200" cy="6553200"/>
          </a:xfrm>
        </p:spPr>
        <p:txBody>
          <a:bodyPr>
            <a:noAutofit/>
          </a:bodyPr>
          <a:lstStyle/>
          <a:p>
            <a:r>
              <a:rPr lang="en-US" sz="3200" b="1" u="sng" dirty="0"/>
              <a:t>Exodus 32:1</a:t>
            </a:r>
            <a:r>
              <a:rPr lang="en-US" sz="3200" dirty="0"/>
              <a:t> </a:t>
            </a:r>
            <a:r>
              <a:rPr lang="en-US" sz="2400" dirty="0"/>
              <a:t>(</a:t>
            </a:r>
            <a:r>
              <a:rPr lang="en-US" sz="2400" dirty="0" err="1"/>
              <a:t>ESV</a:t>
            </a:r>
            <a:r>
              <a:rPr lang="en-US" sz="2400" dirty="0"/>
              <a:t>)</a:t>
            </a:r>
          </a:p>
          <a:p>
            <a:endParaRPr lang="en-US" sz="2800" i="1" dirty="0"/>
          </a:p>
          <a:p>
            <a:pPr marL="0" indent="0">
              <a:spcAft>
                <a:spcPts val="0"/>
              </a:spcAft>
              <a:buSzPct val="75000"/>
            </a:pPr>
            <a:r>
              <a:rPr lang="en-US" sz="2800" dirty="0"/>
              <a:t>When the people saw that Moses delayed to come down from the mountain, the people gathered themselves together to Aaron and said to him, “Up, make us gods* who shall go before us. As for this Moses, the man who brought us up out of the land of Egypt, we do not know what has become of him.” </a:t>
            </a:r>
          </a:p>
          <a:p>
            <a:pPr marL="0" indent="0">
              <a:spcAft>
                <a:spcPts val="0"/>
              </a:spcAft>
              <a:buSzPct val="75000"/>
            </a:pPr>
            <a:endParaRPr lang="en-US" sz="2800" dirty="0"/>
          </a:p>
          <a:p>
            <a:pPr marL="0" indent="0">
              <a:spcAft>
                <a:spcPts val="0"/>
              </a:spcAft>
              <a:buSzPct val="75000"/>
            </a:pPr>
            <a:r>
              <a:rPr lang="en-US" sz="2800" dirty="0"/>
              <a:t>*</a:t>
            </a:r>
            <a:r>
              <a:rPr lang="en-US" sz="2800" i="1" dirty="0"/>
              <a:t>or, “a god”</a:t>
            </a:r>
          </a:p>
        </p:txBody>
      </p:sp>
    </p:spTree>
    <p:extLst>
      <p:ext uri="{BB962C8B-B14F-4D97-AF65-F5344CB8AC3E}">
        <p14:creationId xmlns:p14="http://schemas.microsoft.com/office/powerpoint/2010/main" val="97134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WJB1">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01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1223</Words>
  <Application>Microsoft Office PowerPoint</Application>
  <PresentationFormat>Widescreen</PresentationFormat>
  <Paragraphs>81</Paragraphs>
  <Slides>18</Slides>
  <Notes>2</Notes>
  <HiddenSlides>0</HiddenSlides>
  <MMClips>0</MMClips>
  <ScaleCrop>false</ScaleCrop>
  <HeadingPairs>
    <vt:vector size="6" baseType="variant">
      <vt:variant>
        <vt:lpstr>Fonts Used</vt:lpstr>
      </vt:variant>
      <vt:variant>
        <vt:i4>2</vt:i4>
      </vt:variant>
      <vt:variant>
        <vt:lpstr>Theme</vt:lpstr>
      </vt:variant>
      <vt:variant>
        <vt:i4>9</vt:i4>
      </vt:variant>
      <vt:variant>
        <vt:lpstr>Slide Titles</vt:lpstr>
      </vt:variant>
      <vt:variant>
        <vt:i4>18</vt:i4>
      </vt:variant>
    </vt:vector>
  </HeadingPairs>
  <TitlesOfParts>
    <vt:vector size="29" baseType="lpstr">
      <vt:lpstr>Arial</vt:lpstr>
      <vt:lpstr>Calibri</vt:lpstr>
      <vt:lpstr>1_WJB1</vt:lpstr>
      <vt:lpstr>2_WJB1</vt:lpstr>
      <vt:lpstr>3_WJB1</vt:lpstr>
      <vt:lpstr>4_WJB1</vt:lpstr>
      <vt:lpstr>13_WJB1</vt:lpstr>
      <vt:lpstr>7_WJB1</vt:lpstr>
      <vt:lpstr>8_WJB1</vt:lpstr>
      <vt:lpstr>5_WJB1</vt:lpstr>
      <vt:lpstr>6_WJB1</vt:lpstr>
      <vt:lpstr>PowerPoint Presentation</vt:lpstr>
      <vt:lpstr>PowerPoint Presentation</vt:lpstr>
      <vt:lpstr>“We are not to make use of visual or pictorial representations of the triune God, or of any person of the Trinity, for the purposes of Christian 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Joshua Miles</dc:creator>
  <cp:lastModifiedBy>Joshua Miles</cp:lastModifiedBy>
  <cp:revision>27</cp:revision>
  <cp:lastPrinted>2020-09-20T12:22:37Z</cp:lastPrinted>
  <dcterms:created xsi:type="dcterms:W3CDTF">2020-07-26T12:43:15Z</dcterms:created>
  <dcterms:modified xsi:type="dcterms:W3CDTF">2020-10-04T19:13:21Z</dcterms:modified>
</cp:coreProperties>
</file>