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xml" ContentType="application/vnd.openxmlformats-officedocument.presentationml.slideLayout+xml"/>
  <Override PartName="/ppt/theme/theme10.xml" ContentType="application/vnd.openxmlformats-officedocument.theme+xml"/>
  <Override PartName="/ppt/slideLayouts/slideLayout2.xml" ContentType="application/vnd.openxmlformats-officedocument.presentationml.slideLayout+xml"/>
  <Override PartName="/ppt/theme/theme11.xml" ContentType="application/vnd.openxmlformats-officedocument.theme+xml"/>
  <Override PartName="/ppt/slideLayouts/slideLayout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8" r:id="rId6"/>
    <p:sldMasterId id="2147483798" r:id="rId7"/>
    <p:sldMasterId id="2147483808" r:id="rId8"/>
    <p:sldMasterId id="2147483813" r:id="rId9"/>
    <p:sldMasterId id="2147483815" r:id="rId10"/>
    <p:sldMasterId id="2147483823" r:id="rId11"/>
    <p:sldMasterId id="2147483825" r:id="rId12"/>
  </p:sldMasterIdLst>
  <p:notesMasterIdLst>
    <p:notesMasterId r:id="rId36"/>
  </p:notesMasterIdLst>
  <p:handoutMasterIdLst>
    <p:handoutMasterId r:id="rId37"/>
  </p:handoutMasterIdLst>
  <p:sldIdLst>
    <p:sldId id="3918" r:id="rId13"/>
    <p:sldId id="257" r:id="rId14"/>
    <p:sldId id="258" r:id="rId15"/>
    <p:sldId id="259" r:id="rId16"/>
    <p:sldId id="3928" r:id="rId17"/>
    <p:sldId id="3929" r:id="rId18"/>
    <p:sldId id="3930" r:id="rId19"/>
    <p:sldId id="3931" r:id="rId20"/>
    <p:sldId id="3932" r:id="rId21"/>
    <p:sldId id="3933" r:id="rId22"/>
    <p:sldId id="3925" r:id="rId23"/>
    <p:sldId id="3934" r:id="rId24"/>
    <p:sldId id="3935" r:id="rId25"/>
    <p:sldId id="3936" r:id="rId26"/>
    <p:sldId id="3937" r:id="rId27"/>
    <p:sldId id="3938" r:id="rId28"/>
    <p:sldId id="3939" r:id="rId29"/>
    <p:sldId id="3940" r:id="rId30"/>
    <p:sldId id="3941" r:id="rId31"/>
    <p:sldId id="3942" r:id="rId32"/>
    <p:sldId id="3943" r:id="rId33"/>
    <p:sldId id="3944" r:id="rId34"/>
    <p:sldId id="3945"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F087F"/>
    <a:srgbClr val="CA91D2"/>
    <a:srgbClr val="F545BC"/>
    <a:srgbClr val="009051"/>
    <a:srgbClr val="FF9500"/>
    <a:srgbClr val="CF65A3"/>
    <a:srgbClr val="BB62C7"/>
    <a:srgbClr val="FFFF66"/>
    <a:srgbClr val="6B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38" autoAdjust="0"/>
    <p:restoredTop sz="86938" autoAdjust="0"/>
  </p:normalViewPr>
  <p:slideViewPr>
    <p:cSldViewPr>
      <p:cViewPr varScale="1">
        <p:scale>
          <a:sx n="99" d="100"/>
          <a:sy n="99" d="100"/>
        </p:scale>
        <p:origin x="336" y="8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1974"/>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12/14/2020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12/14/2020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FF1BE-2FA6-48B7-A734-A21F96AC47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4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87986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5DE5-F5EA-4B93-B22F-6C66A0EE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609DC-1928-4DA3-A082-237887630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01E59-58F2-4EAA-A0EB-55F74E74A8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41CEF8-3F88-4C65-8D86-508E01086D2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12/14/2020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1E32225-1331-415A-9476-A6F4CB5A29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52AF202-C739-4DAC-997E-DE1FF361E4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6C09E-69BD-4431-9509-AB2235E212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5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E2EF-9A56-4621-B443-3D769D6D0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9472D-F1A9-4482-AF01-71CBDB086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F75A5-84CB-4774-A221-647C4D85B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07A908-F126-47D5-91AF-9E66439BAE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12/14/2020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1DA017-F5EA-4062-A3B4-B8E3287E85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9A50F1-2781-4E10-AB9B-C0AC66431F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4FB34-7C24-410F-8520-A211D69BA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66330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043301776"/>
      </p:ext>
    </p:extLst>
  </p:cSld>
  <p:clrMap bg1="lt1" tx1="dk1" bg2="lt2" tx2="dk2" accent1="accent1" accent2="accent2" accent3="accent3" accent4="accent4" accent5="accent5" accent6="accent6" hlink="hlink" folHlink="folHlink"/>
  <p:sldLayoutIdLst>
    <p:sldLayoutId id="2147483817" r:id="rId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169E3-3FD1-4AB0-980A-BCD47149E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5208F-AC16-40FE-9039-E70887037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AFD20-CCAC-4F77-81BC-513928A81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1CEF8-3F88-4C65-8D86-508E01086D22}" type="datetimeFigureOut">
              <a:rPr lang="en-US" smtClean="0"/>
              <a:t>12/14/2020</a:t>
            </a:fld>
            <a:endParaRPr lang="en-US"/>
          </a:p>
        </p:txBody>
      </p:sp>
      <p:sp>
        <p:nvSpPr>
          <p:cNvPr id="5" name="Footer Placeholder 4">
            <a:extLst>
              <a:ext uri="{FF2B5EF4-FFF2-40B4-BE49-F238E27FC236}">
                <a16:creationId xmlns:a16="http://schemas.microsoft.com/office/drawing/2014/main" id="{1173B863-0169-49FF-A6A4-37412C301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1BB79-1B27-4EDB-B145-6FBEEB662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C09E-69BD-4431-9509-AB2235E2129F}" type="slidenum">
              <a:rPr lang="en-US" smtClean="0"/>
              <a:t>‹#›</a:t>
            </a:fld>
            <a:endParaRPr lang="en-US"/>
          </a:p>
        </p:txBody>
      </p:sp>
    </p:spTree>
    <p:extLst>
      <p:ext uri="{BB962C8B-B14F-4D97-AF65-F5344CB8AC3E}">
        <p14:creationId xmlns:p14="http://schemas.microsoft.com/office/powerpoint/2010/main" val="619962023"/>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BF196-CFD6-4FCB-BB42-C9739F5FB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E501AA-F62E-4A55-921C-93A1A33D8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EE1F3-6EB0-4DD8-B3AF-35564A0B4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7A908-F126-47D5-91AF-9E66439BAE8B}" type="datetimeFigureOut">
              <a:rPr lang="en-US" smtClean="0"/>
              <a:t>12/14/2020</a:t>
            </a:fld>
            <a:endParaRPr lang="en-US"/>
          </a:p>
        </p:txBody>
      </p:sp>
      <p:sp>
        <p:nvSpPr>
          <p:cNvPr id="5" name="Footer Placeholder 4">
            <a:extLst>
              <a:ext uri="{FF2B5EF4-FFF2-40B4-BE49-F238E27FC236}">
                <a16:creationId xmlns:a16="http://schemas.microsoft.com/office/drawing/2014/main" id="{C9D127F2-1498-4365-AA66-B31FDA5C7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3C6EFD-009A-4AD4-A374-9EFAE0609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4FB34-7C24-410F-8520-A211D69BA28C}" type="slidenum">
              <a:rPr lang="en-US" smtClean="0"/>
              <a:t>‹#›</a:t>
            </a:fld>
            <a:endParaRPr lang="en-US"/>
          </a:p>
        </p:txBody>
      </p:sp>
    </p:spTree>
    <p:extLst>
      <p:ext uri="{BB962C8B-B14F-4D97-AF65-F5344CB8AC3E}">
        <p14:creationId xmlns:p14="http://schemas.microsoft.com/office/powerpoint/2010/main" val="3704019237"/>
      </p:ext>
    </p:extLst>
  </p:cSld>
  <p:clrMap bg1="lt1" tx1="dk1" bg2="lt2" tx2="dk2" accent1="accent1" accent2="accent2" accent3="accent3" accent4="accent4" accent5="accent5" accent6="accent6" hlink="hlink" folHlink="folHlink"/>
  <p:sldLayoutIdLst>
    <p:sldLayoutId id="21474838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12/14/2020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12/14/2020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12/14/2020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8139510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87E36-92EF-4E64-A298-B23D1F1E23F0}"/>
              </a:ext>
            </a:extLst>
          </p:cNvPr>
          <p:cNvSpPr>
            <a:spLocks noGrp="1"/>
          </p:cNvSpPr>
          <p:nvPr>
            <p:ph type="title"/>
          </p:nvPr>
        </p:nvSpPr>
        <p:spPr>
          <a:xfrm>
            <a:off x="609600" y="169606"/>
            <a:ext cx="10972800" cy="625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A24BBA-AD2E-4642-BD17-CD70604E0390}"/>
              </a:ext>
            </a:extLst>
          </p:cNvPr>
          <p:cNvSpPr>
            <a:spLocks noGrp="1"/>
          </p:cNvSpPr>
          <p:nvPr>
            <p:ph type="body" idx="1"/>
          </p:nvPr>
        </p:nvSpPr>
        <p:spPr>
          <a:xfrm>
            <a:off x="609600" y="914400"/>
            <a:ext cx="10972800" cy="5867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215152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514350" indent="-514350" algn="l" defTabSz="457200" rtl="0" eaLnBrk="1" latinLnBrk="0" hangingPunct="1">
        <a:lnSpc>
          <a:spcPct val="90000"/>
        </a:lnSpc>
        <a:spcBef>
          <a:spcPts val="1000"/>
        </a:spcBef>
        <a:buFont typeface="+mj-lt"/>
        <a:buAutoNum type="roman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lnSpc>
          <a:spcPct val="90000"/>
        </a:lnSpc>
        <a:spcBef>
          <a:spcPts val="500"/>
        </a:spcBef>
        <a:buFont typeface="+mj-lt"/>
        <a:buAutoNum type="alpha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2pPr>
      <a:lvl3pPr marL="1376363" indent="-461963" algn="l" defTabSz="457200" rtl="0" eaLnBrk="1" latinLnBrk="0" hangingPunct="1">
        <a:lnSpc>
          <a:spcPct val="90000"/>
        </a:lnSpc>
        <a:spcBef>
          <a:spcPts val="500"/>
        </a:spcBef>
        <a:buFont typeface="+mj-lt"/>
        <a:buAutoNum type="arabi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3pPr>
      <a:lvl4pPr marL="1828800" indent="-457200" algn="l" defTabSz="457200" rtl="0" eaLnBrk="1" latinLnBrk="0" hangingPunct="1">
        <a:lnSpc>
          <a:spcPct val="90000"/>
        </a:lnSpc>
        <a:spcBef>
          <a:spcPts val="500"/>
        </a:spcBef>
        <a:buFont typeface="+mj-lt"/>
        <a:buAutoNum type="alpha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4pPr>
      <a:lvl5pPr marL="2290763" indent="-461963" algn="l" defTabSz="457200" rtl="0" eaLnBrk="1" latinLnBrk="0" hangingPunct="1">
        <a:lnSpc>
          <a:spcPct val="90000"/>
        </a:lnSpc>
        <a:spcBef>
          <a:spcPts val="500"/>
        </a:spcBef>
        <a:buFont typeface="+mj-lt"/>
        <a:buAutoNum type="roman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C22BE7D-9E28-4229-9139-47343D292D5D}"/>
              </a:ext>
            </a:extLst>
          </p:cNvPr>
          <p:cNvPicPr>
            <a:picLocks noChangeAspect="1"/>
          </p:cNvPicPr>
          <p:nvPr/>
        </p:nvPicPr>
        <p:blipFill rotWithShape="1">
          <a:blip r:embed="rId3">
            <a:extLst>
              <a:ext uri="{28A0092B-C50C-407E-A947-70E740481C1C}">
                <a14:useLocalDpi xmlns:a14="http://schemas.microsoft.com/office/drawing/2010/main" val="0"/>
              </a:ext>
            </a:extLst>
          </a:blip>
          <a:srcRect l="3048" t="11410" r="2" b="5445"/>
          <a:stretch/>
        </p:blipFill>
        <p:spPr>
          <a:xfrm>
            <a:off x="-2" y="10"/>
            <a:ext cx="8668512" cy="6857990"/>
          </a:xfrm>
          <a:prstGeom prst="rect">
            <a:avLst/>
          </a:prstGeom>
        </p:spPr>
      </p:pic>
      <p:sp>
        <p:nvSpPr>
          <p:cNvPr id="69" name="Rectangle 68">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8AFB85-272F-48E0-A704-8BE436CD846D}"/>
              </a:ext>
            </a:extLst>
          </p:cNvPr>
          <p:cNvSpPr>
            <a:spLocks noGrp="1"/>
          </p:cNvSpPr>
          <p:nvPr>
            <p:ph type="ctrTitle"/>
          </p:nvPr>
        </p:nvSpPr>
        <p:spPr>
          <a:xfrm>
            <a:off x="7848600" y="1122363"/>
            <a:ext cx="4023360" cy="3204134"/>
          </a:xfrm>
        </p:spPr>
        <p:txBody>
          <a:bodyPr anchor="b">
            <a:normAutofit/>
          </a:bodyPr>
          <a:lstStyle/>
          <a:p>
            <a:pPr algn="l"/>
            <a:r>
              <a:rPr lang="en-US" sz="4800" dirty="0"/>
              <a:t>1 Peter 2:18-25</a:t>
            </a:r>
          </a:p>
        </p:txBody>
      </p:sp>
      <p:sp>
        <p:nvSpPr>
          <p:cNvPr id="3" name="Subtitle 2">
            <a:extLst>
              <a:ext uri="{FF2B5EF4-FFF2-40B4-BE49-F238E27FC236}">
                <a16:creationId xmlns:a16="http://schemas.microsoft.com/office/drawing/2014/main" id="{4585C19D-9F7E-483D-8A17-668F699A0BCC}"/>
              </a:ext>
            </a:extLst>
          </p:cNvPr>
          <p:cNvSpPr>
            <a:spLocks noGrp="1"/>
          </p:cNvSpPr>
          <p:nvPr>
            <p:ph type="subTitle" idx="1"/>
          </p:nvPr>
        </p:nvSpPr>
        <p:spPr>
          <a:xfrm>
            <a:off x="5410200" y="4872922"/>
            <a:ext cx="6461760" cy="1208141"/>
          </a:xfrm>
        </p:spPr>
        <p:txBody>
          <a:bodyPr>
            <a:normAutofit/>
          </a:bodyPr>
          <a:lstStyle/>
          <a:p>
            <a:pPr algn="l"/>
            <a:r>
              <a:rPr lang="en-US" sz="3600" dirty="0"/>
              <a:t>  For to This You Have Been Called</a:t>
            </a:r>
          </a:p>
        </p:txBody>
      </p:sp>
      <p:sp>
        <p:nvSpPr>
          <p:cNvPr id="71" name="Rectangle 7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96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D6CDD-42F6-4E01-882D-59F4F84B8861}"/>
              </a:ext>
            </a:extLst>
          </p:cNvPr>
          <p:cNvSpPr>
            <a:spLocks noGrp="1"/>
          </p:cNvSpPr>
          <p:nvPr>
            <p:ph type="title"/>
          </p:nvPr>
        </p:nvSpPr>
        <p:spPr>
          <a:xfrm>
            <a:off x="838200" y="365125"/>
            <a:ext cx="10515600" cy="1325563"/>
          </a:xfrm>
        </p:spPr>
        <p:txBody>
          <a:bodyPr>
            <a:normAutofit/>
          </a:bodyPr>
          <a:lstStyle/>
          <a:p>
            <a:r>
              <a:rPr lang="en-US" sz="5400" dirty="0"/>
              <a:t>Take up their cross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85FA3A-A524-4688-9F85-14AC3CB65582}"/>
              </a:ext>
            </a:extLst>
          </p:cNvPr>
          <p:cNvSpPr>
            <a:spLocks noGrp="1"/>
          </p:cNvSpPr>
          <p:nvPr>
            <p:ph idx="1"/>
          </p:nvPr>
        </p:nvSpPr>
        <p:spPr>
          <a:xfrm>
            <a:off x="838200" y="1929384"/>
            <a:ext cx="10515600" cy="4251960"/>
          </a:xfrm>
        </p:spPr>
        <p:txBody>
          <a:bodyPr>
            <a:normAutofit fontScale="92500" lnSpcReduction="20000"/>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“Crucifixion, the death implied through Jesus’ words, was the form of execution reserved for the most despised and evil of criminals. After sentence was passed, the victim was scourged with the most severe of the three Roman levels of beating, and then the cross-member was lashed to his arms and shoulders so that he could carry it out to the place of execution. There the cross-member was fastened to the upright member of the cross, already sunk in the ground. Thus, for anyone to, “take up their cross” was to go to the place of painful, shameful, execution.”      </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 Carson</a:t>
            </a:r>
            <a:endParaRPr lang="en-US" sz="3200" dirty="0"/>
          </a:p>
        </p:txBody>
      </p:sp>
    </p:spTree>
    <p:extLst>
      <p:ext uri="{BB962C8B-B14F-4D97-AF65-F5344CB8AC3E}">
        <p14:creationId xmlns:p14="http://schemas.microsoft.com/office/powerpoint/2010/main" val="2917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6C4D2D-0B53-4026-85C8-114988F83B5B}"/>
              </a:ext>
            </a:extLst>
          </p:cNvPr>
          <p:cNvSpPr>
            <a:spLocks noGrp="1"/>
          </p:cNvSpPr>
          <p:nvPr>
            <p:ph type="title"/>
          </p:nvPr>
        </p:nvSpPr>
        <p:spPr>
          <a:xfrm>
            <a:off x="838200" y="365125"/>
            <a:ext cx="10515600" cy="1325563"/>
          </a:xfrm>
        </p:spPr>
        <p:txBody>
          <a:bodyPr>
            <a:normAutofit/>
          </a:bodyPr>
          <a:lstStyle/>
          <a:p>
            <a:r>
              <a:rPr lang="en-US" sz="5400"/>
              <a:t>1 Peter 2:21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8A6248-CAD5-4E5A-BF93-3177CBD432A7}"/>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…to this you have been called, to doing good and suffering for it, because Christ also suffered for you, leaving you an example, so that you might follow in his footsteps…</a:t>
            </a:r>
            <a:endParaRPr lang="en-US" sz="3600" dirty="0"/>
          </a:p>
        </p:txBody>
      </p:sp>
    </p:spTree>
    <p:extLst>
      <p:ext uri="{BB962C8B-B14F-4D97-AF65-F5344CB8AC3E}">
        <p14:creationId xmlns:p14="http://schemas.microsoft.com/office/powerpoint/2010/main" val="40025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6C4D2D-0B53-4026-85C8-114988F83B5B}"/>
              </a:ext>
            </a:extLst>
          </p:cNvPr>
          <p:cNvSpPr>
            <a:spLocks noGrp="1"/>
          </p:cNvSpPr>
          <p:nvPr>
            <p:ph type="title"/>
          </p:nvPr>
        </p:nvSpPr>
        <p:spPr>
          <a:xfrm>
            <a:off x="838200" y="365125"/>
            <a:ext cx="10515600" cy="1325563"/>
          </a:xfrm>
        </p:spPr>
        <p:txBody>
          <a:bodyPr>
            <a:normAutofit/>
          </a:bodyPr>
          <a:lstStyle/>
          <a:p>
            <a:r>
              <a:rPr lang="en-US" sz="5400"/>
              <a:t>1 Peter 2:21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8A6248-CAD5-4E5A-BF93-3177CBD432A7}"/>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…to this you have been called, to doing good and suffering for it, because Christ also suffered for you, leaving you an </a:t>
            </a:r>
            <a:r>
              <a:rPr lang="en-US" sz="36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example, </a:t>
            </a:r>
            <a:r>
              <a:rPr lang="en-US" sz="3600" dirty="0">
                <a:effectLst/>
                <a:latin typeface="Calibri" panose="020F0502020204030204" pitchFamily="34" charset="0"/>
                <a:ea typeface="Calibri" panose="020F0502020204030204" pitchFamily="34" charset="0"/>
                <a:cs typeface="Times New Roman" panose="02020603050405020304" pitchFamily="18" charset="0"/>
              </a:rPr>
              <a:t>so that you might follow in his footsteps…</a:t>
            </a:r>
            <a:endParaRPr lang="en-US" sz="3600" dirty="0"/>
          </a:p>
        </p:txBody>
      </p:sp>
    </p:spTree>
    <p:extLst>
      <p:ext uri="{BB962C8B-B14F-4D97-AF65-F5344CB8AC3E}">
        <p14:creationId xmlns:p14="http://schemas.microsoft.com/office/powerpoint/2010/main" val="37259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37BCF3-682B-4B10-BA74-C9A5E8B7ECF8}"/>
              </a:ext>
            </a:extLst>
          </p:cNvPr>
          <p:cNvSpPr>
            <a:spLocks noGrp="1"/>
          </p:cNvSpPr>
          <p:nvPr>
            <p:ph type="title"/>
          </p:nvPr>
        </p:nvSpPr>
        <p:spPr>
          <a:xfrm>
            <a:off x="838200" y="365125"/>
            <a:ext cx="10515600" cy="1325563"/>
          </a:xfrm>
        </p:spPr>
        <p:txBody>
          <a:bodyPr>
            <a:normAutofit/>
          </a:bodyPr>
          <a:lstStyle/>
          <a:p>
            <a:r>
              <a:rPr lang="en-US" sz="5400"/>
              <a:t>1 Peter 2:22-23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FE3890-7E50-47D2-85DB-0B8DAD51AC94}"/>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He committed no sin, neither was deceit found in his mouth. When he was reviled, he did not revile in return; when he suffered, he did not threaten, but continued entrusting himself to Him who judges justly…</a:t>
            </a:r>
            <a:endParaRPr lang="en-US" sz="3600" dirty="0"/>
          </a:p>
        </p:txBody>
      </p:sp>
    </p:spTree>
    <p:extLst>
      <p:ext uri="{BB962C8B-B14F-4D97-AF65-F5344CB8AC3E}">
        <p14:creationId xmlns:p14="http://schemas.microsoft.com/office/powerpoint/2010/main" val="15408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6159C6-53E2-4089-9DD9-0C1E3565A728}"/>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081324-BA7C-4589-8308-66C575D2EA70}"/>
              </a:ext>
            </a:extLst>
          </p:cNvPr>
          <p:cNvSpPr>
            <a:spLocks noGrp="1"/>
          </p:cNvSpPr>
          <p:nvPr>
            <p:ph idx="1"/>
          </p:nvPr>
        </p:nvSpPr>
        <p:spPr>
          <a:xfrm>
            <a:off x="838200" y="1929384"/>
            <a:ext cx="10515600" cy="4251960"/>
          </a:xfrm>
        </p:spPr>
        <p:txBody>
          <a:bodyPr>
            <a:normAutofit/>
          </a:bodyPr>
          <a:lstStyle/>
          <a:p>
            <a:r>
              <a:rPr lang="en-US" sz="3200" dirty="0"/>
              <a:t>1 Peter 2:11-20</a:t>
            </a:r>
          </a:p>
          <a:p>
            <a:pPr lvl="1"/>
            <a:r>
              <a:rPr lang="en-US" sz="3200" dirty="0"/>
              <a:t>Honorable conduct &amp; submission to authority</a:t>
            </a:r>
          </a:p>
          <a:p>
            <a:r>
              <a:rPr lang="en-US" sz="3200" dirty="0">
                <a:solidFill>
                  <a:schemeClr val="accent2">
                    <a:lumMod val="75000"/>
                  </a:schemeClr>
                </a:solidFill>
                <a:effectLst>
                  <a:outerShdw blurRad="38100" dist="38100" dir="2700000" algn="tl">
                    <a:srgbClr val="000000">
                      <a:alpha val="43137"/>
                    </a:srgbClr>
                  </a:outerShdw>
                </a:effectLst>
              </a:rPr>
              <a:t>1 Peter 22-25</a:t>
            </a:r>
          </a:p>
          <a:p>
            <a:pPr lvl="1"/>
            <a:r>
              <a:rPr lang="en-US" sz="3200" dirty="0">
                <a:solidFill>
                  <a:schemeClr val="accent2">
                    <a:lumMod val="75000"/>
                  </a:schemeClr>
                </a:solidFill>
                <a:effectLst>
                  <a:outerShdw blurRad="38100" dist="38100" dir="2700000" algn="tl">
                    <a:srgbClr val="000000">
                      <a:alpha val="43137"/>
                    </a:srgbClr>
                  </a:outerShdw>
                </a:effectLst>
              </a:rPr>
              <a:t>The example of the suffering servant</a:t>
            </a:r>
          </a:p>
          <a:p>
            <a:r>
              <a:rPr lang="en-US" sz="3200" dirty="0"/>
              <a:t>1 Peter 3 -4</a:t>
            </a:r>
          </a:p>
          <a:p>
            <a:pPr lvl="1"/>
            <a:r>
              <a:rPr lang="en-US" sz="3200" dirty="0"/>
              <a:t>Submission in the roles of husbands and wives &amp; church conduct</a:t>
            </a:r>
          </a:p>
        </p:txBody>
      </p:sp>
    </p:spTree>
    <p:extLst>
      <p:ext uri="{BB962C8B-B14F-4D97-AF65-F5344CB8AC3E}">
        <p14:creationId xmlns:p14="http://schemas.microsoft.com/office/powerpoint/2010/main" val="14014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E95907-6024-4866-AB98-3CA1B641EA01}"/>
              </a:ext>
            </a:extLst>
          </p:cNvPr>
          <p:cNvSpPr>
            <a:spLocks noGrp="1"/>
          </p:cNvSpPr>
          <p:nvPr>
            <p:ph type="title"/>
          </p:nvPr>
        </p:nvSpPr>
        <p:spPr>
          <a:xfrm>
            <a:off x="838200" y="365125"/>
            <a:ext cx="10515600" cy="1325563"/>
          </a:xfrm>
        </p:spPr>
        <p:txBody>
          <a:bodyPr>
            <a:normAutofit/>
          </a:bodyPr>
          <a:lstStyle/>
          <a:p>
            <a:r>
              <a:rPr lang="en-US" sz="5400"/>
              <a:t>1 Peter 2:23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BA901A-759A-4E01-9FD5-1C015226D0DF}"/>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When he was reviled, he did not revile in return; when he suffered, he did not threaten, but continued entrusting himself to Him who judges justly. </a:t>
            </a:r>
            <a:endParaRPr lang="en-US" sz="3600" dirty="0"/>
          </a:p>
        </p:txBody>
      </p:sp>
    </p:spTree>
    <p:extLst>
      <p:ext uri="{BB962C8B-B14F-4D97-AF65-F5344CB8AC3E}">
        <p14:creationId xmlns:p14="http://schemas.microsoft.com/office/powerpoint/2010/main" val="41388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E95907-6024-4866-AB98-3CA1B641EA01}"/>
              </a:ext>
            </a:extLst>
          </p:cNvPr>
          <p:cNvSpPr>
            <a:spLocks noGrp="1"/>
          </p:cNvSpPr>
          <p:nvPr>
            <p:ph type="title"/>
          </p:nvPr>
        </p:nvSpPr>
        <p:spPr>
          <a:xfrm>
            <a:off x="838200" y="365125"/>
            <a:ext cx="10515600" cy="1325563"/>
          </a:xfrm>
        </p:spPr>
        <p:txBody>
          <a:bodyPr>
            <a:normAutofit/>
          </a:bodyPr>
          <a:lstStyle/>
          <a:p>
            <a:r>
              <a:rPr lang="en-US" sz="5400"/>
              <a:t>1 Peter 2:23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BA901A-759A-4E01-9FD5-1C015226D0DF}"/>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When he was reviled, he did not revile in return; when he suffered, he did not threaten, </a:t>
            </a:r>
            <a:r>
              <a:rPr lang="en-US" sz="36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but continued entrusting himself to Him who judges justly. </a:t>
            </a:r>
            <a:endParaRPr lang="en-US" sz="3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82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6C4D2D-0B53-4026-85C8-114988F83B5B}"/>
              </a:ext>
            </a:extLst>
          </p:cNvPr>
          <p:cNvSpPr>
            <a:spLocks noGrp="1"/>
          </p:cNvSpPr>
          <p:nvPr>
            <p:ph type="title"/>
          </p:nvPr>
        </p:nvSpPr>
        <p:spPr>
          <a:xfrm>
            <a:off x="838200" y="365125"/>
            <a:ext cx="10515600" cy="1325563"/>
          </a:xfrm>
        </p:spPr>
        <p:txBody>
          <a:bodyPr>
            <a:normAutofit/>
          </a:bodyPr>
          <a:lstStyle/>
          <a:p>
            <a:r>
              <a:rPr lang="en-US" sz="5400"/>
              <a:t>1 Peter 2:21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8A6248-CAD5-4E5A-BF93-3177CBD432A7}"/>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…to this you have been called, to doing good and suffering for it, </a:t>
            </a:r>
            <a:r>
              <a:rPr lang="en-US" sz="36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because Christ also suffered for you</a:t>
            </a:r>
            <a:r>
              <a:rPr lang="en-US" sz="3600" dirty="0">
                <a:effectLst/>
                <a:latin typeface="Calibri" panose="020F0502020204030204" pitchFamily="34" charset="0"/>
                <a:ea typeface="Calibri" panose="020F0502020204030204" pitchFamily="34" charset="0"/>
                <a:cs typeface="Times New Roman" panose="02020603050405020304" pitchFamily="18" charset="0"/>
              </a:rPr>
              <a:t>, leaving you an example, so that you might follow in his footsteps…</a:t>
            </a:r>
            <a:endParaRPr lang="en-US" sz="3600" dirty="0"/>
          </a:p>
        </p:txBody>
      </p:sp>
    </p:spTree>
    <p:extLst>
      <p:ext uri="{BB962C8B-B14F-4D97-AF65-F5344CB8AC3E}">
        <p14:creationId xmlns:p14="http://schemas.microsoft.com/office/powerpoint/2010/main" val="13942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EEBDC-9139-4333-AF5A-A3F665AA97F4}"/>
              </a:ext>
            </a:extLst>
          </p:cNvPr>
          <p:cNvSpPr>
            <a:spLocks noGrp="1"/>
          </p:cNvSpPr>
          <p:nvPr>
            <p:ph type="title"/>
          </p:nvPr>
        </p:nvSpPr>
        <p:spPr>
          <a:xfrm>
            <a:off x="838200" y="365125"/>
            <a:ext cx="10515600" cy="1325563"/>
          </a:xfrm>
        </p:spPr>
        <p:txBody>
          <a:bodyPr>
            <a:normAutofit/>
          </a:bodyPr>
          <a:lstStyle/>
          <a:p>
            <a:r>
              <a:rPr lang="en-US" sz="5400"/>
              <a:t>1 Peter 2:24-25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B9D1F0-1ECE-495A-BD91-24982E0D7368}"/>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He himself bore our sins in his body on the tree, that we might die to sin and live to righteousness. By his wounds you have been healed. For you were straying like sheep, but have now returned to the Shepherd and Overseer of your souls.</a:t>
            </a:r>
          </a:p>
          <a:p>
            <a:pPr marL="0" indent="0">
              <a:buNone/>
            </a:pPr>
            <a:endParaRPr lang="en-US" sz="2200" dirty="0"/>
          </a:p>
        </p:txBody>
      </p:sp>
    </p:spTree>
    <p:extLst>
      <p:ext uri="{BB962C8B-B14F-4D97-AF65-F5344CB8AC3E}">
        <p14:creationId xmlns:p14="http://schemas.microsoft.com/office/powerpoint/2010/main" val="384915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C1F14-F636-4561-904A-94BAAB0D94DA}"/>
              </a:ext>
            </a:extLst>
          </p:cNvPr>
          <p:cNvSpPr>
            <a:spLocks noGrp="1"/>
          </p:cNvSpPr>
          <p:nvPr>
            <p:ph type="title"/>
          </p:nvPr>
        </p:nvSpPr>
        <p:spPr>
          <a:xfrm>
            <a:off x="838200" y="365125"/>
            <a:ext cx="10515600" cy="1325563"/>
          </a:xfrm>
        </p:spPr>
        <p:txBody>
          <a:bodyPr>
            <a:normAutofit/>
          </a:bodyPr>
          <a:lstStyle/>
          <a:p>
            <a:r>
              <a:rPr lang="en-US" sz="5400"/>
              <a:t>You are called…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ED8DF3-6818-45F1-BC0C-14E0AA1A0169}"/>
              </a:ext>
            </a:extLst>
          </p:cNvPr>
          <p:cNvSpPr>
            <a:spLocks noGrp="1"/>
          </p:cNvSpPr>
          <p:nvPr>
            <p:ph idx="1"/>
          </p:nvPr>
        </p:nvSpPr>
        <p:spPr>
          <a:xfrm>
            <a:off x="838200" y="1929384"/>
            <a:ext cx="10515600" cy="4251960"/>
          </a:xfrm>
        </p:spPr>
        <p:txBody>
          <a:bodyPr>
            <a:normAutofit/>
          </a:bodyPr>
          <a:lstStyle/>
          <a:p>
            <a:r>
              <a:rPr lang="en-US" dirty="0"/>
              <a:t>1 Peter 1:15</a:t>
            </a:r>
          </a:p>
          <a:p>
            <a:pPr lvl="1"/>
            <a:r>
              <a:rPr lang="en-US" sz="2800" dirty="0"/>
              <a:t>To holiness</a:t>
            </a:r>
          </a:p>
          <a:p>
            <a:r>
              <a:rPr lang="en-US" dirty="0"/>
              <a:t>1 Peter 2:10</a:t>
            </a:r>
          </a:p>
          <a:p>
            <a:pPr lvl="1"/>
            <a:r>
              <a:rPr lang="en-US" sz="2800" dirty="0"/>
              <a:t>Out of darkness into light</a:t>
            </a:r>
          </a:p>
          <a:p>
            <a:r>
              <a:rPr lang="en-US" dirty="0"/>
              <a:t>1 Peter 3:9</a:t>
            </a:r>
          </a:p>
          <a:p>
            <a:pPr lvl="1"/>
            <a:r>
              <a:rPr lang="en-US" sz="2800" dirty="0"/>
              <a:t>To blessing</a:t>
            </a:r>
          </a:p>
          <a:p>
            <a:r>
              <a:rPr lang="en-US" dirty="0"/>
              <a:t>1 Peter 5:9</a:t>
            </a:r>
          </a:p>
          <a:p>
            <a:pPr lvl="1"/>
            <a:r>
              <a:rPr lang="en-US" sz="2800" dirty="0"/>
              <a:t>To eternal glory </a:t>
            </a:r>
          </a:p>
        </p:txBody>
      </p:sp>
    </p:spTree>
    <p:extLst>
      <p:ext uri="{BB962C8B-B14F-4D97-AF65-F5344CB8AC3E}">
        <p14:creationId xmlns:p14="http://schemas.microsoft.com/office/powerpoint/2010/main" val="8149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1FF4FFC-BFC3-48DC-9802-5454AC2EC851}"/>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9444" r="-1" b="6264"/>
          <a:stretch/>
        </p:blipFill>
        <p:spPr>
          <a:xfrm>
            <a:off x="20" y="10"/>
            <a:ext cx="12188931" cy="6857990"/>
          </a:xfrm>
          <a:prstGeom prst="rect">
            <a:avLst/>
          </a:prstGeom>
        </p:spPr>
      </p:pic>
      <p:sp>
        <p:nvSpPr>
          <p:cNvPr id="2" name="Title 1">
            <a:extLst>
              <a:ext uri="{FF2B5EF4-FFF2-40B4-BE49-F238E27FC236}">
                <a16:creationId xmlns:a16="http://schemas.microsoft.com/office/drawing/2014/main" id="{3CFA3E74-D906-4214-9092-51900302724E}"/>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6600">
                <a:solidFill>
                  <a:srgbClr val="FFFFFF"/>
                </a:solidFill>
              </a:rPr>
              <a:t>Suffering</a:t>
            </a:r>
          </a:p>
        </p:txBody>
      </p:sp>
      <p:sp>
        <p:nvSpPr>
          <p:cNvPr id="23"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737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C1F14-F636-4561-904A-94BAAB0D94DA}"/>
              </a:ext>
            </a:extLst>
          </p:cNvPr>
          <p:cNvSpPr>
            <a:spLocks noGrp="1"/>
          </p:cNvSpPr>
          <p:nvPr>
            <p:ph type="title"/>
          </p:nvPr>
        </p:nvSpPr>
        <p:spPr>
          <a:xfrm>
            <a:off x="838200" y="365125"/>
            <a:ext cx="10515600" cy="1325563"/>
          </a:xfrm>
        </p:spPr>
        <p:txBody>
          <a:bodyPr>
            <a:normAutofit/>
          </a:bodyPr>
          <a:lstStyle/>
          <a:p>
            <a:r>
              <a:rPr lang="en-US" sz="5400"/>
              <a:t>You are called…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ED8DF3-6818-45F1-BC0C-14E0AA1A0169}"/>
              </a:ext>
            </a:extLst>
          </p:cNvPr>
          <p:cNvSpPr>
            <a:spLocks noGrp="1"/>
          </p:cNvSpPr>
          <p:nvPr>
            <p:ph idx="1"/>
          </p:nvPr>
        </p:nvSpPr>
        <p:spPr>
          <a:xfrm>
            <a:off x="838200" y="1929384"/>
            <a:ext cx="10515600" cy="4745558"/>
          </a:xfrm>
        </p:spPr>
        <p:txBody>
          <a:bodyPr>
            <a:normAutofit lnSpcReduction="10000"/>
          </a:bodyPr>
          <a:lstStyle/>
          <a:p>
            <a:r>
              <a:rPr lang="en-US" dirty="0"/>
              <a:t>1 Peter 1:15</a:t>
            </a:r>
          </a:p>
          <a:p>
            <a:pPr lvl="1"/>
            <a:r>
              <a:rPr lang="en-US" sz="2800" dirty="0"/>
              <a:t>To holiness</a:t>
            </a:r>
          </a:p>
          <a:p>
            <a:r>
              <a:rPr lang="en-US" dirty="0"/>
              <a:t>1 Peter 2:10</a:t>
            </a:r>
          </a:p>
          <a:p>
            <a:pPr lvl="1"/>
            <a:r>
              <a:rPr lang="en-US" sz="2800" dirty="0"/>
              <a:t>Out of darkness into light</a:t>
            </a:r>
          </a:p>
          <a:p>
            <a:r>
              <a:rPr lang="en-US" dirty="0">
                <a:solidFill>
                  <a:schemeClr val="accent2">
                    <a:lumMod val="75000"/>
                  </a:schemeClr>
                </a:solidFill>
                <a:effectLst>
                  <a:outerShdw blurRad="38100" dist="38100" dir="2700000" algn="tl">
                    <a:srgbClr val="000000">
                      <a:alpha val="43137"/>
                    </a:srgbClr>
                  </a:outerShdw>
                </a:effectLst>
              </a:rPr>
              <a:t>1 Peter 2:21</a:t>
            </a:r>
          </a:p>
          <a:p>
            <a:pPr lvl="1"/>
            <a:r>
              <a:rPr lang="en-US" sz="2800" dirty="0">
                <a:solidFill>
                  <a:schemeClr val="accent2">
                    <a:lumMod val="75000"/>
                  </a:schemeClr>
                </a:solidFill>
                <a:effectLst>
                  <a:outerShdw blurRad="38100" dist="38100" dir="2700000" algn="tl">
                    <a:srgbClr val="000000">
                      <a:alpha val="43137"/>
                    </a:srgbClr>
                  </a:outerShdw>
                </a:effectLst>
              </a:rPr>
              <a:t>To doing good and </a:t>
            </a:r>
            <a:r>
              <a:rPr lang="en-US" sz="2800" i="1" dirty="0">
                <a:solidFill>
                  <a:schemeClr val="accent2">
                    <a:lumMod val="75000"/>
                  </a:schemeClr>
                </a:solidFill>
                <a:effectLst>
                  <a:outerShdw blurRad="38100" dist="38100" dir="2700000" algn="tl">
                    <a:srgbClr val="000000">
                      <a:alpha val="43137"/>
                    </a:srgbClr>
                  </a:outerShdw>
                </a:effectLst>
              </a:rPr>
              <a:t>suffering </a:t>
            </a:r>
            <a:r>
              <a:rPr lang="en-US" sz="2800" dirty="0">
                <a:solidFill>
                  <a:schemeClr val="accent2">
                    <a:lumMod val="75000"/>
                  </a:schemeClr>
                </a:solidFill>
                <a:effectLst>
                  <a:outerShdw blurRad="38100" dist="38100" dir="2700000" algn="tl">
                    <a:srgbClr val="000000">
                      <a:alpha val="43137"/>
                    </a:srgbClr>
                  </a:outerShdw>
                </a:effectLst>
              </a:rPr>
              <a:t>for it</a:t>
            </a:r>
          </a:p>
          <a:p>
            <a:r>
              <a:rPr lang="en-US" dirty="0"/>
              <a:t>1 Peter 3:9</a:t>
            </a:r>
          </a:p>
          <a:p>
            <a:pPr lvl="1"/>
            <a:r>
              <a:rPr lang="en-US" sz="2800" dirty="0"/>
              <a:t>To blessing</a:t>
            </a:r>
          </a:p>
          <a:p>
            <a:r>
              <a:rPr lang="en-US" dirty="0"/>
              <a:t>1 Peter 5:9</a:t>
            </a:r>
          </a:p>
          <a:p>
            <a:pPr lvl="1"/>
            <a:r>
              <a:rPr lang="en-US" sz="2800" dirty="0"/>
              <a:t>To eternal glory </a:t>
            </a:r>
          </a:p>
        </p:txBody>
      </p:sp>
    </p:spTree>
    <p:extLst>
      <p:ext uri="{BB962C8B-B14F-4D97-AF65-F5344CB8AC3E}">
        <p14:creationId xmlns:p14="http://schemas.microsoft.com/office/powerpoint/2010/main" val="20204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FAD723-499E-4C47-BEB6-93AA8AE23DDE}"/>
              </a:ext>
            </a:extLst>
          </p:cNvPr>
          <p:cNvSpPr>
            <a:spLocks noGrp="1"/>
          </p:cNvSpPr>
          <p:nvPr>
            <p:ph type="title"/>
          </p:nvPr>
        </p:nvSpPr>
        <p:spPr>
          <a:xfrm>
            <a:off x="838200" y="365125"/>
            <a:ext cx="10515600" cy="1325563"/>
          </a:xfrm>
        </p:spPr>
        <p:txBody>
          <a:bodyPr>
            <a:normAutofit/>
          </a:bodyPr>
          <a:lstStyle/>
          <a:p>
            <a:r>
              <a:rPr lang="en-US" sz="5400"/>
              <a:t>John 15:18-20</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5FCCD4-B7EC-484A-8814-1A43D1CE31EA}"/>
              </a:ext>
            </a:extLst>
          </p:cNvPr>
          <p:cNvSpPr>
            <a:spLocks noGrp="1"/>
          </p:cNvSpPr>
          <p:nvPr>
            <p:ph idx="1"/>
          </p:nvPr>
        </p:nvSpPr>
        <p:spPr>
          <a:xfrm>
            <a:off x="838200" y="1929384"/>
            <a:ext cx="10515600" cy="4251960"/>
          </a:xfrm>
        </p:spPr>
        <p:txBody>
          <a:bodyPr>
            <a:normAutofit/>
          </a:bodyPr>
          <a:lstStyle/>
          <a:p>
            <a:pPr marL="0" indent="0">
              <a:buNone/>
            </a:pPr>
            <a:r>
              <a:rPr lang="en-US" sz="3600" dirty="0"/>
              <a:t>If the world hates you, keep in mind that it hated me first. If you belonged to the world, it would love you as its own. As it is, you do not belong to the world, but I have chosen you out of the world. That is why the world hates you. Remember what I told you: ‘A servant is not greater than his master.’ If they persecuted me, they will persecute you also.</a:t>
            </a:r>
          </a:p>
        </p:txBody>
      </p:sp>
    </p:spTree>
    <p:extLst>
      <p:ext uri="{BB962C8B-B14F-4D97-AF65-F5344CB8AC3E}">
        <p14:creationId xmlns:p14="http://schemas.microsoft.com/office/powerpoint/2010/main" val="22126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23417C-D897-4419-B7CF-C1F97D2EB310}"/>
              </a:ext>
            </a:extLst>
          </p:cNvPr>
          <p:cNvSpPr>
            <a:spLocks noGrp="1"/>
          </p:cNvSpPr>
          <p:nvPr>
            <p:ph type="title"/>
          </p:nvPr>
        </p:nvSpPr>
        <p:spPr>
          <a:xfrm>
            <a:off x="838200" y="365125"/>
            <a:ext cx="10515600" cy="1325563"/>
          </a:xfrm>
        </p:spPr>
        <p:txBody>
          <a:bodyPr>
            <a:normAutofit/>
          </a:bodyPr>
          <a:lstStyle/>
          <a:p>
            <a:r>
              <a:rPr lang="en-US" sz="5400"/>
              <a:t>1 Peter 4:12-16,19</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15F49C-3963-48B4-8512-7AD83C36231D}"/>
              </a:ext>
            </a:extLst>
          </p:cNvPr>
          <p:cNvSpPr>
            <a:spLocks noGrp="1"/>
          </p:cNvSpPr>
          <p:nvPr>
            <p:ph idx="1"/>
          </p:nvPr>
        </p:nvSpPr>
        <p:spPr>
          <a:xfrm>
            <a:off x="838200" y="1929384"/>
            <a:ext cx="10791548" cy="4630148"/>
          </a:xfrm>
        </p:spPr>
        <p:txBody>
          <a:bodyPr>
            <a:normAutofit fontScale="92500"/>
          </a:bodyPr>
          <a:lstStyle/>
          <a:p>
            <a:pPr marL="0" indent="0">
              <a:buNone/>
            </a:pPr>
            <a:r>
              <a:rPr lang="en-US" sz="3200" dirty="0"/>
              <a:t>Dear friends, do not be surprised at the fiery ordeal that has come on you to test you, as though something strange were happening to you. But rejoice inasmuch as you participate in the sufferings of Christ, so that you may be overjoyed when his glory is revealed. If you are insulted because of the name of Christ, you are blessed, for the Spirit of glory and of God rests on you. If you suffer, it should not be as a murderer or a thief or any other kind of criminal, or even as a meddler. However, if you suffer as a Christian, do not be ashamed, but praise God that you bear that name… (19) so then, those who suffer according to God’s will should commit themselves, entrust themselves, to their faithful creator and continue to do good. </a:t>
            </a:r>
          </a:p>
        </p:txBody>
      </p:sp>
    </p:spTree>
    <p:extLst>
      <p:ext uri="{BB962C8B-B14F-4D97-AF65-F5344CB8AC3E}">
        <p14:creationId xmlns:p14="http://schemas.microsoft.com/office/powerpoint/2010/main" val="11622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305F9A5-81A3-48CB-A6CE-82BF5E2BD435}"/>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9455" b="6276"/>
          <a:stretch/>
        </p:blipFill>
        <p:spPr>
          <a:xfrm>
            <a:off x="20" y="10"/>
            <a:ext cx="12191979" cy="6857990"/>
          </a:xfrm>
          <a:prstGeom prst="rect">
            <a:avLst/>
          </a:prstGeom>
        </p:spPr>
      </p:pic>
      <p:sp>
        <p:nvSpPr>
          <p:cNvPr id="2" name="Title 1">
            <a:extLst>
              <a:ext uri="{FF2B5EF4-FFF2-40B4-BE49-F238E27FC236}">
                <a16:creationId xmlns:a16="http://schemas.microsoft.com/office/drawing/2014/main" id="{94C2A43B-899B-4405-BC75-F6080096D490}"/>
              </a:ext>
            </a:extLst>
          </p:cNvPr>
          <p:cNvSpPr>
            <a:spLocks noGrp="1"/>
          </p:cNvSpPr>
          <p:nvPr>
            <p:ph type="title"/>
          </p:nvPr>
        </p:nvSpPr>
        <p:spPr>
          <a:xfrm>
            <a:off x="838200" y="365125"/>
            <a:ext cx="10515600" cy="1325563"/>
          </a:xfrm>
        </p:spPr>
        <p:txBody>
          <a:bodyPr>
            <a:normAutofit/>
          </a:bodyPr>
          <a:lstStyle/>
          <a:p>
            <a:r>
              <a:rPr lang="en-US" sz="5400">
                <a:solidFill>
                  <a:srgbClr val="FFFFFF"/>
                </a:solidFill>
              </a:rPr>
              <a:t>Isaiah 41:9-13</a:t>
            </a:r>
          </a:p>
        </p:txBody>
      </p:sp>
      <p:sp>
        <p:nvSpPr>
          <p:cNvPr id="3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877D63-9F2E-44FD-BDAE-B24DAD02A708}"/>
              </a:ext>
            </a:extLst>
          </p:cNvPr>
          <p:cNvSpPr>
            <a:spLocks noGrp="1"/>
          </p:cNvSpPr>
          <p:nvPr>
            <p:ph idx="1"/>
          </p:nvPr>
        </p:nvSpPr>
        <p:spPr>
          <a:xfrm>
            <a:off x="838200" y="2004446"/>
            <a:ext cx="10515600" cy="4638950"/>
          </a:xfrm>
        </p:spPr>
        <p:txBody>
          <a:bodyPr>
            <a:normAutofit fontScale="92500" lnSpcReduction="20000"/>
          </a:bodyPr>
          <a:lstStyle/>
          <a:p>
            <a:pPr marL="0" indent="0">
              <a:buNone/>
            </a:pPr>
            <a:r>
              <a:rPr lang="en-US" sz="3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“You are my servant, I have chosen you and not cast you off; fear not, for I am with you; be not dismayed, for I am your God; I will strengthen you, I will help you, I will uphold you with my righteous right hand. Behold, all who are incensed against you will be put to shame and confounded; those who strive against you will be as nothing and will perish. You will seek those who contend with you, but you will not find them; those who war against you will be as nothing at all. For I, the LORD your God, hold your right hand; it is I who say to you, “Fear not, I am the one who helps you.” </a:t>
            </a:r>
          </a:p>
          <a:p>
            <a:pPr marL="0" indent="0">
              <a:buNone/>
            </a:pPr>
            <a:endParaRPr lang="en-US" sz="2200" dirty="0">
              <a:solidFill>
                <a:srgbClr val="FFFFFF"/>
              </a:solidFill>
            </a:endParaRPr>
          </a:p>
        </p:txBody>
      </p:sp>
    </p:spTree>
    <p:extLst>
      <p:ext uri="{BB962C8B-B14F-4D97-AF65-F5344CB8AC3E}">
        <p14:creationId xmlns:p14="http://schemas.microsoft.com/office/powerpoint/2010/main" val="2080148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79DD0-6E09-468B-BCC5-20AB04E8F466}"/>
              </a:ext>
            </a:extLst>
          </p:cNvPr>
          <p:cNvSpPr>
            <a:spLocks noGrp="1"/>
          </p:cNvSpPr>
          <p:nvPr>
            <p:ph type="title"/>
          </p:nvPr>
        </p:nvSpPr>
        <p:spPr>
          <a:xfrm>
            <a:off x="841248" y="548640"/>
            <a:ext cx="3600860" cy="5431536"/>
          </a:xfrm>
        </p:spPr>
        <p:txBody>
          <a:bodyPr>
            <a:normAutofit/>
          </a:bodyPr>
          <a:lstStyle/>
          <a:p>
            <a:r>
              <a:rPr lang="en-US" sz="5400" dirty="0"/>
              <a:t>Suffering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8BB4-8ACD-4ABF-8CB1-7606B248064F}"/>
              </a:ext>
            </a:extLst>
          </p:cNvPr>
          <p:cNvSpPr>
            <a:spLocks noGrp="1"/>
          </p:cNvSpPr>
          <p:nvPr>
            <p:ph idx="1"/>
          </p:nvPr>
        </p:nvSpPr>
        <p:spPr>
          <a:xfrm>
            <a:off x="5126418" y="552091"/>
            <a:ext cx="6224335" cy="5431536"/>
          </a:xfrm>
        </p:spPr>
        <p:txBody>
          <a:bodyPr anchor="ctr">
            <a:normAutofit/>
          </a:bodyPr>
          <a:lstStyle/>
          <a:p>
            <a:r>
              <a:rPr lang="en-US" sz="3600" dirty="0"/>
              <a:t>Experiencing pain</a:t>
            </a:r>
          </a:p>
          <a:p>
            <a:r>
              <a:rPr lang="en-US" sz="3600" dirty="0"/>
              <a:t>Experiencing grief</a:t>
            </a:r>
          </a:p>
          <a:p>
            <a:r>
              <a:rPr lang="en-US" sz="3600" dirty="0"/>
              <a:t>Experiencing loss or death</a:t>
            </a:r>
          </a:p>
          <a:p>
            <a:r>
              <a:rPr lang="en-US" sz="3600" dirty="0"/>
              <a:t>Experiencing defeat</a:t>
            </a:r>
          </a:p>
          <a:p>
            <a:r>
              <a:rPr lang="en-US" sz="3600" dirty="0"/>
              <a:t>Experiencing punishment</a:t>
            </a:r>
          </a:p>
          <a:p>
            <a:r>
              <a:rPr lang="en-US" sz="3600" dirty="0"/>
              <a:t>Experiencing sickness</a:t>
            </a:r>
          </a:p>
          <a:p>
            <a:r>
              <a:rPr lang="en-US" sz="3600" dirty="0"/>
              <a:t>Experiencing persecution</a:t>
            </a:r>
          </a:p>
        </p:txBody>
      </p:sp>
    </p:spTree>
    <p:extLst>
      <p:ext uri="{BB962C8B-B14F-4D97-AF65-F5344CB8AC3E}">
        <p14:creationId xmlns:p14="http://schemas.microsoft.com/office/powerpoint/2010/main" val="17193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79DD0-6E09-468B-BCC5-20AB04E8F466}"/>
              </a:ext>
            </a:extLst>
          </p:cNvPr>
          <p:cNvSpPr>
            <a:spLocks noGrp="1"/>
          </p:cNvSpPr>
          <p:nvPr>
            <p:ph type="title"/>
          </p:nvPr>
        </p:nvSpPr>
        <p:spPr>
          <a:xfrm>
            <a:off x="841248" y="548640"/>
            <a:ext cx="3600860" cy="5431536"/>
          </a:xfrm>
        </p:spPr>
        <p:txBody>
          <a:bodyPr>
            <a:normAutofit/>
          </a:bodyPr>
          <a:lstStyle/>
          <a:p>
            <a:r>
              <a:rPr lang="en-US" sz="5400" dirty="0"/>
              <a:t>Suffering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8BB4-8ACD-4ABF-8CB1-7606B248064F}"/>
              </a:ext>
            </a:extLst>
          </p:cNvPr>
          <p:cNvSpPr>
            <a:spLocks noGrp="1"/>
          </p:cNvSpPr>
          <p:nvPr>
            <p:ph idx="1"/>
          </p:nvPr>
        </p:nvSpPr>
        <p:spPr>
          <a:xfrm>
            <a:off x="5126418" y="552091"/>
            <a:ext cx="6224335" cy="5431536"/>
          </a:xfrm>
        </p:spPr>
        <p:txBody>
          <a:bodyPr anchor="ctr">
            <a:normAutofit/>
          </a:bodyPr>
          <a:lstStyle/>
          <a:p>
            <a:r>
              <a:rPr lang="en-US" sz="3600" dirty="0"/>
              <a:t>Experiencing pain</a:t>
            </a:r>
          </a:p>
          <a:p>
            <a:r>
              <a:rPr lang="en-US" sz="3600" dirty="0"/>
              <a:t>Experiencing grief</a:t>
            </a:r>
          </a:p>
          <a:p>
            <a:r>
              <a:rPr lang="en-US" sz="3600" dirty="0"/>
              <a:t>Experiencing loss or death</a:t>
            </a:r>
          </a:p>
          <a:p>
            <a:r>
              <a:rPr lang="en-US" sz="3600" dirty="0"/>
              <a:t>Experiencing defeat</a:t>
            </a:r>
          </a:p>
          <a:p>
            <a:r>
              <a:rPr lang="en-US" sz="3600" dirty="0"/>
              <a:t>Experiencing punishment</a:t>
            </a:r>
          </a:p>
          <a:p>
            <a:r>
              <a:rPr lang="en-US" sz="3600" dirty="0"/>
              <a:t>Experiencing sickness</a:t>
            </a:r>
          </a:p>
          <a:p>
            <a:r>
              <a:rPr lang="en-US" sz="3600" dirty="0">
                <a:solidFill>
                  <a:schemeClr val="accent2">
                    <a:lumMod val="75000"/>
                  </a:schemeClr>
                </a:solidFill>
                <a:effectLst>
                  <a:outerShdw blurRad="38100" dist="38100" dir="2700000" algn="tl">
                    <a:srgbClr val="000000">
                      <a:alpha val="43137"/>
                    </a:srgbClr>
                  </a:outerShdw>
                </a:effectLst>
              </a:rPr>
              <a:t>Experiencing persecution</a:t>
            </a:r>
          </a:p>
        </p:txBody>
      </p:sp>
    </p:spTree>
    <p:extLst>
      <p:ext uri="{BB962C8B-B14F-4D97-AF65-F5344CB8AC3E}">
        <p14:creationId xmlns:p14="http://schemas.microsoft.com/office/powerpoint/2010/main" val="86235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1">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2AA069-8814-4655-9201-8679A2EEDDD4}"/>
              </a:ext>
            </a:extLst>
          </p:cNvPr>
          <p:cNvSpPr>
            <a:spLocks noGrp="1"/>
          </p:cNvSpPr>
          <p:nvPr>
            <p:ph type="ctrTitle"/>
          </p:nvPr>
        </p:nvSpPr>
        <p:spPr>
          <a:xfrm>
            <a:off x="4354513" y="841375"/>
            <a:ext cx="3505200" cy="3114698"/>
          </a:xfrm>
        </p:spPr>
        <p:txBody>
          <a:bodyPr>
            <a:normAutofit/>
          </a:bodyPr>
          <a:lstStyle/>
          <a:p>
            <a:endParaRPr lang="en-US" sz="5600" dirty="0">
              <a:solidFill>
                <a:schemeClr val="bg1"/>
              </a:solidFill>
            </a:endParaRPr>
          </a:p>
        </p:txBody>
      </p:sp>
      <p:sp>
        <p:nvSpPr>
          <p:cNvPr id="3" name="Subtitle 2">
            <a:extLst>
              <a:ext uri="{FF2B5EF4-FFF2-40B4-BE49-F238E27FC236}">
                <a16:creationId xmlns:a16="http://schemas.microsoft.com/office/drawing/2014/main" id="{B9A0B080-FD8E-401B-8BC2-86B1CF154FC3}"/>
              </a:ext>
            </a:extLst>
          </p:cNvPr>
          <p:cNvSpPr>
            <a:spLocks noGrp="1"/>
          </p:cNvSpPr>
          <p:nvPr>
            <p:ph type="subTitle" idx="1"/>
          </p:nvPr>
        </p:nvSpPr>
        <p:spPr>
          <a:xfrm>
            <a:off x="4354513" y="4337072"/>
            <a:ext cx="3506264" cy="1671616"/>
          </a:xfrm>
        </p:spPr>
        <p:txBody>
          <a:bodyPr>
            <a:normAutofit/>
          </a:bodyPr>
          <a:lstStyle/>
          <a:p>
            <a:endParaRPr lang="en-US">
              <a:solidFill>
                <a:schemeClr val="bg1"/>
              </a:solidFill>
            </a:endParaRPr>
          </a:p>
        </p:txBody>
      </p:sp>
      <p:grpSp>
        <p:nvGrpSpPr>
          <p:cNvPr id="41" name="Group 13">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15">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descr="Text&#10;&#10;Description automatically generated">
            <a:extLst>
              <a:ext uri="{FF2B5EF4-FFF2-40B4-BE49-F238E27FC236}">
                <a16:creationId xmlns:a16="http://schemas.microsoft.com/office/drawing/2014/main" id="{57017389-0FE1-4BE0-A5CA-975730AF6E09}"/>
              </a:ext>
            </a:extLst>
          </p:cNvPr>
          <p:cNvPicPr>
            <a:picLocks noChangeAspect="1"/>
          </p:cNvPicPr>
          <p:nvPr/>
        </p:nvPicPr>
        <p:blipFill rotWithShape="1">
          <a:blip r:embed="rId2">
            <a:extLst>
              <a:ext uri="{28A0092B-C50C-407E-A947-70E740481C1C}">
                <a14:useLocalDpi xmlns:a14="http://schemas.microsoft.com/office/drawing/2010/main" val="0"/>
              </a:ext>
            </a:extLst>
          </a:blip>
          <a:srcRect l="5673" r="8591"/>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43" name="Group 17">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4" name="Freeform: Shape 18">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1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oup 21">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7" name="Freeform: Shape 22">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23">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descr="Text&#10;&#10;Description automatically generated">
            <a:extLst>
              <a:ext uri="{FF2B5EF4-FFF2-40B4-BE49-F238E27FC236}">
                <a16:creationId xmlns:a16="http://schemas.microsoft.com/office/drawing/2014/main" id="{0E9EE302-A4F3-413E-A595-CAA633224FA2}"/>
              </a:ext>
            </a:extLst>
          </p:cNvPr>
          <p:cNvPicPr>
            <a:picLocks noChangeAspect="1"/>
          </p:cNvPicPr>
          <p:nvPr/>
        </p:nvPicPr>
        <p:blipFill rotWithShape="1">
          <a:blip r:embed="rId4">
            <a:extLst>
              <a:ext uri="{28A0092B-C50C-407E-A947-70E740481C1C}">
                <a14:useLocalDpi xmlns:a14="http://schemas.microsoft.com/office/drawing/2010/main" val="0"/>
              </a:ext>
            </a:extLst>
          </a:blip>
          <a:srcRect l="5250" r="8035"/>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49" name="Group 25">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50" name="Freeform: Shape 26">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27">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582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79DD0-6E09-468B-BCC5-20AB04E8F466}"/>
              </a:ext>
            </a:extLst>
          </p:cNvPr>
          <p:cNvSpPr>
            <a:spLocks noGrp="1"/>
          </p:cNvSpPr>
          <p:nvPr>
            <p:ph type="title"/>
          </p:nvPr>
        </p:nvSpPr>
        <p:spPr>
          <a:xfrm>
            <a:off x="841248" y="548640"/>
            <a:ext cx="3600860" cy="5431536"/>
          </a:xfrm>
        </p:spPr>
        <p:txBody>
          <a:bodyPr>
            <a:normAutofit/>
          </a:bodyPr>
          <a:lstStyle/>
          <a:p>
            <a:r>
              <a:rPr lang="en-US" sz="5400"/>
              <a:t>Suffering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8BB4-8ACD-4ABF-8CB1-7606B248064F}"/>
              </a:ext>
            </a:extLst>
          </p:cNvPr>
          <p:cNvSpPr>
            <a:spLocks noGrp="1"/>
          </p:cNvSpPr>
          <p:nvPr>
            <p:ph idx="1"/>
          </p:nvPr>
        </p:nvSpPr>
        <p:spPr>
          <a:xfrm>
            <a:off x="5126418" y="552091"/>
            <a:ext cx="6224335" cy="5431536"/>
          </a:xfrm>
        </p:spPr>
        <p:txBody>
          <a:bodyPr anchor="ctr">
            <a:normAutofit/>
          </a:bodyPr>
          <a:lstStyle/>
          <a:p>
            <a:r>
              <a:rPr lang="en-US" sz="3600" dirty="0"/>
              <a:t>Experiencing pain</a:t>
            </a:r>
          </a:p>
          <a:p>
            <a:r>
              <a:rPr lang="en-US" sz="3600" dirty="0"/>
              <a:t>Experiencing grief</a:t>
            </a:r>
          </a:p>
          <a:p>
            <a:r>
              <a:rPr lang="en-US" sz="3600" dirty="0"/>
              <a:t>Experiencing loss or death</a:t>
            </a:r>
          </a:p>
          <a:p>
            <a:r>
              <a:rPr lang="en-US" sz="3600" dirty="0"/>
              <a:t>Experiencing defeat</a:t>
            </a:r>
          </a:p>
          <a:p>
            <a:r>
              <a:rPr lang="en-US" sz="3600" dirty="0"/>
              <a:t>Experiencing punishment</a:t>
            </a:r>
          </a:p>
          <a:p>
            <a:r>
              <a:rPr lang="en-US" sz="3600" dirty="0"/>
              <a:t>Experiencing sickness</a:t>
            </a:r>
          </a:p>
          <a:p>
            <a:r>
              <a:rPr lang="en-US" sz="3600" dirty="0">
                <a:solidFill>
                  <a:schemeClr val="accent2">
                    <a:lumMod val="75000"/>
                  </a:schemeClr>
                </a:solidFill>
                <a:effectLst>
                  <a:outerShdw blurRad="38100" dist="38100" dir="2700000" algn="tl">
                    <a:srgbClr val="000000">
                      <a:alpha val="43137"/>
                    </a:srgbClr>
                  </a:outerShdw>
                </a:effectLst>
              </a:rPr>
              <a:t>Experiencing persecution</a:t>
            </a:r>
          </a:p>
        </p:txBody>
      </p:sp>
    </p:spTree>
    <p:extLst>
      <p:ext uri="{BB962C8B-B14F-4D97-AF65-F5344CB8AC3E}">
        <p14:creationId xmlns:p14="http://schemas.microsoft.com/office/powerpoint/2010/main" val="8320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1301CD-3E3A-4925-A379-49560D6B9954}"/>
              </a:ext>
            </a:extLst>
          </p:cNvPr>
          <p:cNvSpPr>
            <a:spLocks noGrp="1"/>
          </p:cNvSpPr>
          <p:nvPr>
            <p:ph type="title"/>
          </p:nvPr>
        </p:nvSpPr>
        <p:spPr>
          <a:xfrm>
            <a:off x="838200" y="365125"/>
            <a:ext cx="10515600" cy="1325563"/>
          </a:xfrm>
        </p:spPr>
        <p:txBody>
          <a:bodyPr>
            <a:normAutofit/>
          </a:bodyPr>
          <a:lstStyle/>
          <a:p>
            <a:r>
              <a:rPr lang="en-US" sz="5400"/>
              <a:t>1 Peter 2:21-25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5E9017-5E41-4D9E-8D89-A2D33EAAF0D7}"/>
              </a:ext>
            </a:extLst>
          </p:cNvPr>
          <p:cNvSpPr>
            <a:spLocks noGrp="1"/>
          </p:cNvSpPr>
          <p:nvPr>
            <p:ph idx="1"/>
          </p:nvPr>
        </p:nvSpPr>
        <p:spPr>
          <a:xfrm>
            <a:off x="838200" y="1929384"/>
            <a:ext cx="10515600" cy="4251960"/>
          </a:xfrm>
        </p:spPr>
        <p:txBody>
          <a:bodyPr>
            <a:normAutofit lnSpcReduction="10000"/>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to this you have been called, because Christ also suffered for you, leaving you an example, so that you might follow in his steps. He committed no sin, neither was deceit found in his mouth. When he was reviled, he did not revile in return; when he suffered, he did not threaten, but continued entrusting himself to him who judges justly. He himself bore our sins in his body on the tree, that we might die to sin and live to righteousness. By his wounds you have been healed. For you were straying like sheep, but have now returned to the Shepherd and Overseer of your souls. </a:t>
            </a:r>
          </a:p>
          <a:p>
            <a:endParaRPr lang="en-US" sz="2200" dirty="0"/>
          </a:p>
        </p:txBody>
      </p:sp>
    </p:spTree>
    <p:extLst>
      <p:ext uri="{BB962C8B-B14F-4D97-AF65-F5344CB8AC3E}">
        <p14:creationId xmlns:p14="http://schemas.microsoft.com/office/powerpoint/2010/main" val="159339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BB56A0-9964-470A-B3DE-6BFC85AAB95A}"/>
              </a:ext>
            </a:extLst>
          </p:cNvPr>
          <p:cNvSpPr>
            <a:spLocks noGrp="1"/>
          </p:cNvSpPr>
          <p:nvPr>
            <p:ph type="title"/>
          </p:nvPr>
        </p:nvSpPr>
        <p:spPr>
          <a:xfrm>
            <a:off x="838200" y="365125"/>
            <a:ext cx="10515600" cy="1325563"/>
          </a:xfrm>
        </p:spPr>
        <p:txBody>
          <a:bodyPr>
            <a:normAutofit/>
          </a:bodyPr>
          <a:lstStyle/>
          <a:p>
            <a:r>
              <a:rPr lang="en-US" sz="5400"/>
              <a:t>Peter’s Christology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F4EF53-17FA-430F-8BC7-6976BCF2671C}"/>
              </a:ext>
            </a:extLst>
          </p:cNvPr>
          <p:cNvSpPr>
            <a:spLocks noGrp="1"/>
          </p:cNvSpPr>
          <p:nvPr>
            <p:ph idx="1"/>
          </p:nvPr>
        </p:nvSpPr>
        <p:spPr>
          <a:xfrm>
            <a:off x="838200" y="1929384"/>
            <a:ext cx="10515600" cy="425196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“Shows the intimate relationship between it and the Christian life: the past suffering of Christ is the present condition of believers, while the present glory of Christ is the future glory of those who follow in the steps of the suffering Christ.”     </a:t>
            </a:r>
          </a:p>
          <a:p>
            <a:pPr marL="0" indent="0">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				– Matera</a:t>
            </a:r>
          </a:p>
          <a:p>
            <a:pPr marL="0" indent="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31392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C63EEA-359D-4E9B-ACA9-1364EDF9113E}"/>
              </a:ext>
            </a:extLst>
          </p:cNvPr>
          <p:cNvSpPr>
            <a:spLocks noGrp="1"/>
          </p:cNvSpPr>
          <p:nvPr>
            <p:ph type="title"/>
          </p:nvPr>
        </p:nvSpPr>
        <p:spPr>
          <a:xfrm>
            <a:off x="838200" y="365125"/>
            <a:ext cx="10515600" cy="1325563"/>
          </a:xfrm>
        </p:spPr>
        <p:txBody>
          <a:bodyPr>
            <a:normAutofit/>
          </a:bodyPr>
          <a:lstStyle/>
          <a:p>
            <a:r>
              <a:rPr lang="en-US" sz="5400"/>
              <a:t>Mark 8:34-35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732D74-63E9-4F23-AB8E-7D0D8A44C322}"/>
              </a:ext>
            </a:extLst>
          </p:cNvPr>
          <p:cNvSpPr>
            <a:spLocks noGrp="1"/>
          </p:cNvSpPr>
          <p:nvPr>
            <p:ph idx="1"/>
          </p:nvPr>
        </p:nvSpPr>
        <p:spPr>
          <a:xfrm>
            <a:off x="838200" y="1929384"/>
            <a:ext cx="10515600" cy="4251960"/>
          </a:xfrm>
        </p:spPr>
        <p:txBody>
          <a:bodyPr>
            <a:normAutofit/>
          </a:bodyPr>
          <a:lstStyle/>
          <a:p>
            <a:pPr marL="0" indent="0">
              <a:buNone/>
            </a:pPr>
            <a:r>
              <a:rPr lang="en-US" sz="3600" dirty="0">
                <a:latin typeface="Calibri" panose="020F0502020204030204" pitchFamily="34" charset="0"/>
                <a:ea typeface="Calibri" panose="020F0502020204030204" pitchFamily="34" charset="0"/>
                <a:cs typeface="Times New Roman" panose="02020603050405020304" pitchFamily="18" charset="0"/>
              </a:rPr>
              <a:t>“W</a:t>
            </a:r>
            <a:r>
              <a:rPr lang="en-US" sz="3600" dirty="0">
                <a:effectLst/>
                <a:latin typeface="Calibri" panose="020F0502020204030204" pitchFamily="34" charset="0"/>
                <a:ea typeface="Calibri" panose="020F0502020204030204" pitchFamily="34" charset="0"/>
                <a:cs typeface="Times New Roman" panose="02020603050405020304" pitchFamily="18" charset="0"/>
              </a:rPr>
              <a:t>hoever wants to be my disciple must deny themselves and take up their cross and follow me. For whoever wants to save their life will lose it, but whoever loses their life for me and for the gospel will save it.” </a:t>
            </a:r>
            <a:endParaRPr lang="en-US" sz="3600" dirty="0"/>
          </a:p>
        </p:txBody>
      </p:sp>
    </p:spTree>
    <p:extLst>
      <p:ext uri="{BB962C8B-B14F-4D97-AF65-F5344CB8AC3E}">
        <p14:creationId xmlns:p14="http://schemas.microsoft.com/office/powerpoint/2010/main" val="16222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1203</Words>
  <Application>Microsoft Office PowerPoint</Application>
  <PresentationFormat>Widescreen</PresentationFormat>
  <Paragraphs>86</Paragraphs>
  <Slides>23</Slides>
  <Notes>1</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23</vt:i4>
      </vt:variant>
    </vt:vector>
  </HeadingPairs>
  <TitlesOfParts>
    <vt:vector size="38" baseType="lpstr">
      <vt:lpstr>Arial</vt:lpstr>
      <vt:lpstr>Calibri</vt:lpstr>
      <vt:lpstr>Calibri Light</vt:lpstr>
      <vt:lpstr>1_WJB1</vt:lpstr>
      <vt:lpstr>2_WJB1</vt:lpstr>
      <vt:lpstr>3_WJB1</vt:lpstr>
      <vt:lpstr>4_WJB1</vt:lpstr>
      <vt:lpstr>13_WJB1</vt:lpstr>
      <vt:lpstr>7_WJB1</vt:lpstr>
      <vt:lpstr>8_WJB1</vt:lpstr>
      <vt:lpstr>5_WJB1</vt:lpstr>
      <vt:lpstr>1_Custom Design</vt:lpstr>
      <vt:lpstr>9_WJB1</vt:lpstr>
      <vt:lpstr>1_Office Theme</vt:lpstr>
      <vt:lpstr>2_Office Theme</vt:lpstr>
      <vt:lpstr>1 Peter 2:18-25</vt:lpstr>
      <vt:lpstr>Suffering</vt:lpstr>
      <vt:lpstr>Suffering</vt:lpstr>
      <vt:lpstr>Suffering</vt:lpstr>
      <vt:lpstr>PowerPoint Presentation</vt:lpstr>
      <vt:lpstr>Suffering</vt:lpstr>
      <vt:lpstr>1 Peter 2:21-25</vt:lpstr>
      <vt:lpstr>Peter’s Christology</vt:lpstr>
      <vt:lpstr>Mark 8:34-35</vt:lpstr>
      <vt:lpstr>Take up their cross</vt:lpstr>
      <vt:lpstr>1 Peter 2:21</vt:lpstr>
      <vt:lpstr>1 Peter 2:21</vt:lpstr>
      <vt:lpstr>1 Peter 2:22-23</vt:lpstr>
      <vt:lpstr>PowerPoint Presentation</vt:lpstr>
      <vt:lpstr>1 Peter 2:23</vt:lpstr>
      <vt:lpstr>1 Peter 2:23</vt:lpstr>
      <vt:lpstr>1 Peter 2:21</vt:lpstr>
      <vt:lpstr>1 Peter 2:24-25</vt:lpstr>
      <vt:lpstr>You are called…</vt:lpstr>
      <vt:lpstr>You are called…</vt:lpstr>
      <vt:lpstr>John 15:18-20</vt:lpstr>
      <vt:lpstr>1 Peter 4:12-16,19</vt:lpstr>
      <vt:lpstr>Isaiah 41:9-13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Joshua Miles</dc:creator>
  <cp:lastModifiedBy>Joshua Miles</cp:lastModifiedBy>
  <cp:revision>12</cp:revision>
  <dcterms:created xsi:type="dcterms:W3CDTF">2020-12-05T21:55:18Z</dcterms:created>
  <dcterms:modified xsi:type="dcterms:W3CDTF">2020-12-14T15:38:34Z</dcterms:modified>
</cp:coreProperties>
</file>