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Lst>
  <p:notesMasterIdLst>
    <p:notesMasterId r:id="rId28"/>
  </p:notesMasterIdLst>
  <p:handoutMasterIdLst>
    <p:handoutMasterId r:id="rId29"/>
  </p:handoutMasterIdLst>
  <p:sldIdLst>
    <p:sldId id="281" r:id="rId2"/>
    <p:sldId id="4103" r:id="rId3"/>
    <p:sldId id="4104" r:id="rId4"/>
    <p:sldId id="4105" r:id="rId5"/>
    <p:sldId id="4106" r:id="rId6"/>
    <p:sldId id="4107" r:id="rId7"/>
    <p:sldId id="262" r:id="rId8"/>
    <p:sldId id="4108" r:id="rId9"/>
    <p:sldId id="264" r:id="rId10"/>
    <p:sldId id="265" r:id="rId11"/>
    <p:sldId id="4109" r:id="rId12"/>
    <p:sldId id="4110" r:id="rId13"/>
    <p:sldId id="4111" r:id="rId14"/>
    <p:sldId id="4112" r:id="rId15"/>
    <p:sldId id="4113" r:id="rId16"/>
    <p:sldId id="4114" r:id="rId17"/>
    <p:sldId id="4115" r:id="rId18"/>
    <p:sldId id="4116" r:id="rId19"/>
    <p:sldId id="4117" r:id="rId20"/>
    <p:sldId id="4118" r:id="rId21"/>
    <p:sldId id="4119" r:id="rId22"/>
    <p:sldId id="4120" r:id="rId23"/>
    <p:sldId id="4121" r:id="rId24"/>
    <p:sldId id="279" r:id="rId25"/>
    <p:sldId id="280" r:id="rId26"/>
    <p:sldId id="4122" r:id="rId27"/>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DB079"/>
    <a:srgbClr val="11B098"/>
    <a:srgbClr val="BB62C7"/>
    <a:srgbClr val="3E4957"/>
    <a:srgbClr val="00FDFF"/>
    <a:srgbClr val="F545BC"/>
    <a:srgbClr val="1F087F"/>
    <a:srgbClr val="CA91D2"/>
    <a:srgbClr val="009051"/>
    <a:srgbClr val="FF9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777" autoAdjust="0"/>
    <p:restoredTop sz="86938" autoAdjust="0"/>
  </p:normalViewPr>
  <p:slideViewPr>
    <p:cSldViewPr>
      <p:cViewPr varScale="1">
        <p:scale>
          <a:sx n="141" d="100"/>
          <a:sy n="141" d="100"/>
        </p:scale>
        <p:origin x="552" y="120"/>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8" rIns="92478" bIns="46238"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78" tIns="46238" rIns="92478" bIns="46238" rtlCol="0"/>
          <a:lstStyle>
            <a:lvl1pPr algn="r">
              <a:defRPr sz="1200"/>
            </a:lvl1pPr>
          </a:lstStyle>
          <a:p>
            <a:fld id="{BA261189-8F52-444B-890B-269A83425068}" type="datetimeFigureOut">
              <a:rPr lang="en-US" smtClean="0"/>
              <a:pPr/>
              <a:t>2/14/2021</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78" tIns="46238" rIns="92478" bIns="46238"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78" tIns="46238" rIns="92478" bIns="46238"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8" rIns="92478" bIns="46238"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78" tIns="46238" rIns="92478" bIns="46238" rtlCol="0"/>
          <a:lstStyle>
            <a:lvl1pPr algn="r">
              <a:defRPr sz="1200"/>
            </a:lvl1pPr>
          </a:lstStyle>
          <a:p>
            <a:fld id="{57277A89-0140-4E3B-8429-21E784784C77}" type="datetimeFigureOut">
              <a:rPr lang="en-US" smtClean="0"/>
              <a:pPr/>
              <a:t>2/14/2021</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8" tIns="46238" rIns="92478" bIns="46238"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8" tIns="46238" rIns="92478" bIns="4623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78" tIns="46238" rIns="92478" bIns="46238"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78" tIns="46238" rIns="92478" bIns="46238"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291B17-9318-49DB-B28B-6E5994AE9581}" type="datetime1">
              <a:rPr kumimoji="0" lang="en-US" sz="800" b="0" i="0" u="none" strike="noStrike" kern="1200" cap="none" spc="0" normalizeH="0" baseline="0" noProof="0" smtClean="0">
                <a:ln>
                  <a:noFill/>
                </a:ln>
                <a:solidFill>
                  <a:prstClr val="black">
                    <a:lumMod val="75000"/>
                    <a:lumOff val="25000"/>
                  </a:prstClr>
                </a:solidFill>
                <a:effectLst/>
                <a:uLnTx/>
                <a:uFillTx/>
                <a:latin typeface="Univers"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2/14/2021</a:t>
            </a:fld>
            <a:endParaRPr kumimoji="0" lang="en-US" sz="800" b="0" i="0" u="none" strike="noStrike" kern="1200" cap="none" spc="0" normalizeH="0" baseline="0" noProof="0" dirty="0">
              <a:ln>
                <a:noFill/>
              </a:ln>
              <a:solidFill>
                <a:prstClr val="black">
                  <a:lumMod val="75000"/>
                  <a:lumOff val="25000"/>
                </a:prstClr>
              </a:solidFill>
              <a:effectLst/>
              <a:uLnTx/>
              <a:uFillTx/>
              <a:latin typeface="Univers" panose="020B0502020104020203"/>
              <a:ea typeface="+mn-ea"/>
              <a:cs typeface="+mn-cs"/>
            </a:endParaRPr>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all" spc="0" normalizeH="0" baseline="0" noProof="0" dirty="0">
              <a:ln>
                <a:noFill/>
              </a:ln>
              <a:solidFill>
                <a:prstClr val="black">
                  <a:lumMod val="75000"/>
                  <a:lumOff val="25000"/>
                </a:prstClr>
              </a:solidFill>
              <a:effectLst/>
              <a:uLnTx/>
              <a:uFillTx/>
              <a:latin typeface="Univers" panose="020B0502020104020203"/>
              <a:ea typeface="+mn-ea"/>
              <a:cs typeface="+mn-cs"/>
            </a:endParaRPr>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800" b="0" i="0" u="none" strike="noStrike" kern="1200" cap="none" spc="0" normalizeH="0" baseline="0" noProof="0" smtClean="0">
                <a:ln>
                  <a:noFill/>
                </a:ln>
                <a:solidFill>
                  <a:prstClr val="black">
                    <a:lumMod val="75000"/>
                    <a:lumOff val="25000"/>
                  </a:prstClr>
                </a:solidFill>
                <a:effectLst/>
                <a:uLnTx/>
                <a:uFillTx/>
                <a:latin typeface="Univers"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dirty="0">
              <a:ln>
                <a:noFill/>
              </a:ln>
              <a:solidFill>
                <a:prstClr val="black">
                  <a:lumMod val="75000"/>
                  <a:lumOff val="25000"/>
                </a:prstClr>
              </a:solidFill>
              <a:effectLst/>
              <a:uLnTx/>
              <a:uFillTx/>
              <a:latin typeface="Univers" panose="020B0502020104020203"/>
              <a:ea typeface="+mn-ea"/>
              <a:cs typeface="+mn-cs"/>
            </a:endParaRPr>
          </a:p>
        </p:txBody>
      </p:sp>
    </p:spTree>
    <p:extLst>
      <p:ext uri="{BB962C8B-B14F-4D97-AF65-F5344CB8AC3E}">
        <p14:creationId xmlns:p14="http://schemas.microsoft.com/office/powerpoint/2010/main" val="193597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DD82B9-B8EE-4375-B6FF-88FA6ABB15D9}" type="datetime1">
              <a:rPr kumimoji="0" lang="en-US" sz="800" b="0" i="0" u="none" strike="noStrike" kern="1200" cap="none" spc="0" normalizeH="0" baseline="0" noProof="0" smtClean="0">
                <a:ln>
                  <a:noFill/>
                </a:ln>
                <a:solidFill>
                  <a:prstClr val="black">
                    <a:lumMod val="75000"/>
                    <a:lumOff val="25000"/>
                  </a:prstClr>
                </a:solidFill>
                <a:effectLst/>
                <a:uLnTx/>
                <a:uFillTx/>
                <a:latin typeface="Univers"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2/14/2021</a:t>
            </a:fld>
            <a:endParaRPr kumimoji="0" lang="en-US" sz="800" b="0" i="0" u="none" strike="noStrike" kern="1200" cap="none" spc="0" normalizeH="0" baseline="0" noProof="0" dirty="0">
              <a:ln>
                <a:noFill/>
              </a:ln>
              <a:solidFill>
                <a:prstClr val="black">
                  <a:lumMod val="75000"/>
                  <a:lumOff val="25000"/>
                </a:prstClr>
              </a:solidFill>
              <a:effectLst/>
              <a:uLnTx/>
              <a:uFillTx/>
              <a:latin typeface="Univers" panose="020B0502020104020203"/>
              <a:ea typeface="+mn-ea"/>
              <a:cs typeface="+mn-cs"/>
            </a:endParaRPr>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all" spc="0" normalizeH="0" baseline="0" noProof="0" dirty="0">
              <a:ln>
                <a:noFill/>
              </a:ln>
              <a:solidFill>
                <a:prstClr val="black">
                  <a:lumMod val="75000"/>
                  <a:lumOff val="25000"/>
                </a:prstClr>
              </a:solidFill>
              <a:effectLst/>
              <a:uLnTx/>
              <a:uFillTx/>
              <a:latin typeface="Univers" panose="020B0502020104020203"/>
              <a:ea typeface="+mn-ea"/>
              <a:cs typeface="+mn-cs"/>
            </a:endParaRPr>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800" b="0" i="0" u="none" strike="noStrike" kern="1200" cap="none" spc="0" normalizeH="0" baseline="0" noProof="0" smtClean="0">
                <a:ln>
                  <a:noFill/>
                </a:ln>
                <a:solidFill>
                  <a:prstClr val="black">
                    <a:lumMod val="75000"/>
                    <a:lumOff val="25000"/>
                  </a:prstClr>
                </a:solidFill>
                <a:effectLst/>
                <a:uLnTx/>
                <a:uFillTx/>
                <a:latin typeface="Univers"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dirty="0">
              <a:ln>
                <a:noFill/>
              </a:ln>
              <a:solidFill>
                <a:prstClr val="black">
                  <a:lumMod val="75000"/>
                  <a:lumOff val="25000"/>
                </a:prstClr>
              </a:solidFill>
              <a:effectLst/>
              <a:uLnTx/>
              <a:uFillTx/>
              <a:latin typeface="Univers" panose="020B0502020104020203"/>
              <a:ea typeface="+mn-ea"/>
              <a:cs typeface="+mn-cs"/>
            </a:endParaRPr>
          </a:p>
        </p:txBody>
      </p:sp>
    </p:spTree>
    <p:extLst>
      <p:ext uri="{BB962C8B-B14F-4D97-AF65-F5344CB8AC3E}">
        <p14:creationId xmlns:p14="http://schemas.microsoft.com/office/powerpoint/2010/main" val="18172412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2/14/2021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46555287"/>
      </p:ext>
    </p:extLst>
  </p:cSld>
  <p:clrMap bg1="lt1" tx1="dk1" bg2="lt2" tx2="dk2" accent1="accent1" accent2="accent2" accent3="accent3" accent4="accent4" accent5="accent5" accent6="accent6" hlink="hlink" folHlink="folHlink"/>
  <p:sldLayoutIdLst>
    <p:sldLayoutId id="2147483839" r:id="rId1"/>
    <p:sldLayoutId id="2147483840" r:id="rId2"/>
  </p:sldLayoutIdLst>
  <p:hf sldNum="0" hdr="0" ftr="0" dt="0"/>
  <p:txStyles>
    <p:titleStyle>
      <a:lvl1pPr algn="l" defTabSz="457200" rtl="0" eaLnBrk="1" latinLnBrk="0" hangingPunct="1">
        <a:lnSpc>
          <a:spcPct val="90000"/>
        </a:lnSpc>
        <a:spcBef>
          <a:spcPct val="0"/>
        </a:spcBef>
        <a:buNone/>
        <a:defRPr sz="4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group of people riding horses&#10;&#10;Description automatically generated with medium confidence">
            <a:extLst>
              <a:ext uri="{FF2B5EF4-FFF2-40B4-BE49-F238E27FC236}">
                <a16:creationId xmlns:a16="http://schemas.microsoft.com/office/drawing/2014/main" id="{C70A58CD-CC4D-487A-B2A5-1DF1C5857666}"/>
              </a:ext>
            </a:extLst>
          </p:cNvPr>
          <p:cNvPicPr>
            <a:picLocks noChangeAspect="1"/>
          </p:cNvPicPr>
          <p:nvPr/>
        </p:nvPicPr>
        <p:blipFill rotWithShape="1">
          <a:blip r:embed="rId2">
            <a:extLst>
              <a:ext uri="{28A0092B-C50C-407E-A947-70E740481C1C}">
                <a14:useLocalDpi xmlns:a14="http://schemas.microsoft.com/office/drawing/2010/main" val="0"/>
              </a:ext>
            </a:extLst>
          </a:blip>
          <a:srcRect l="1"/>
          <a:stretch/>
        </p:blipFill>
        <p:spPr>
          <a:xfrm>
            <a:off x="20" y="-22"/>
            <a:ext cx="12191977" cy="6858022"/>
          </a:xfrm>
          <a:prstGeom prst="rect">
            <a:avLst/>
          </a:prstGeom>
        </p:spPr>
      </p:pic>
      <p:sp>
        <p:nvSpPr>
          <p:cNvPr id="19" name="Rectangle 18">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panose="020B0502020104020203"/>
              <a:ea typeface="+mn-ea"/>
              <a:cs typeface="+mn-cs"/>
            </a:endParaRPr>
          </a:p>
        </p:txBody>
      </p:sp>
      <p:sp>
        <p:nvSpPr>
          <p:cNvPr id="2" name="Title 1">
            <a:extLst>
              <a:ext uri="{FF2B5EF4-FFF2-40B4-BE49-F238E27FC236}">
                <a16:creationId xmlns:a16="http://schemas.microsoft.com/office/drawing/2014/main" id="{EE375597-8CBD-490E-A7D1-1EE34112DB0C}"/>
              </a:ext>
            </a:extLst>
          </p:cNvPr>
          <p:cNvSpPr>
            <a:spLocks noGrp="1"/>
          </p:cNvSpPr>
          <p:nvPr>
            <p:ph type="ctrTitle"/>
          </p:nvPr>
        </p:nvSpPr>
        <p:spPr>
          <a:xfrm>
            <a:off x="643466" y="643467"/>
            <a:ext cx="7683788" cy="3569242"/>
          </a:xfrm>
        </p:spPr>
        <p:txBody>
          <a:bodyPr anchor="t">
            <a:normAutofit/>
          </a:bodyPr>
          <a:lstStyle/>
          <a:p>
            <a:r>
              <a:rPr lang="en-US" sz="4800" dirty="0">
                <a:solidFill>
                  <a:schemeClr val="bg1"/>
                </a:solidFill>
              </a:rPr>
              <a:t>God &amp; Canaan, Part 1</a:t>
            </a:r>
            <a:br>
              <a:rPr lang="en-US" sz="4800" dirty="0">
                <a:solidFill>
                  <a:schemeClr val="bg1"/>
                </a:solidFill>
              </a:rPr>
            </a:br>
            <a:r>
              <a:rPr lang="en-US" sz="2800" dirty="0">
                <a:solidFill>
                  <a:schemeClr val="bg1"/>
                </a:solidFill>
              </a:rPr>
              <a:t>Because of the wickedness of the nations</a:t>
            </a:r>
            <a:r>
              <a:rPr lang="en-US" sz="5400" dirty="0">
                <a:solidFill>
                  <a:schemeClr val="bg1"/>
                </a:solidFill>
              </a:rPr>
              <a:t> </a:t>
            </a:r>
            <a:endParaRPr lang="en-US" sz="4800" dirty="0">
              <a:solidFill>
                <a:schemeClr val="bg1"/>
              </a:solidFill>
            </a:endParaRPr>
          </a:p>
        </p:txBody>
      </p:sp>
      <p:sp>
        <p:nvSpPr>
          <p:cNvPr id="21" name="Rectangle 20">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731935" y="1397930"/>
            <a:ext cx="6858003" cy="4062128"/>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panose="020B0502020104020203"/>
              <a:ea typeface="+mn-ea"/>
              <a:cs typeface="+mn-cs"/>
            </a:endParaRPr>
          </a:p>
        </p:txBody>
      </p:sp>
    </p:spTree>
    <p:extLst>
      <p:ext uri="{BB962C8B-B14F-4D97-AF65-F5344CB8AC3E}">
        <p14:creationId xmlns:p14="http://schemas.microsoft.com/office/powerpoint/2010/main" val="1381463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B00EB-8A89-4B39-AC00-F3D934F227DC}"/>
              </a:ext>
            </a:extLst>
          </p:cNvPr>
          <p:cNvSpPr>
            <a:spLocks noGrp="1"/>
          </p:cNvSpPr>
          <p:nvPr>
            <p:ph type="title"/>
          </p:nvPr>
        </p:nvSpPr>
        <p:spPr/>
        <p:txBody>
          <a:bodyPr>
            <a:normAutofit/>
          </a:bodyPr>
          <a:lstStyle/>
          <a:p>
            <a:r>
              <a:rPr lang="en-US" dirty="0"/>
              <a:t>Approach 1: Divine Command morality</a:t>
            </a:r>
          </a:p>
        </p:txBody>
      </p:sp>
      <p:sp>
        <p:nvSpPr>
          <p:cNvPr id="3" name="Content Placeholder 2">
            <a:extLst>
              <a:ext uri="{FF2B5EF4-FFF2-40B4-BE49-F238E27FC236}">
                <a16:creationId xmlns:a16="http://schemas.microsoft.com/office/drawing/2014/main" id="{6427A7BE-BCD9-4974-8D73-5E4A6763A197}"/>
              </a:ext>
            </a:extLst>
          </p:cNvPr>
          <p:cNvSpPr>
            <a:spLocks noGrp="1"/>
          </p:cNvSpPr>
          <p:nvPr>
            <p:ph idx="1"/>
          </p:nvPr>
        </p:nvSpPr>
        <p:spPr/>
        <p:txBody>
          <a:bodyPr>
            <a:normAutofit/>
          </a:bodyPr>
          <a:lstStyle/>
          <a:p>
            <a:r>
              <a:rPr lang="en-US" sz="3200" dirty="0"/>
              <a:t>Our moral duties are constituted by God’s commands</a:t>
            </a:r>
          </a:p>
          <a:p>
            <a:r>
              <a:rPr lang="en-US" sz="3200" dirty="0"/>
              <a:t>If God commanded the Israelites to destroy Canaan, the morally correct choice would be obedience. </a:t>
            </a:r>
          </a:p>
        </p:txBody>
      </p:sp>
    </p:spTree>
    <p:extLst>
      <p:ext uri="{BB962C8B-B14F-4D97-AF65-F5344CB8AC3E}">
        <p14:creationId xmlns:p14="http://schemas.microsoft.com/office/powerpoint/2010/main" val="4189765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E05B6-42FB-4E57-88F4-5AA83A004750}"/>
              </a:ext>
            </a:extLst>
          </p:cNvPr>
          <p:cNvSpPr>
            <a:spLocks noGrp="1"/>
          </p:cNvSpPr>
          <p:nvPr>
            <p:ph type="title"/>
          </p:nvPr>
        </p:nvSpPr>
        <p:spPr/>
        <p:txBody>
          <a:bodyPr/>
          <a:lstStyle/>
          <a:p>
            <a:r>
              <a:rPr lang="en-US" dirty="0"/>
              <a:t>Approach 2: Context, context, context</a:t>
            </a:r>
          </a:p>
        </p:txBody>
      </p:sp>
      <p:sp>
        <p:nvSpPr>
          <p:cNvPr id="3" name="Content Placeholder 2">
            <a:extLst>
              <a:ext uri="{FF2B5EF4-FFF2-40B4-BE49-F238E27FC236}">
                <a16:creationId xmlns:a16="http://schemas.microsoft.com/office/drawing/2014/main" id="{F99DDA38-71CC-4DA8-9816-5962264A0CF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02633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7E356-7F24-47CE-A3C2-DAECDCD621E0}"/>
              </a:ext>
            </a:extLst>
          </p:cNvPr>
          <p:cNvSpPr>
            <a:spLocks noGrp="1"/>
          </p:cNvSpPr>
          <p:nvPr>
            <p:ph type="title"/>
          </p:nvPr>
        </p:nvSpPr>
        <p:spPr/>
        <p:txBody>
          <a:bodyPr/>
          <a:lstStyle/>
          <a:p>
            <a:r>
              <a:rPr lang="en-US" dirty="0"/>
              <a:t>Approach 2: Context, Context, Context</a:t>
            </a:r>
          </a:p>
        </p:txBody>
      </p:sp>
      <p:sp>
        <p:nvSpPr>
          <p:cNvPr id="3" name="Content Placeholder 2">
            <a:extLst>
              <a:ext uri="{FF2B5EF4-FFF2-40B4-BE49-F238E27FC236}">
                <a16:creationId xmlns:a16="http://schemas.microsoft.com/office/drawing/2014/main" id="{9E46ADB6-4912-4B41-BFE6-623956AC6247}"/>
              </a:ext>
            </a:extLst>
          </p:cNvPr>
          <p:cNvSpPr>
            <a:spLocks noGrp="1"/>
          </p:cNvSpPr>
          <p:nvPr>
            <p:ph idx="1"/>
          </p:nvPr>
        </p:nvSpPr>
        <p:spPr/>
        <p:txBody>
          <a:bodyPr>
            <a:normAutofit/>
          </a:bodyPr>
          <a:lstStyle/>
          <a:p>
            <a:r>
              <a:rPr lang="en-US" sz="2800" dirty="0"/>
              <a:t>Genesis 1-3</a:t>
            </a:r>
          </a:p>
          <a:p>
            <a:pPr lvl="1"/>
            <a:r>
              <a:rPr lang="en-US" sz="2400" dirty="0"/>
              <a:t>God’s good creation &amp; man’s rebellion</a:t>
            </a:r>
          </a:p>
        </p:txBody>
      </p:sp>
    </p:spTree>
    <p:extLst>
      <p:ext uri="{BB962C8B-B14F-4D97-AF65-F5344CB8AC3E}">
        <p14:creationId xmlns:p14="http://schemas.microsoft.com/office/powerpoint/2010/main" val="3629874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7E356-7F24-47CE-A3C2-DAECDCD621E0}"/>
              </a:ext>
            </a:extLst>
          </p:cNvPr>
          <p:cNvSpPr>
            <a:spLocks noGrp="1"/>
          </p:cNvSpPr>
          <p:nvPr>
            <p:ph type="title"/>
          </p:nvPr>
        </p:nvSpPr>
        <p:spPr/>
        <p:txBody>
          <a:bodyPr/>
          <a:lstStyle/>
          <a:p>
            <a:r>
              <a:rPr lang="en-US" dirty="0"/>
              <a:t>Approach 2: Context, Context, Context</a:t>
            </a:r>
          </a:p>
        </p:txBody>
      </p:sp>
      <p:sp>
        <p:nvSpPr>
          <p:cNvPr id="3" name="Content Placeholder 2">
            <a:extLst>
              <a:ext uri="{FF2B5EF4-FFF2-40B4-BE49-F238E27FC236}">
                <a16:creationId xmlns:a16="http://schemas.microsoft.com/office/drawing/2014/main" id="{9E46ADB6-4912-4B41-BFE6-623956AC6247}"/>
              </a:ext>
            </a:extLst>
          </p:cNvPr>
          <p:cNvSpPr>
            <a:spLocks noGrp="1"/>
          </p:cNvSpPr>
          <p:nvPr>
            <p:ph idx="1"/>
          </p:nvPr>
        </p:nvSpPr>
        <p:spPr/>
        <p:txBody>
          <a:bodyPr>
            <a:normAutofit/>
          </a:bodyPr>
          <a:lstStyle/>
          <a:p>
            <a:r>
              <a:rPr lang="en-US" sz="2800" dirty="0"/>
              <a:t>Genesis 1-3</a:t>
            </a:r>
          </a:p>
          <a:p>
            <a:pPr lvl="1"/>
            <a:r>
              <a:rPr lang="en-US" sz="2400" dirty="0"/>
              <a:t>God’s good creation &amp; man’s rebellion</a:t>
            </a:r>
          </a:p>
          <a:p>
            <a:r>
              <a:rPr lang="en-US" sz="2800" dirty="0"/>
              <a:t>Genesis 4-11</a:t>
            </a:r>
          </a:p>
          <a:p>
            <a:pPr lvl="1"/>
            <a:r>
              <a:rPr lang="en-US" sz="2400" dirty="0"/>
              <a:t>The fruit of rebellion</a:t>
            </a:r>
          </a:p>
        </p:txBody>
      </p:sp>
    </p:spTree>
    <p:extLst>
      <p:ext uri="{BB962C8B-B14F-4D97-AF65-F5344CB8AC3E}">
        <p14:creationId xmlns:p14="http://schemas.microsoft.com/office/powerpoint/2010/main" val="1674978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7E356-7F24-47CE-A3C2-DAECDCD621E0}"/>
              </a:ext>
            </a:extLst>
          </p:cNvPr>
          <p:cNvSpPr>
            <a:spLocks noGrp="1"/>
          </p:cNvSpPr>
          <p:nvPr>
            <p:ph type="title"/>
          </p:nvPr>
        </p:nvSpPr>
        <p:spPr/>
        <p:txBody>
          <a:bodyPr/>
          <a:lstStyle/>
          <a:p>
            <a:r>
              <a:rPr lang="en-US" dirty="0"/>
              <a:t>Approach 2: Context, Context, Context</a:t>
            </a:r>
          </a:p>
        </p:txBody>
      </p:sp>
      <p:sp>
        <p:nvSpPr>
          <p:cNvPr id="3" name="Content Placeholder 2">
            <a:extLst>
              <a:ext uri="{FF2B5EF4-FFF2-40B4-BE49-F238E27FC236}">
                <a16:creationId xmlns:a16="http://schemas.microsoft.com/office/drawing/2014/main" id="{9E46ADB6-4912-4B41-BFE6-623956AC6247}"/>
              </a:ext>
            </a:extLst>
          </p:cNvPr>
          <p:cNvSpPr>
            <a:spLocks noGrp="1"/>
          </p:cNvSpPr>
          <p:nvPr>
            <p:ph idx="1"/>
          </p:nvPr>
        </p:nvSpPr>
        <p:spPr/>
        <p:txBody>
          <a:bodyPr>
            <a:normAutofit lnSpcReduction="10000"/>
          </a:bodyPr>
          <a:lstStyle/>
          <a:p>
            <a:r>
              <a:rPr lang="en-US" sz="2800" dirty="0"/>
              <a:t>Genesis 1-3</a:t>
            </a:r>
          </a:p>
          <a:p>
            <a:pPr lvl="1"/>
            <a:r>
              <a:rPr lang="en-US" sz="2400" dirty="0"/>
              <a:t>God’s good creation &amp; man’s rebellion</a:t>
            </a:r>
          </a:p>
          <a:p>
            <a:r>
              <a:rPr lang="en-US" sz="2800" dirty="0"/>
              <a:t>Genesis 4-11</a:t>
            </a:r>
          </a:p>
          <a:p>
            <a:pPr lvl="1"/>
            <a:r>
              <a:rPr lang="en-US" sz="2400" dirty="0"/>
              <a:t>The fruit of rebellion</a:t>
            </a:r>
          </a:p>
          <a:p>
            <a:r>
              <a:rPr lang="en-US" sz="2800" dirty="0"/>
              <a:t>Genesis 12</a:t>
            </a:r>
          </a:p>
          <a:p>
            <a:pPr lvl="1"/>
            <a:r>
              <a:rPr lang="en-US" sz="2400" dirty="0"/>
              <a:t>God reveals himself to Abram</a:t>
            </a:r>
          </a:p>
        </p:txBody>
      </p:sp>
    </p:spTree>
    <p:extLst>
      <p:ext uri="{BB962C8B-B14F-4D97-AF65-F5344CB8AC3E}">
        <p14:creationId xmlns:p14="http://schemas.microsoft.com/office/powerpoint/2010/main" val="2259451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7E356-7F24-47CE-A3C2-DAECDCD621E0}"/>
              </a:ext>
            </a:extLst>
          </p:cNvPr>
          <p:cNvSpPr>
            <a:spLocks noGrp="1"/>
          </p:cNvSpPr>
          <p:nvPr>
            <p:ph type="title"/>
          </p:nvPr>
        </p:nvSpPr>
        <p:spPr/>
        <p:txBody>
          <a:bodyPr/>
          <a:lstStyle/>
          <a:p>
            <a:r>
              <a:rPr lang="en-US" dirty="0"/>
              <a:t>Approach 2: Context, Context, Context</a:t>
            </a:r>
          </a:p>
        </p:txBody>
      </p:sp>
      <p:sp>
        <p:nvSpPr>
          <p:cNvPr id="3" name="Content Placeholder 2">
            <a:extLst>
              <a:ext uri="{FF2B5EF4-FFF2-40B4-BE49-F238E27FC236}">
                <a16:creationId xmlns:a16="http://schemas.microsoft.com/office/drawing/2014/main" id="{9E46ADB6-4912-4B41-BFE6-623956AC6247}"/>
              </a:ext>
            </a:extLst>
          </p:cNvPr>
          <p:cNvSpPr>
            <a:spLocks noGrp="1"/>
          </p:cNvSpPr>
          <p:nvPr>
            <p:ph idx="1"/>
          </p:nvPr>
        </p:nvSpPr>
        <p:spPr/>
        <p:txBody>
          <a:bodyPr>
            <a:normAutofit/>
          </a:bodyPr>
          <a:lstStyle/>
          <a:p>
            <a:r>
              <a:rPr lang="en-US" sz="3200" dirty="0"/>
              <a:t>Genesis 15</a:t>
            </a:r>
          </a:p>
          <a:p>
            <a:pPr lvl="1"/>
            <a:r>
              <a:rPr lang="en-US" sz="2800" dirty="0"/>
              <a:t>God makes a covenant with Abram</a:t>
            </a:r>
          </a:p>
          <a:p>
            <a:pPr lvl="1"/>
            <a:r>
              <a:rPr lang="en-US" sz="2800" dirty="0"/>
              <a:t>Canaan is promised</a:t>
            </a:r>
          </a:p>
        </p:txBody>
      </p:sp>
    </p:spTree>
    <p:extLst>
      <p:ext uri="{BB962C8B-B14F-4D97-AF65-F5344CB8AC3E}">
        <p14:creationId xmlns:p14="http://schemas.microsoft.com/office/powerpoint/2010/main" val="271002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A4DCA-6523-4012-8330-6F977E3A79D2}"/>
              </a:ext>
            </a:extLst>
          </p:cNvPr>
          <p:cNvSpPr>
            <a:spLocks noGrp="1"/>
          </p:cNvSpPr>
          <p:nvPr>
            <p:ph type="title"/>
          </p:nvPr>
        </p:nvSpPr>
        <p:spPr/>
        <p:txBody>
          <a:bodyPr/>
          <a:lstStyle/>
          <a:p>
            <a:r>
              <a:rPr lang="en-US" dirty="0"/>
              <a:t>Genesis 15:13-16</a:t>
            </a:r>
          </a:p>
        </p:txBody>
      </p:sp>
      <p:sp>
        <p:nvSpPr>
          <p:cNvPr id="3" name="Content Placeholder 2">
            <a:extLst>
              <a:ext uri="{FF2B5EF4-FFF2-40B4-BE49-F238E27FC236}">
                <a16:creationId xmlns:a16="http://schemas.microsoft.com/office/drawing/2014/main" id="{47999983-9765-45F2-9C8C-EB389AEE5C6D}"/>
              </a:ext>
            </a:extLst>
          </p:cNvPr>
          <p:cNvSpPr>
            <a:spLocks noGrp="1"/>
          </p:cNvSpPr>
          <p:nvPr>
            <p:ph idx="1"/>
          </p:nvPr>
        </p:nvSpPr>
        <p:spPr/>
        <p:txBody>
          <a:bodyPr>
            <a:normAutofit fontScale="92500" lnSpcReduction="20000"/>
          </a:bodyPr>
          <a:lstStyle/>
          <a:p>
            <a:r>
              <a:rPr lang="en-US" sz="2800" dirty="0"/>
              <a:t>13 Then the LORD said to Abram, “Know for certain that your offspring will be sojourners in a land that is not theirs and will be servants there, and they will be afflicted for four hundred years.14 But I will bring judgment on the nation that they serve, and afterward they shall come out with great possessions. 15 As for you, you shall go to your fathers in peace; you shall be buried in a good old age. 16 And they shall come back here in the fourth generation, for the iniquity of the Amorites is not yet complete.”</a:t>
            </a:r>
          </a:p>
          <a:p>
            <a:endParaRPr lang="en-US" dirty="0"/>
          </a:p>
        </p:txBody>
      </p:sp>
    </p:spTree>
    <p:extLst>
      <p:ext uri="{BB962C8B-B14F-4D97-AF65-F5344CB8AC3E}">
        <p14:creationId xmlns:p14="http://schemas.microsoft.com/office/powerpoint/2010/main" val="3564177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1B5E2-B9FC-4288-AE65-DD03590A9CEC}"/>
              </a:ext>
            </a:extLst>
          </p:cNvPr>
          <p:cNvSpPr>
            <a:spLocks noGrp="1"/>
          </p:cNvSpPr>
          <p:nvPr>
            <p:ph type="title"/>
          </p:nvPr>
        </p:nvSpPr>
        <p:spPr/>
        <p:txBody>
          <a:bodyPr/>
          <a:lstStyle/>
          <a:p>
            <a:r>
              <a:rPr lang="en-US"/>
              <a:t>God’s </a:t>
            </a:r>
            <a:r>
              <a:rPr lang="en-US" dirty="0"/>
              <a:t>promises</a:t>
            </a:r>
          </a:p>
        </p:txBody>
      </p:sp>
      <p:sp>
        <p:nvSpPr>
          <p:cNvPr id="3" name="Content Placeholder 2">
            <a:extLst>
              <a:ext uri="{FF2B5EF4-FFF2-40B4-BE49-F238E27FC236}">
                <a16:creationId xmlns:a16="http://schemas.microsoft.com/office/drawing/2014/main" id="{F3357E0E-F8EB-4A87-8CD4-5157F6A78FA6}"/>
              </a:ext>
            </a:extLst>
          </p:cNvPr>
          <p:cNvSpPr>
            <a:spLocks noGrp="1"/>
          </p:cNvSpPr>
          <p:nvPr>
            <p:ph idx="1"/>
          </p:nvPr>
        </p:nvSpPr>
        <p:spPr/>
        <p:txBody>
          <a:bodyPr>
            <a:normAutofit/>
          </a:bodyPr>
          <a:lstStyle/>
          <a:p>
            <a:r>
              <a:rPr lang="en-US" sz="3200" dirty="0"/>
              <a:t>Descendants will be a great nation</a:t>
            </a:r>
          </a:p>
          <a:p>
            <a:r>
              <a:rPr lang="en-US" sz="3200" dirty="0"/>
              <a:t>The land of Canaan will be turned over to them</a:t>
            </a:r>
          </a:p>
          <a:p>
            <a:r>
              <a:rPr lang="en-US" sz="3200" dirty="0"/>
              <a:t>After four centuries</a:t>
            </a:r>
          </a:p>
        </p:txBody>
      </p:sp>
    </p:spTree>
    <p:extLst>
      <p:ext uri="{BB962C8B-B14F-4D97-AF65-F5344CB8AC3E}">
        <p14:creationId xmlns:p14="http://schemas.microsoft.com/office/powerpoint/2010/main" val="761761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CE89-7DC5-40E2-8A19-D4D2E2DD2E79}"/>
              </a:ext>
            </a:extLst>
          </p:cNvPr>
          <p:cNvSpPr>
            <a:spLocks noGrp="1"/>
          </p:cNvSpPr>
          <p:nvPr>
            <p:ph type="title"/>
          </p:nvPr>
        </p:nvSpPr>
        <p:spPr/>
        <p:txBody>
          <a:bodyPr/>
          <a:lstStyle/>
          <a:p>
            <a:r>
              <a:rPr lang="en-US" dirty="0"/>
              <a:t>The Canaanites: Genesis 15:20</a:t>
            </a:r>
          </a:p>
        </p:txBody>
      </p:sp>
      <p:sp>
        <p:nvSpPr>
          <p:cNvPr id="3" name="Content Placeholder 2">
            <a:extLst>
              <a:ext uri="{FF2B5EF4-FFF2-40B4-BE49-F238E27FC236}">
                <a16:creationId xmlns:a16="http://schemas.microsoft.com/office/drawing/2014/main" id="{48ABAA80-9B37-4B1B-8E09-1903ED90DD73}"/>
              </a:ext>
            </a:extLst>
          </p:cNvPr>
          <p:cNvSpPr>
            <a:spLocks noGrp="1"/>
          </p:cNvSpPr>
          <p:nvPr>
            <p:ph idx="1"/>
          </p:nvPr>
        </p:nvSpPr>
        <p:spPr/>
        <p:txBody>
          <a:bodyPr numCol="2">
            <a:normAutofit/>
          </a:bodyPr>
          <a:lstStyle/>
          <a:p>
            <a:pPr marL="342900" indent="-342900">
              <a:buFont typeface="+mj-lt"/>
              <a:buAutoNum type="arabicPeriod"/>
            </a:pPr>
            <a:r>
              <a:rPr lang="en-US" sz="2800" dirty="0"/>
              <a:t>Kenites</a:t>
            </a:r>
          </a:p>
          <a:p>
            <a:pPr marL="342900" indent="-342900">
              <a:buFont typeface="+mj-lt"/>
              <a:buAutoNum type="arabicPeriod"/>
            </a:pPr>
            <a:r>
              <a:rPr lang="en-US" sz="2800" dirty="0" err="1"/>
              <a:t>Kenizzites</a:t>
            </a:r>
            <a:endParaRPr lang="en-US" sz="2800" dirty="0"/>
          </a:p>
          <a:p>
            <a:pPr marL="342900" indent="-342900">
              <a:buFont typeface="+mj-lt"/>
              <a:buAutoNum type="arabicPeriod"/>
            </a:pPr>
            <a:r>
              <a:rPr lang="en-US" sz="2800" dirty="0" err="1"/>
              <a:t>Kadmonites</a:t>
            </a:r>
            <a:endParaRPr lang="en-US" sz="2800" dirty="0"/>
          </a:p>
          <a:p>
            <a:pPr marL="342900" indent="-342900">
              <a:buFont typeface="+mj-lt"/>
              <a:buAutoNum type="arabicPeriod"/>
            </a:pPr>
            <a:r>
              <a:rPr lang="en-US" sz="2800" dirty="0"/>
              <a:t>Hittites</a:t>
            </a:r>
          </a:p>
          <a:p>
            <a:pPr marL="342900" indent="-342900">
              <a:buFont typeface="+mj-lt"/>
              <a:buAutoNum type="arabicPeriod"/>
            </a:pPr>
            <a:r>
              <a:rPr lang="en-US" sz="2800" dirty="0"/>
              <a:t>Perizzites</a:t>
            </a:r>
          </a:p>
          <a:p>
            <a:pPr marL="342900" indent="-342900">
              <a:buFont typeface="+mj-lt"/>
              <a:buAutoNum type="arabicPeriod"/>
            </a:pPr>
            <a:r>
              <a:rPr lang="en-US" sz="2800" dirty="0" err="1"/>
              <a:t>Rephaites</a:t>
            </a:r>
            <a:r>
              <a:rPr lang="en-US" sz="2800" dirty="0"/>
              <a:t> (Rephaim)</a:t>
            </a:r>
          </a:p>
          <a:p>
            <a:pPr marL="342900" indent="-342900">
              <a:buFont typeface="+mj-lt"/>
              <a:buAutoNum type="arabicPeriod"/>
            </a:pPr>
            <a:r>
              <a:rPr lang="en-US" sz="2800" dirty="0"/>
              <a:t>Amorites </a:t>
            </a:r>
          </a:p>
          <a:p>
            <a:pPr marL="342900" indent="-342900">
              <a:buFont typeface="+mj-lt"/>
              <a:buAutoNum type="arabicPeriod"/>
            </a:pPr>
            <a:r>
              <a:rPr lang="en-US" sz="2800" dirty="0"/>
              <a:t>Canaanites</a:t>
            </a:r>
          </a:p>
          <a:p>
            <a:pPr marL="342900" indent="-342900">
              <a:buFont typeface="+mj-lt"/>
              <a:buAutoNum type="arabicPeriod"/>
            </a:pPr>
            <a:r>
              <a:rPr lang="en-US" sz="2800" dirty="0" err="1"/>
              <a:t>Girgashites</a:t>
            </a:r>
            <a:endParaRPr lang="en-US" sz="2800" dirty="0"/>
          </a:p>
          <a:p>
            <a:pPr marL="342900" indent="-342900">
              <a:buFont typeface="+mj-lt"/>
              <a:buAutoNum type="arabicPeriod"/>
            </a:pPr>
            <a:r>
              <a:rPr lang="en-US" sz="2800" dirty="0"/>
              <a:t>Jebusites</a:t>
            </a:r>
          </a:p>
        </p:txBody>
      </p:sp>
    </p:spTree>
    <p:extLst>
      <p:ext uri="{BB962C8B-B14F-4D97-AF65-F5344CB8AC3E}">
        <p14:creationId xmlns:p14="http://schemas.microsoft.com/office/powerpoint/2010/main" val="2710448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CE89-7DC5-40E2-8A19-D4D2E2DD2E79}"/>
              </a:ext>
            </a:extLst>
          </p:cNvPr>
          <p:cNvSpPr>
            <a:spLocks noGrp="1"/>
          </p:cNvSpPr>
          <p:nvPr>
            <p:ph type="title"/>
          </p:nvPr>
        </p:nvSpPr>
        <p:spPr/>
        <p:txBody>
          <a:bodyPr/>
          <a:lstStyle/>
          <a:p>
            <a:r>
              <a:rPr lang="en-US" dirty="0"/>
              <a:t>The Canaanites: Deuteronomy 7</a:t>
            </a:r>
          </a:p>
        </p:txBody>
      </p:sp>
      <p:sp>
        <p:nvSpPr>
          <p:cNvPr id="3" name="Content Placeholder 2">
            <a:extLst>
              <a:ext uri="{FF2B5EF4-FFF2-40B4-BE49-F238E27FC236}">
                <a16:creationId xmlns:a16="http://schemas.microsoft.com/office/drawing/2014/main" id="{48ABAA80-9B37-4B1B-8E09-1903ED90DD73}"/>
              </a:ext>
            </a:extLst>
          </p:cNvPr>
          <p:cNvSpPr>
            <a:spLocks noGrp="1"/>
          </p:cNvSpPr>
          <p:nvPr>
            <p:ph idx="1"/>
          </p:nvPr>
        </p:nvSpPr>
        <p:spPr/>
        <p:txBody>
          <a:bodyPr numCol="2">
            <a:normAutofit/>
          </a:bodyPr>
          <a:lstStyle/>
          <a:p>
            <a:pPr marL="342900" indent="-342900">
              <a:buFont typeface="+mj-lt"/>
              <a:buAutoNum type="arabicPeriod"/>
            </a:pPr>
            <a:r>
              <a:rPr lang="en-US" sz="2800" dirty="0"/>
              <a:t>Hittites</a:t>
            </a:r>
          </a:p>
          <a:p>
            <a:pPr marL="342900" indent="-342900">
              <a:buFont typeface="+mj-lt"/>
              <a:buAutoNum type="arabicPeriod"/>
            </a:pPr>
            <a:r>
              <a:rPr lang="en-US" sz="2800" dirty="0" err="1"/>
              <a:t>Girgashites</a:t>
            </a:r>
            <a:endParaRPr lang="en-US" sz="2800" dirty="0"/>
          </a:p>
          <a:p>
            <a:pPr marL="342900" indent="-342900">
              <a:buFont typeface="+mj-lt"/>
              <a:buAutoNum type="arabicPeriod"/>
            </a:pPr>
            <a:r>
              <a:rPr lang="en-US" sz="2800" dirty="0"/>
              <a:t>Amorites</a:t>
            </a:r>
          </a:p>
          <a:p>
            <a:pPr marL="342900" indent="-342900">
              <a:buFont typeface="+mj-lt"/>
              <a:buAutoNum type="arabicPeriod"/>
            </a:pPr>
            <a:r>
              <a:rPr lang="en-US" sz="2800" dirty="0"/>
              <a:t>Canaanites</a:t>
            </a:r>
          </a:p>
          <a:p>
            <a:pPr marL="342900" indent="-342900">
              <a:buFont typeface="+mj-lt"/>
              <a:buAutoNum type="arabicPeriod"/>
            </a:pPr>
            <a:r>
              <a:rPr lang="en-US" sz="2800" dirty="0"/>
              <a:t>Perizzites</a:t>
            </a:r>
          </a:p>
          <a:p>
            <a:pPr marL="342900" indent="-342900">
              <a:buFont typeface="+mj-lt"/>
              <a:buAutoNum type="arabicPeriod"/>
            </a:pPr>
            <a:r>
              <a:rPr lang="en-US" sz="2800" dirty="0"/>
              <a:t>Hivites</a:t>
            </a:r>
          </a:p>
          <a:p>
            <a:pPr marL="342900" indent="-342900">
              <a:buFont typeface="+mj-lt"/>
              <a:buAutoNum type="arabicPeriod"/>
            </a:pPr>
            <a:r>
              <a:rPr lang="en-US" sz="2800" dirty="0"/>
              <a:t>Jebusites </a:t>
            </a:r>
          </a:p>
        </p:txBody>
      </p:sp>
    </p:spTree>
    <p:extLst>
      <p:ext uri="{BB962C8B-B14F-4D97-AF65-F5344CB8AC3E}">
        <p14:creationId xmlns:p14="http://schemas.microsoft.com/office/powerpoint/2010/main" val="2446989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A0C92-87D4-4577-86F8-D2B04B104A07}"/>
              </a:ext>
            </a:extLst>
          </p:cNvPr>
          <p:cNvSpPr>
            <a:spLocks noGrp="1"/>
          </p:cNvSpPr>
          <p:nvPr>
            <p:ph type="title"/>
          </p:nvPr>
        </p:nvSpPr>
        <p:spPr/>
        <p:txBody>
          <a:bodyPr/>
          <a:lstStyle/>
          <a:p>
            <a:r>
              <a:rPr lang="en-US" dirty="0"/>
              <a:t>Called into question</a:t>
            </a:r>
          </a:p>
        </p:txBody>
      </p:sp>
      <p:sp>
        <p:nvSpPr>
          <p:cNvPr id="3" name="Content Placeholder 2">
            <a:extLst>
              <a:ext uri="{FF2B5EF4-FFF2-40B4-BE49-F238E27FC236}">
                <a16:creationId xmlns:a16="http://schemas.microsoft.com/office/drawing/2014/main" id="{B5F5E589-9725-4C25-A7AC-B7B0F4A72BB0}"/>
              </a:ext>
            </a:extLst>
          </p:cNvPr>
          <p:cNvSpPr>
            <a:spLocks noGrp="1"/>
          </p:cNvSpPr>
          <p:nvPr>
            <p:ph idx="1"/>
          </p:nvPr>
        </p:nvSpPr>
        <p:spPr/>
        <p:txBody>
          <a:bodyPr>
            <a:normAutofit/>
          </a:bodyPr>
          <a:lstStyle/>
          <a:p>
            <a:r>
              <a:rPr lang="en-US" sz="3200" dirty="0"/>
              <a:t>God’s existence</a:t>
            </a:r>
          </a:p>
          <a:p>
            <a:r>
              <a:rPr lang="en-US" sz="3200" dirty="0"/>
              <a:t>God’s character and motives</a:t>
            </a:r>
          </a:p>
          <a:p>
            <a:r>
              <a:rPr lang="en-US" sz="3200" dirty="0"/>
              <a:t>The inerrancy of scripture</a:t>
            </a:r>
          </a:p>
        </p:txBody>
      </p:sp>
    </p:spTree>
    <p:extLst>
      <p:ext uri="{BB962C8B-B14F-4D97-AF65-F5344CB8AC3E}">
        <p14:creationId xmlns:p14="http://schemas.microsoft.com/office/powerpoint/2010/main" val="585131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CE89-7DC5-40E2-8A19-D4D2E2DD2E79}"/>
              </a:ext>
            </a:extLst>
          </p:cNvPr>
          <p:cNvSpPr>
            <a:spLocks noGrp="1"/>
          </p:cNvSpPr>
          <p:nvPr>
            <p:ph type="title"/>
          </p:nvPr>
        </p:nvSpPr>
        <p:spPr/>
        <p:txBody>
          <a:bodyPr/>
          <a:lstStyle/>
          <a:p>
            <a:r>
              <a:rPr lang="en-US" dirty="0"/>
              <a:t>The Canaanites: Deuteronomy 20</a:t>
            </a:r>
          </a:p>
        </p:txBody>
      </p:sp>
      <p:sp>
        <p:nvSpPr>
          <p:cNvPr id="3" name="Content Placeholder 2">
            <a:extLst>
              <a:ext uri="{FF2B5EF4-FFF2-40B4-BE49-F238E27FC236}">
                <a16:creationId xmlns:a16="http://schemas.microsoft.com/office/drawing/2014/main" id="{48ABAA80-9B37-4B1B-8E09-1903ED90DD73}"/>
              </a:ext>
            </a:extLst>
          </p:cNvPr>
          <p:cNvSpPr>
            <a:spLocks noGrp="1"/>
          </p:cNvSpPr>
          <p:nvPr>
            <p:ph idx="1"/>
          </p:nvPr>
        </p:nvSpPr>
        <p:spPr/>
        <p:txBody>
          <a:bodyPr numCol="2">
            <a:normAutofit/>
          </a:bodyPr>
          <a:lstStyle/>
          <a:p>
            <a:pPr marL="342900" indent="-342900">
              <a:buFont typeface="+mj-lt"/>
              <a:buAutoNum type="arabicPeriod"/>
            </a:pPr>
            <a:r>
              <a:rPr lang="en-US" sz="2800" dirty="0"/>
              <a:t>Hittites</a:t>
            </a:r>
          </a:p>
          <a:p>
            <a:pPr marL="342900" indent="-342900">
              <a:buFont typeface="+mj-lt"/>
              <a:buAutoNum type="arabicPeriod"/>
            </a:pPr>
            <a:r>
              <a:rPr lang="en-US" sz="2800" dirty="0"/>
              <a:t>Amorites</a:t>
            </a:r>
          </a:p>
          <a:p>
            <a:pPr marL="342900" indent="-342900">
              <a:buFont typeface="+mj-lt"/>
              <a:buAutoNum type="arabicPeriod"/>
            </a:pPr>
            <a:r>
              <a:rPr lang="en-US" sz="2800" dirty="0"/>
              <a:t>Canaanites</a:t>
            </a:r>
          </a:p>
          <a:p>
            <a:pPr marL="342900" indent="-342900">
              <a:buFont typeface="+mj-lt"/>
              <a:buAutoNum type="arabicPeriod"/>
            </a:pPr>
            <a:r>
              <a:rPr lang="en-US" sz="2800" dirty="0"/>
              <a:t>Perizzites</a:t>
            </a:r>
          </a:p>
          <a:p>
            <a:pPr marL="342900" indent="-342900">
              <a:buFont typeface="+mj-lt"/>
              <a:buAutoNum type="arabicPeriod"/>
            </a:pPr>
            <a:r>
              <a:rPr lang="en-US" sz="2800" dirty="0"/>
              <a:t>Hivites</a:t>
            </a:r>
          </a:p>
          <a:p>
            <a:pPr marL="342900" indent="-342900">
              <a:buFont typeface="+mj-lt"/>
              <a:buAutoNum type="arabicPeriod"/>
            </a:pPr>
            <a:r>
              <a:rPr lang="en-US" sz="2800" dirty="0"/>
              <a:t>Jebusites</a:t>
            </a:r>
          </a:p>
        </p:txBody>
      </p:sp>
    </p:spTree>
    <p:extLst>
      <p:ext uri="{BB962C8B-B14F-4D97-AF65-F5344CB8AC3E}">
        <p14:creationId xmlns:p14="http://schemas.microsoft.com/office/powerpoint/2010/main" val="1507412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54FEA4-CA6B-492C-9C93-70CDA8D3BB3F}"/>
              </a:ext>
            </a:extLst>
          </p:cNvPr>
          <p:cNvSpPr>
            <a:spLocks noGrp="1"/>
          </p:cNvSpPr>
          <p:nvPr>
            <p:ph idx="1"/>
          </p:nvPr>
        </p:nvSpPr>
        <p:spPr>
          <a:xfrm>
            <a:off x="363984" y="621437"/>
            <a:ext cx="11585360" cy="6054571"/>
          </a:xfrm>
        </p:spPr>
        <p:txBody>
          <a:bodyPr>
            <a:normAutofit/>
          </a:bodyPr>
          <a:lstStyle/>
          <a:p>
            <a:pPr marL="1465200" lvl="3" indent="-457200">
              <a:buFont typeface="+mj-lt"/>
              <a:buAutoNum type="arabicPeriod"/>
            </a:pPr>
            <a:r>
              <a:rPr lang="en-US" sz="2000" dirty="0"/>
              <a:t>Kenites</a:t>
            </a:r>
          </a:p>
          <a:p>
            <a:pPr marL="1465200" lvl="3" indent="-457200">
              <a:buFont typeface="+mj-lt"/>
              <a:buAutoNum type="arabicPeriod"/>
            </a:pPr>
            <a:r>
              <a:rPr lang="en-US" sz="2000" dirty="0" err="1"/>
              <a:t>Kenizzites</a:t>
            </a:r>
            <a:endParaRPr lang="en-US" sz="2000" dirty="0"/>
          </a:p>
          <a:p>
            <a:pPr marL="1465200" lvl="3" indent="-457200">
              <a:buFont typeface="+mj-lt"/>
              <a:buAutoNum type="arabicPeriod"/>
            </a:pPr>
            <a:r>
              <a:rPr lang="en-US" sz="2000" dirty="0" err="1"/>
              <a:t>Kadmonites</a:t>
            </a:r>
            <a:endParaRPr lang="en-US" sz="2000" dirty="0"/>
          </a:p>
          <a:p>
            <a:pPr marL="1465200" lvl="3" indent="-457200">
              <a:buFont typeface="+mj-lt"/>
              <a:buAutoNum type="arabicPeriod"/>
            </a:pPr>
            <a:r>
              <a:rPr lang="en-US" sz="2000" dirty="0"/>
              <a:t>Hittites</a:t>
            </a:r>
          </a:p>
          <a:p>
            <a:pPr marL="1465200" lvl="3" indent="-457200">
              <a:buFont typeface="+mj-lt"/>
              <a:buAutoNum type="arabicPeriod"/>
            </a:pPr>
            <a:r>
              <a:rPr lang="en-US" sz="2000" dirty="0"/>
              <a:t>Perizzites</a:t>
            </a:r>
          </a:p>
          <a:p>
            <a:pPr marL="1465200" lvl="3" indent="-457200">
              <a:buFont typeface="+mj-lt"/>
              <a:buAutoNum type="arabicPeriod"/>
            </a:pPr>
            <a:r>
              <a:rPr lang="en-US" sz="2000" dirty="0" err="1"/>
              <a:t>Rephaites</a:t>
            </a:r>
            <a:endParaRPr lang="en-US" sz="2000" dirty="0"/>
          </a:p>
          <a:p>
            <a:pPr marL="1465200" lvl="3" indent="-457200">
              <a:buFont typeface="+mj-lt"/>
              <a:buAutoNum type="arabicPeriod"/>
            </a:pPr>
            <a:r>
              <a:rPr lang="en-US" sz="2000" dirty="0"/>
              <a:t>Amorites</a:t>
            </a:r>
          </a:p>
          <a:p>
            <a:pPr marL="1465200" lvl="3" indent="-457200">
              <a:buFont typeface="+mj-lt"/>
              <a:buAutoNum type="arabicPeriod"/>
            </a:pPr>
            <a:r>
              <a:rPr lang="en-US" sz="2000" dirty="0"/>
              <a:t>Canaanites</a:t>
            </a:r>
          </a:p>
          <a:p>
            <a:pPr marL="1465200" lvl="3" indent="-457200">
              <a:buFont typeface="+mj-lt"/>
              <a:buAutoNum type="arabicPeriod"/>
            </a:pPr>
            <a:r>
              <a:rPr lang="en-US" sz="2000" dirty="0" err="1"/>
              <a:t>Girgashites</a:t>
            </a:r>
            <a:endParaRPr lang="en-US" sz="2000" dirty="0"/>
          </a:p>
          <a:p>
            <a:pPr marL="1465200" lvl="3" indent="-457200">
              <a:buFont typeface="+mj-lt"/>
              <a:buAutoNum type="arabicPeriod"/>
            </a:pPr>
            <a:r>
              <a:rPr lang="en-US" sz="2000" dirty="0"/>
              <a:t>Jebusites</a:t>
            </a:r>
          </a:p>
          <a:p>
            <a:pPr marL="1465200" lvl="3" indent="-457200">
              <a:buFont typeface="+mj-lt"/>
              <a:buAutoNum type="arabicPeriod"/>
            </a:pPr>
            <a:r>
              <a:rPr lang="en-US" sz="2000" dirty="0"/>
              <a:t>Hivites</a:t>
            </a:r>
          </a:p>
        </p:txBody>
      </p:sp>
    </p:spTree>
    <p:extLst>
      <p:ext uri="{BB962C8B-B14F-4D97-AF65-F5344CB8AC3E}">
        <p14:creationId xmlns:p14="http://schemas.microsoft.com/office/powerpoint/2010/main" val="433973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54FEA4-CA6B-492C-9C93-70CDA8D3BB3F}"/>
              </a:ext>
            </a:extLst>
          </p:cNvPr>
          <p:cNvSpPr>
            <a:spLocks noGrp="1"/>
          </p:cNvSpPr>
          <p:nvPr>
            <p:ph idx="1"/>
          </p:nvPr>
        </p:nvSpPr>
        <p:spPr>
          <a:xfrm>
            <a:off x="363984" y="621437"/>
            <a:ext cx="11585360" cy="6054571"/>
          </a:xfrm>
        </p:spPr>
        <p:txBody>
          <a:bodyPr>
            <a:normAutofit/>
          </a:bodyPr>
          <a:lstStyle/>
          <a:p>
            <a:pPr marL="1465200" lvl="3" indent="-457200">
              <a:buFont typeface="+mj-lt"/>
              <a:buAutoNum type="arabicPeriod"/>
            </a:pPr>
            <a:r>
              <a:rPr lang="en-US" sz="2000" dirty="0"/>
              <a:t>Kenites</a:t>
            </a:r>
          </a:p>
          <a:p>
            <a:pPr marL="1465200" lvl="3" indent="-457200">
              <a:buFont typeface="+mj-lt"/>
              <a:buAutoNum type="arabicPeriod"/>
            </a:pPr>
            <a:r>
              <a:rPr lang="en-US" sz="2000" dirty="0" err="1"/>
              <a:t>Kenizzites</a:t>
            </a:r>
            <a:endParaRPr lang="en-US" sz="2000" dirty="0"/>
          </a:p>
          <a:p>
            <a:pPr marL="1465200" lvl="3" indent="-457200">
              <a:buFont typeface="+mj-lt"/>
              <a:buAutoNum type="arabicPeriod"/>
            </a:pPr>
            <a:r>
              <a:rPr lang="en-US" sz="2000" dirty="0" err="1"/>
              <a:t>Kadmonites</a:t>
            </a:r>
            <a:endParaRPr lang="en-US" sz="2000" dirty="0"/>
          </a:p>
          <a:p>
            <a:pPr marL="1465200" lvl="3" indent="-457200">
              <a:buFont typeface="+mj-lt"/>
              <a:buAutoNum type="arabicPeriod"/>
            </a:pPr>
            <a:r>
              <a:rPr lang="en-US" sz="2000" dirty="0"/>
              <a:t>Hittites</a:t>
            </a:r>
          </a:p>
          <a:p>
            <a:pPr marL="1465200" lvl="3" indent="-457200">
              <a:buFont typeface="+mj-lt"/>
              <a:buAutoNum type="arabicPeriod"/>
            </a:pPr>
            <a:r>
              <a:rPr lang="en-US" sz="2000" dirty="0"/>
              <a:t>Perizzites</a:t>
            </a:r>
          </a:p>
          <a:p>
            <a:pPr marL="1465200" lvl="3" indent="-457200">
              <a:buFont typeface="+mj-lt"/>
              <a:buAutoNum type="arabicPeriod"/>
            </a:pPr>
            <a:r>
              <a:rPr lang="en-US" sz="2000" dirty="0" err="1"/>
              <a:t>Rephaites</a:t>
            </a:r>
            <a:endParaRPr lang="en-US" sz="2000" dirty="0"/>
          </a:p>
          <a:p>
            <a:pPr marL="1465200" lvl="3" indent="-457200">
              <a:buFont typeface="+mj-lt"/>
              <a:buAutoNum type="arabicPeriod"/>
            </a:pPr>
            <a:r>
              <a:rPr lang="en-US" sz="2000" dirty="0"/>
              <a:t>Amorites</a:t>
            </a:r>
          </a:p>
          <a:p>
            <a:pPr marL="1465200" lvl="3" indent="-457200">
              <a:buFont typeface="+mj-lt"/>
              <a:buAutoNum type="arabicPeriod"/>
            </a:pPr>
            <a:r>
              <a:rPr lang="en-US" sz="2000" dirty="0"/>
              <a:t>Canaanites</a:t>
            </a:r>
          </a:p>
          <a:p>
            <a:pPr marL="1465200" lvl="3" indent="-457200">
              <a:buFont typeface="+mj-lt"/>
              <a:buAutoNum type="arabicPeriod"/>
            </a:pPr>
            <a:r>
              <a:rPr lang="en-US" sz="2000" dirty="0" err="1"/>
              <a:t>Girgashites</a:t>
            </a:r>
            <a:endParaRPr lang="en-US" sz="2000" dirty="0"/>
          </a:p>
          <a:p>
            <a:pPr marL="1465200" lvl="3" indent="-457200">
              <a:buFont typeface="+mj-lt"/>
              <a:buAutoNum type="arabicPeriod"/>
            </a:pPr>
            <a:r>
              <a:rPr lang="en-US" sz="2000" dirty="0"/>
              <a:t>Jebusites</a:t>
            </a:r>
          </a:p>
          <a:p>
            <a:pPr marL="1465200" lvl="3" indent="-457200">
              <a:buFont typeface="+mj-lt"/>
              <a:buAutoNum type="arabicPeriod"/>
            </a:pPr>
            <a:r>
              <a:rPr lang="en-US" sz="2000" dirty="0"/>
              <a:t>Hivites</a:t>
            </a:r>
          </a:p>
        </p:txBody>
      </p:sp>
      <p:sp>
        <p:nvSpPr>
          <p:cNvPr id="4" name="Right Brace 3">
            <a:extLst>
              <a:ext uri="{FF2B5EF4-FFF2-40B4-BE49-F238E27FC236}">
                <a16:creationId xmlns:a16="http://schemas.microsoft.com/office/drawing/2014/main" id="{DB77792A-CEDD-4E71-AAD2-4FFE40BEF645}"/>
              </a:ext>
            </a:extLst>
          </p:cNvPr>
          <p:cNvSpPr/>
          <p:nvPr/>
        </p:nvSpPr>
        <p:spPr>
          <a:xfrm>
            <a:off x="3505200" y="1384916"/>
            <a:ext cx="1225118" cy="452761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panose="020B0502020104020203"/>
              <a:ea typeface="+mn-ea"/>
              <a:cs typeface="+mn-cs"/>
            </a:endParaRPr>
          </a:p>
        </p:txBody>
      </p:sp>
      <p:sp>
        <p:nvSpPr>
          <p:cNvPr id="5" name="TextBox 4">
            <a:extLst>
              <a:ext uri="{FF2B5EF4-FFF2-40B4-BE49-F238E27FC236}">
                <a16:creationId xmlns:a16="http://schemas.microsoft.com/office/drawing/2014/main" id="{055D3051-3CFC-41FE-95E0-E95BA44F4495}"/>
              </a:ext>
            </a:extLst>
          </p:cNvPr>
          <p:cNvSpPr txBox="1"/>
          <p:nvPr/>
        </p:nvSpPr>
        <p:spPr>
          <a:xfrm>
            <a:off x="4800600" y="3387111"/>
            <a:ext cx="452761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Univers" panose="020B0502020104020203"/>
                <a:ea typeface="+mn-ea"/>
                <a:cs typeface="+mn-cs"/>
              </a:rPr>
              <a:t>Canaanites</a:t>
            </a:r>
          </a:p>
        </p:txBody>
      </p:sp>
    </p:spTree>
    <p:extLst>
      <p:ext uri="{BB962C8B-B14F-4D97-AF65-F5344CB8AC3E}">
        <p14:creationId xmlns:p14="http://schemas.microsoft.com/office/powerpoint/2010/main" val="3239651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5486C-6445-4A73-95C9-FBB60B0E8DFE}"/>
              </a:ext>
            </a:extLst>
          </p:cNvPr>
          <p:cNvSpPr>
            <a:spLocks noGrp="1"/>
          </p:cNvSpPr>
          <p:nvPr>
            <p:ph type="title"/>
          </p:nvPr>
        </p:nvSpPr>
        <p:spPr/>
        <p:txBody>
          <a:bodyPr/>
          <a:lstStyle/>
          <a:p>
            <a:r>
              <a:rPr lang="en-US" dirty="0"/>
              <a:t>Genesis 15:16</a:t>
            </a:r>
          </a:p>
        </p:txBody>
      </p:sp>
      <p:sp>
        <p:nvSpPr>
          <p:cNvPr id="3" name="Content Placeholder 2">
            <a:extLst>
              <a:ext uri="{FF2B5EF4-FFF2-40B4-BE49-F238E27FC236}">
                <a16:creationId xmlns:a16="http://schemas.microsoft.com/office/drawing/2014/main" id="{E1D7D9C5-55EC-4F42-8738-48B8BCB3BCFD}"/>
              </a:ext>
            </a:extLst>
          </p:cNvPr>
          <p:cNvSpPr>
            <a:spLocks noGrp="1"/>
          </p:cNvSpPr>
          <p:nvPr>
            <p:ph idx="1"/>
          </p:nvPr>
        </p:nvSpPr>
        <p:spPr/>
        <p:txBody>
          <a:bodyPr>
            <a:normAutofit/>
          </a:bodyPr>
          <a:lstStyle/>
          <a:p>
            <a:r>
              <a:rPr lang="en-US" sz="3200" dirty="0"/>
              <a:t>6 And they shall come back here in the fourth generation, for the iniquity of the Amorites is not yet complete.</a:t>
            </a:r>
          </a:p>
        </p:txBody>
      </p:sp>
    </p:spTree>
    <p:extLst>
      <p:ext uri="{BB962C8B-B14F-4D97-AF65-F5344CB8AC3E}">
        <p14:creationId xmlns:p14="http://schemas.microsoft.com/office/powerpoint/2010/main" val="3762808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35AEF-12B3-440F-979B-6FDE9DAA253E}"/>
              </a:ext>
            </a:extLst>
          </p:cNvPr>
          <p:cNvSpPr>
            <a:spLocks noGrp="1"/>
          </p:cNvSpPr>
          <p:nvPr>
            <p:ph type="title"/>
          </p:nvPr>
        </p:nvSpPr>
        <p:spPr/>
        <p:txBody>
          <a:bodyPr/>
          <a:lstStyle/>
          <a:p>
            <a:r>
              <a:rPr lang="en-US" dirty="0"/>
              <a:t>Deuteronomy 9:5</a:t>
            </a:r>
          </a:p>
        </p:txBody>
      </p:sp>
      <p:sp>
        <p:nvSpPr>
          <p:cNvPr id="3" name="Content Placeholder 2">
            <a:extLst>
              <a:ext uri="{FF2B5EF4-FFF2-40B4-BE49-F238E27FC236}">
                <a16:creationId xmlns:a16="http://schemas.microsoft.com/office/drawing/2014/main" id="{5F55603C-9B91-4102-96EC-54A06242D959}"/>
              </a:ext>
            </a:extLst>
          </p:cNvPr>
          <p:cNvSpPr>
            <a:spLocks noGrp="1"/>
          </p:cNvSpPr>
          <p:nvPr>
            <p:ph idx="1"/>
          </p:nvPr>
        </p:nvSpPr>
        <p:spPr/>
        <p:txBody>
          <a:bodyPr>
            <a:normAutofit/>
          </a:bodyPr>
          <a:lstStyle/>
          <a:p>
            <a:r>
              <a:rPr lang="en-US" sz="3200" dirty="0"/>
              <a:t>5 Not because of your righteousness or the uprightness of your heart are you going in to possess their land, but because of the wickedness of these nations the Lord your God is driving them out from before you</a:t>
            </a:r>
          </a:p>
        </p:txBody>
      </p:sp>
    </p:spTree>
    <p:extLst>
      <p:ext uri="{BB962C8B-B14F-4D97-AF65-F5344CB8AC3E}">
        <p14:creationId xmlns:p14="http://schemas.microsoft.com/office/powerpoint/2010/main" val="626165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AB5D8-6273-4C94-82F1-1234B514FD14}"/>
              </a:ext>
            </a:extLst>
          </p:cNvPr>
          <p:cNvSpPr>
            <a:spLocks noGrp="1"/>
          </p:cNvSpPr>
          <p:nvPr>
            <p:ph type="title"/>
          </p:nvPr>
        </p:nvSpPr>
        <p:spPr/>
        <p:txBody>
          <a:bodyPr/>
          <a:lstStyle/>
          <a:p>
            <a:r>
              <a:rPr lang="en-US" dirty="0"/>
              <a:t>Leviticus 18:26-28</a:t>
            </a:r>
          </a:p>
        </p:txBody>
      </p:sp>
      <p:sp>
        <p:nvSpPr>
          <p:cNvPr id="3" name="Content Placeholder 2">
            <a:extLst>
              <a:ext uri="{FF2B5EF4-FFF2-40B4-BE49-F238E27FC236}">
                <a16:creationId xmlns:a16="http://schemas.microsoft.com/office/drawing/2014/main" id="{E75A6D89-6AC1-4AD0-9148-05E754E19621}"/>
              </a:ext>
            </a:extLst>
          </p:cNvPr>
          <p:cNvSpPr>
            <a:spLocks noGrp="1"/>
          </p:cNvSpPr>
          <p:nvPr>
            <p:ph idx="1"/>
          </p:nvPr>
        </p:nvSpPr>
        <p:spPr/>
        <p:txBody>
          <a:bodyPr>
            <a:normAutofit/>
          </a:bodyPr>
          <a:lstStyle/>
          <a:p>
            <a:r>
              <a:rPr lang="en-US" sz="2800" dirty="0"/>
              <a:t>26 But you shall keep my statutes and my rules and do none of these abominations, either the native or the stranger who sojourns among you 27 (for the people of the land, who were before you, did all of these abominations, so that the land became unclean), 28 lest the land vomit you out when you make it unclean, as it vomited out the nation that was before you.</a:t>
            </a:r>
          </a:p>
        </p:txBody>
      </p:sp>
    </p:spTree>
    <p:extLst>
      <p:ext uri="{BB962C8B-B14F-4D97-AF65-F5344CB8AC3E}">
        <p14:creationId xmlns:p14="http://schemas.microsoft.com/office/powerpoint/2010/main" val="2772565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group of people riding horses&#10;&#10;Description automatically generated with medium confidence">
            <a:extLst>
              <a:ext uri="{FF2B5EF4-FFF2-40B4-BE49-F238E27FC236}">
                <a16:creationId xmlns:a16="http://schemas.microsoft.com/office/drawing/2014/main" id="{C70A58CD-CC4D-487A-B2A5-1DF1C5857666}"/>
              </a:ext>
            </a:extLst>
          </p:cNvPr>
          <p:cNvPicPr>
            <a:picLocks noChangeAspect="1"/>
          </p:cNvPicPr>
          <p:nvPr/>
        </p:nvPicPr>
        <p:blipFill rotWithShape="1">
          <a:blip r:embed="rId2">
            <a:extLst>
              <a:ext uri="{28A0092B-C50C-407E-A947-70E740481C1C}">
                <a14:useLocalDpi xmlns:a14="http://schemas.microsoft.com/office/drawing/2010/main" val="0"/>
              </a:ext>
            </a:extLst>
          </a:blip>
          <a:srcRect l="1"/>
          <a:stretch/>
        </p:blipFill>
        <p:spPr>
          <a:xfrm>
            <a:off x="20" y="-22"/>
            <a:ext cx="12191977" cy="6858022"/>
          </a:xfrm>
          <a:prstGeom prst="rect">
            <a:avLst/>
          </a:prstGeom>
        </p:spPr>
      </p:pic>
      <p:sp>
        <p:nvSpPr>
          <p:cNvPr id="19" name="Rectangle 18">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panose="020B0502020104020203"/>
              <a:ea typeface="+mn-ea"/>
              <a:cs typeface="+mn-cs"/>
            </a:endParaRPr>
          </a:p>
        </p:txBody>
      </p:sp>
      <p:sp>
        <p:nvSpPr>
          <p:cNvPr id="2" name="Title 1">
            <a:extLst>
              <a:ext uri="{FF2B5EF4-FFF2-40B4-BE49-F238E27FC236}">
                <a16:creationId xmlns:a16="http://schemas.microsoft.com/office/drawing/2014/main" id="{EE375597-8CBD-490E-A7D1-1EE34112DB0C}"/>
              </a:ext>
            </a:extLst>
          </p:cNvPr>
          <p:cNvSpPr>
            <a:spLocks noGrp="1"/>
          </p:cNvSpPr>
          <p:nvPr>
            <p:ph type="ctrTitle"/>
          </p:nvPr>
        </p:nvSpPr>
        <p:spPr>
          <a:xfrm>
            <a:off x="643466" y="643467"/>
            <a:ext cx="7683788" cy="3569242"/>
          </a:xfrm>
        </p:spPr>
        <p:txBody>
          <a:bodyPr anchor="t">
            <a:normAutofit/>
          </a:bodyPr>
          <a:lstStyle/>
          <a:p>
            <a:r>
              <a:rPr lang="en-US" sz="4800" dirty="0">
                <a:solidFill>
                  <a:schemeClr val="bg1"/>
                </a:solidFill>
              </a:rPr>
              <a:t>God &amp; Canaan, Part 1</a:t>
            </a:r>
            <a:br>
              <a:rPr lang="en-US" sz="4800" dirty="0">
                <a:solidFill>
                  <a:schemeClr val="bg1"/>
                </a:solidFill>
              </a:rPr>
            </a:br>
            <a:r>
              <a:rPr lang="en-US" sz="2800" dirty="0">
                <a:solidFill>
                  <a:schemeClr val="bg1"/>
                </a:solidFill>
              </a:rPr>
              <a:t>Because of the wickedness of the nations</a:t>
            </a:r>
            <a:r>
              <a:rPr lang="en-US" sz="5400" dirty="0">
                <a:solidFill>
                  <a:schemeClr val="bg1"/>
                </a:solidFill>
              </a:rPr>
              <a:t> </a:t>
            </a:r>
            <a:endParaRPr lang="en-US" sz="4800" dirty="0">
              <a:solidFill>
                <a:schemeClr val="bg1"/>
              </a:solidFill>
            </a:endParaRPr>
          </a:p>
        </p:txBody>
      </p:sp>
      <p:sp>
        <p:nvSpPr>
          <p:cNvPr id="21" name="Rectangle 20">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731935" y="1397930"/>
            <a:ext cx="6858003" cy="4062128"/>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panose="020B0502020104020203"/>
              <a:ea typeface="+mn-ea"/>
              <a:cs typeface="+mn-cs"/>
            </a:endParaRPr>
          </a:p>
        </p:txBody>
      </p:sp>
    </p:spTree>
    <p:extLst>
      <p:ext uri="{BB962C8B-B14F-4D97-AF65-F5344CB8AC3E}">
        <p14:creationId xmlns:p14="http://schemas.microsoft.com/office/powerpoint/2010/main" val="258753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334C7-AF9B-4632-8A5C-169A64C410B6}"/>
              </a:ext>
            </a:extLst>
          </p:cNvPr>
          <p:cNvSpPr>
            <a:spLocks noGrp="1"/>
          </p:cNvSpPr>
          <p:nvPr>
            <p:ph type="title"/>
          </p:nvPr>
        </p:nvSpPr>
        <p:spPr/>
        <p:txBody>
          <a:bodyPr/>
          <a:lstStyle/>
          <a:p>
            <a:r>
              <a:rPr lang="en-US" dirty="0"/>
              <a:t>Galatians 5:17</a:t>
            </a:r>
          </a:p>
        </p:txBody>
      </p:sp>
      <p:sp>
        <p:nvSpPr>
          <p:cNvPr id="3" name="Content Placeholder 2">
            <a:extLst>
              <a:ext uri="{FF2B5EF4-FFF2-40B4-BE49-F238E27FC236}">
                <a16:creationId xmlns:a16="http://schemas.microsoft.com/office/drawing/2014/main" id="{11C3A107-523A-4BCE-918F-269A85F6AB37}"/>
              </a:ext>
            </a:extLst>
          </p:cNvPr>
          <p:cNvSpPr>
            <a:spLocks noGrp="1"/>
          </p:cNvSpPr>
          <p:nvPr>
            <p:ph idx="1"/>
          </p:nvPr>
        </p:nvSpPr>
        <p:spPr/>
        <p:txBody>
          <a:bodyPr>
            <a:normAutofit/>
          </a:bodyPr>
          <a:lstStyle/>
          <a:p>
            <a:r>
              <a:rPr lang="en-US" sz="3200" dirty="0"/>
              <a:t>The sinful nature wants to do evil, which is just the opposite of what the Spirit wants. And the Spirit gives us desires that are the opposite of what the sinful nature desires. These two forces are constantly fighting each other, so you are not free to carry out your good intentions.</a:t>
            </a:r>
          </a:p>
        </p:txBody>
      </p:sp>
    </p:spTree>
    <p:extLst>
      <p:ext uri="{BB962C8B-B14F-4D97-AF65-F5344CB8AC3E}">
        <p14:creationId xmlns:p14="http://schemas.microsoft.com/office/powerpoint/2010/main" val="2929765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FB182-C29D-4BF8-97BA-E51D74A1BCCD}"/>
              </a:ext>
            </a:extLst>
          </p:cNvPr>
          <p:cNvSpPr>
            <a:spLocks noGrp="1"/>
          </p:cNvSpPr>
          <p:nvPr>
            <p:ph type="title"/>
          </p:nvPr>
        </p:nvSpPr>
        <p:spPr/>
        <p:txBody>
          <a:bodyPr/>
          <a:lstStyle/>
          <a:p>
            <a:r>
              <a:rPr lang="en-US" dirty="0"/>
              <a:t>Why does god seem so violent in the </a:t>
            </a:r>
            <a:r>
              <a:rPr lang="en-US" dirty="0" err="1"/>
              <a:t>ot</a:t>
            </a:r>
            <a:r>
              <a:rPr lang="en-US" dirty="0"/>
              <a:t>? </a:t>
            </a:r>
          </a:p>
        </p:txBody>
      </p:sp>
      <p:sp>
        <p:nvSpPr>
          <p:cNvPr id="3" name="Content Placeholder 2">
            <a:extLst>
              <a:ext uri="{FF2B5EF4-FFF2-40B4-BE49-F238E27FC236}">
                <a16:creationId xmlns:a16="http://schemas.microsoft.com/office/drawing/2014/main" id="{56A2854D-89B4-4FFE-BF1D-F5D35ED03051}"/>
              </a:ext>
            </a:extLst>
          </p:cNvPr>
          <p:cNvSpPr>
            <a:spLocks noGrp="1"/>
          </p:cNvSpPr>
          <p:nvPr>
            <p:ph idx="1"/>
          </p:nvPr>
        </p:nvSpPr>
        <p:spPr/>
        <p:txBody>
          <a:bodyPr>
            <a:normAutofit/>
          </a:bodyPr>
          <a:lstStyle/>
          <a:p>
            <a:r>
              <a:rPr lang="en-US" sz="3200" dirty="0"/>
              <a:t>How do we come to terms with the perceived atrocities of the Old Testament? </a:t>
            </a:r>
          </a:p>
        </p:txBody>
      </p:sp>
    </p:spTree>
    <p:extLst>
      <p:ext uri="{BB962C8B-B14F-4D97-AF65-F5344CB8AC3E}">
        <p14:creationId xmlns:p14="http://schemas.microsoft.com/office/powerpoint/2010/main" val="1571785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panose="020B0502020104020203"/>
              <a:ea typeface="+mn-ea"/>
              <a:cs typeface="+mn-cs"/>
            </a:endParaRPr>
          </a:p>
        </p:txBody>
      </p:sp>
      <p:sp>
        <p:nvSpPr>
          <p:cNvPr id="2" name="Title 1">
            <a:extLst>
              <a:ext uri="{FF2B5EF4-FFF2-40B4-BE49-F238E27FC236}">
                <a16:creationId xmlns:a16="http://schemas.microsoft.com/office/drawing/2014/main" id="{35AD468B-60C4-401F-BF89-C2C93627920D}"/>
              </a:ext>
            </a:extLst>
          </p:cNvPr>
          <p:cNvSpPr>
            <a:spLocks noGrp="1"/>
          </p:cNvSpPr>
          <p:nvPr>
            <p:ph type="title"/>
          </p:nvPr>
        </p:nvSpPr>
        <p:spPr>
          <a:xfrm>
            <a:off x="4382724" y="702156"/>
            <a:ext cx="7225075" cy="1013800"/>
          </a:xfrm>
        </p:spPr>
        <p:txBody>
          <a:bodyPr>
            <a:normAutofit/>
          </a:bodyPr>
          <a:lstStyle/>
          <a:p>
            <a:r>
              <a:rPr lang="en-US" sz="3100">
                <a:solidFill>
                  <a:schemeClr val="tx2"/>
                </a:solidFill>
              </a:rPr>
              <a:t>Richard Dawkins – The God Delusion</a:t>
            </a:r>
          </a:p>
        </p:txBody>
      </p:sp>
      <p:sp>
        <p:nvSpPr>
          <p:cNvPr id="12" name="Rectangle 11">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Univers" panose="020B0502020104020203"/>
              <a:ea typeface="+mn-ea"/>
              <a:cs typeface="+mn-cs"/>
            </a:endParaRPr>
          </a:p>
        </p:txBody>
      </p:sp>
      <p:sp>
        <p:nvSpPr>
          <p:cNvPr id="16" name="Rectangle 15">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descr="A person in a suit&#10;&#10;Description automatically generated with medium confidence">
            <a:extLst>
              <a:ext uri="{FF2B5EF4-FFF2-40B4-BE49-F238E27FC236}">
                <a16:creationId xmlns:a16="http://schemas.microsoft.com/office/drawing/2014/main" id="{C65E72E7-DF9C-48D6-ACF8-2E58CEB98C80}"/>
              </a:ext>
            </a:extLst>
          </p:cNvPr>
          <p:cNvPicPr>
            <a:picLocks noChangeAspect="1"/>
          </p:cNvPicPr>
          <p:nvPr/>
        </p:nvPicPr>
        <p:blipFill rotWithShape="1">
          <a:blip r:embed="rId2">
            <a:extLst>
              <a:ext uri="{28A0092B-C50C-407E-A947-70E740481C1C}">
                <a14:useLocalDpi xmlns:a14="http://schemas.microsoft.com/office/drawing/2010/main" val="0"/>
              </a:ext>
            </a:extLst>
          </a:blip>
          <a:srcRect l="18306" r="17560" b="3"/>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A1583D71-F80B-4ED4-B361-CC432B8FE128}"/>
              </a:ext>
            </a:extLst>
          </p:cNvPr>
          <p:cNvSpPr>
            <a:spLocks noGrp="1"/>
          </p:cNvSpPr>
          <p:nvPr>
            <p:ph idx="1"/>
          </p:nvPr>
        </p:nvSpPr>
        <p:spPr>
          <a:xfrm>
            <a:off x="4382726" y="1896533"/>
            <a:ext cx="7439160" cy="4578912"/>
          </a:xfrm>
        </p:spPr>
        <p:txBody>
          <a:bodyPr>
            <a:normAutofit fontScale="92500"/>
          </a:bodyPr>
          <a:lstStyle/>
          <a:p>
            <a:r>
              <a:rPr lang="en-US" sz="2800" i="1" dirty="0">
                <a:effectLst/>
                <a:ea typeface="Calibri" panose="020F0502020204030204" pitchFamily="34" charset="0"/>
                <a:cs typeface="Times New Roman" panose="02020603050405020304" pitchFamily="18" charset="0"/>
              </a:rPr>
              <a:t>“The God of the OT is arguably the most unpleasant character in all fiction. He’s jealous, and proud of it. He’s a petty, unjust, unforgiving control-freak; a vindictive, bloodthirsty ethnic cleanser, a misogynistic, homophobic, racist, infanticidal, genocidal, filicidal, pestilential, megalomaniacal, sadomasochistic, capriciously malevolent bully.” </a:t>
            </a:r>
            <a:endParaRPr lang="en-US" sz="2800" dirty="0"/>
          </a:p>
        </p:txBody>
      </p:sp>
    </p:spTree>
    <p:extLst>
      <p:ext uri="{BB962C8B-B14F-4D97-AF65-F5344CB8AC3E}">
        <p14:creationId xmlns:p14="http://schemas.microsoft.com/office/powerpoint/2010/main" val="2162877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panose="020B0502020104020203"/>
              <a:ea typeface="+mn-ea"/>
              <a:cs typeface="+mn-cs"/>
            </a:endParaRPr>
          </a:p>
        </p:txBody>
      </p:sp>
      <p:sp>
        <p:nvSpPr>
          <p:cNvPr id="2" name="Title 1">
            <a:extLst>
              <a:ext uri="{FF2B5EF4-FFF2-40B4-BE49-F238E27FC236}">
                <a16:creationId xmlns:a16="http://schemas.microsoft.com/office/drawing/2014/main" id="{66E2EF73-2650-4DC4-800C-EF7A8A86C098}"/>
              </a:ext>
            </a:extLst>
          </p:cNvPr>
          <p:cNvSpPr>
            <a:spLocks noGrp="1"/>
          </p:cNvSpPr>
          <p:nvPr>
            <p:ph type="title"/>
          </p:nvPr>
        </p:nvSpPr>
        <p:spPr>
          <a:xfrm>
            <a:off x="4382724" y="702156"/>
            <a:ext cx="7225075" cy="1013800"/>
          </a:xfrm>
        </p:spPr>
        <p:txBody>
          <a:bodyPr>
            <a:normAutofit/>
          </a:bodyPr>
          <a:lstStyle/>
          <a:p>
            <a:r>
              <a:rPr lang="en-US" sz="2800">
                <a:solidFill>
                  <a:schemeClr val="tx2"/>
                </a:solidFill>
              </a:rPr>
              <a:t>Christopher Hitchens: God is not Great: How Religion poisons everything</a:t>
            </a:r>
          </a:p>
        </p:txBody>
      </p:sp>
      <p:sp>
        <p:nvSpPr>
          <p:cNvPr id="12" name="Rectangle 11">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Univers" panose="020B0502020104020203"/>
              <a:ea typeface="+mn-ea"/>
              <a:cs typeface="+mn-cs"/>
            </a:endParaRPr>
          </a:p>
        </p:txBody>
      </p:sp>
      <p:sp>
        <p:nvSpPr>
          <p:cNvPr id="16" name="Rectangle 15">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descr="A person sitting on a chair&#10;&#10;Description automatically generated with low confidence">
            <a:extLst>
              <a:ext uri="{FF2B5EF4-FFF2-40B4-BE49-F238E27FC236}">
                <a16:creationId xmlns:a16="http://schemas.microsoft.com/office/drawing/2014/main" id="{0D44C8DA-7D57-48BE-9C28-ECD13B31F060}"/>
              </a:ext>
            </a:extLst>
          </p:cNvPr>
          <p:cNvPicPr>
            <a:picLocks noChangeAspect="1"/>
          </p:cNvPicPr>
          <p:nvPr/>
        </p:nvPicPr>
        <p:blipFill rotWithShape="1">
          <a:blip r:embed="rId2">
            <a:extLst>
              <a:ext uri="{28A0092B-C50C-407E-A947-70E740481C1C}">
                <a14:useLocalDpi xmlns:a14="http://schemas.microsoft.com/office/drawing/2010/main" val="0"/>
              </a:ext>
            </a:extLst>
          </a:blip>
          <a:srcRect l="14594" r="16997" b="3"/>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0FA52043-0824-4DCC-B070-9F847B699851}"/>
              </a:ext>
            </a:extLst>
          </p:cNvPr>
          <p:cNvSpPr>
            <a:spLocks noGrp="1"/>
          </p:cNvSpPr>
          <p:nvPr>
            <p:ph idx="1"/>
          </p:nvPr>
        </p:nvSpPr>
        <p:spPr>
          <a:xfrm>
            <a:off x="4382724" y="989581"/>
            <a:ext cx="6878108" cy="3962266"/>
          </a:xfrm>
        </p:spPr>
        <p:txBody>
          <a:bodyPr>
            <a:normAutofit/>
          </a:bodyPr>
          <a:lstStyle/>
          <a:p>
            <a:endParaRPr lang="en-US" sz="3200" dirty="0"/>
          </a:p>
          <a:p>
            <a:r>
              <a:rPr lang="en-US" sz="3200" i="1" dirty="0"/>
              <a:t>The Canaanites were </a:t>
            </a:r>
            <a:r>
              <a:rPr lang="en-US" sz="3200" i="1" dirty="0">
                <a:cs typeface="Times New Roman" panose="02020603050405020304" pitchFamily="18" charset="0"/>
              </a:rPr>
              <a:t>p</a:t>
            </a:r>
            <a:r>
              <a:rPr lang="en-US" sz="3200" i="1" dirty="0">
                <a:effectLst/>
                <a:ea typeface="Calibri" panose="020F0502020204030204" pitchFamily="34" charset="0"/>
                <a:cs typeface="Times New Roman" panose="02020603050405020304" pitchFamily="18" charset="0"/>
              </a:rPr>
              <a:t>itilessly driven out of their homes to make room for the ungrateful and mutinous children of Israel…</a:t>
            </a:r>
            <a:endParaRPr lang="en-US" sz="3200" dirty="0"/>
          </a:p>
        </p:txBody>
      </p:sp>
    </p:spTree>
    <p:extLst>
      <p:ext uri="{BB962C8B-B14F-4D97-AF65-F5344CB8AC3E}">
        <p14:creationId xmlns:p14="http://schemas.microsoft.com/office/powerpoint/2010/main" val="3872699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69739-3F09-4EAF-96A0-7693579F538D}"/>
              </a:ext>
            </a:extLst>
          </p:cNvPr>
          <p:cNvSpPr>
            <a:spLocks noGrp="1"/>
          </p:cNvSpPr>
          <p:nvPr>
            <p:ph type="title"/>
          </p:nvPr>
        </p:nvSpPr>
        <p:spPr/>
        <p:txBody>
          <a:bodyPr/>
          <a:lstStyle/>
          <a:p>
            <a:r>
              <a:rPr lang="en-US" dirty="0"/>
              <a:t>God is:</a:t>
            </a:r>
          </a:p>
        </p:txBody>
      </p:sp>
      <p:sp>
        <p:nvSpPr>
          <p:cNvPr id="3" name="Content Placeholder 2">
            <a:extLst>
              <a:ext uri="{FF2B5EF4-FFF2-40B4-BE49-F238E27FC236}">
                <a16:creationId xmlns:a16="http://schemas.microsoft.com/office/drawing/2014/main" id="{1D4CAE51-6B0B-48BA-846E-C2D3EFE4008B}"/>
              </a:ext>
            </a:extLst>
          </p:cNvPr>
          <p:cNvSpPr>
            <a:spLocks noGrp="1"/>
          </p:cNvSpPr>
          <p:nvPr>
            <p:ph idx="1"/>
          </p:nvPr>
        </p:nvSpPr>
        <p:spPr>
          <a:xfrm>
            <a:off x="581192" y="2405848"/>
            <a:ext cx="11158046" cy="3897975"/>
          </a:xfrm>
        </p:spPr>
        <p:txBody>
          <a:bodyPr numCol="2">
            <a:normAutofit fontScale="92500" lnSpcReduction="10000"/>
          </a:bodyPr>
          <a:lstStyle/>
          <a:p>
            <a:r>
              <a:rPr lang="en-US" sz="3200" dirty="0"/>
              <a:t>Petty</a:t>
            </a:r>
          </a:p>
          <a:p>
            <a:r>
              <a:rPr lang="en-US" sz="3200" dirty="0"/>
              <a:t>Unjust</a:t>
            </a:r>
          </a:p>
          <a:p>
            <a:r>
              <a:rPr lang="en-US" sz="3200" dirty="0"/>
              <a:t>Unforgiving</a:t>
            </a:r>
          </a:p>
          <a:p>
            <a:r>
              <a:rPr lang="en-US" sz="3200" dirty="0"/>
              <a:t>Controlling</a:t>
            </a:r>
          </a:p>
          <a:p>
            <a:r>
              <a:rPr lang="en-US" sz="3200" dirty="0"/>
              <a:t>Vindictive</a:t>
            </a:r>
          </a:p>
          <a:p>
            <a:r>
              <a:rPr lang="en-US" sz="3200" dirty="0"/>
              <a:t>Blood thirsty</a:t>
            </a:r>
          </a:p>
          <a:p>
            <a:r>
              <a:rPr lang="en-US" sz="3200" dirty="0"/>
              <a:t>A racist ethnic cleanser</a:t>
            </a:r>
          </a:p>
          <a:p>
            <a:r>
              <a:rPr lang="en-US" sz="3200" dirty="0"/>
              <a:t>Genocidal</a:t>
            </a:r>
          </a:p>
          <a:p>
            <a:r>
              <a:rPr lang="en-US" sz="3200" dirty="0"/>
              <a:t>Guilty of indiscriminate massacres</a:t>
            </a:r>
          </a:p>
          <a:p>
            <a:r>
              <a:rPr lang="en-US" sz="3200" dirty="0"/>
              <a:t>An evil monster</a:t>
            </a:r>
          </a:p>
        </p:txBody>
      </p:sp>
    </p:spTree>
    <p:extLst>
      <p:ext uri="{BB962C8B-B14F-4D97-AF65-F5344CB8AC3E}">
        <p14:creationId xmlns:p14="http://schemas.microsoft.com/office/powerpoint/2010/main" val="4032581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7B12B-7430-446E-A0B7-1BFC352E9E46}"/>
              </a:ext>
            </a:extLst>
          </p:cNvPr>
          <p:cNvSpPr>
            <a:spLocks noGrp="1"/>
          </p:cNvSpPr>
          <p:nvPr>
            <p:ph type="title"/>
          </p:nvPr>
        </p:nvSpPr>
        <p:spPr/>
        <p:txBody>
          <a:bodyPr>
            <a:normAutofit fontScale="90000"/>
          </a:bodyPr>
          <a:lstStyle/>
          <a:p>
            <a:r>
              <a:rPr lang="en-US" dirty="0"/>
              <a:t>Deuteronomy 20 – laws concerning warfare</a:t>
            </a:r>
          </a:p>
        </p:txBody>
      </p:sp>
      <p:sp>
        <p:nvSpPr>
          <p:cNvPr id="3" name="Content Placeholder 2">
            <a:extLst>
              <a:ext uri="{FF2B5EF4-FFF2-40B4-BE49-F238E27FC236}">
                <a16:creationId xmlns:a16="http://schemas.microsoft.com/office/drawing/2014/main" id="{12963D2C-81FC-4D61-A207-25245949192F}"/>
              </a:ext>
            </a:extLst>
          </p:cNvPr>
          <p:cNvSpPr>
            <a:spLocks noGrp="1"/>
          </p:cNvSpPr>
          <p:nvPr>
            <p:ph idx="1"/>
          </p:nvPr>
        </p:nvSpPr>
        <p:spPr/>
        <p:txBody>
          <a:bodyPr>
            <a:normAutofit fontScale="92500" lnSpcReduction="10000"/>
          </a:bodyPr>
          <a:lstStyle/>
          <a:p>
            <a:r>
              <a:rPr lang="en-US" sz="2800" dirty="0"/>
              <a:t>16 But in the cities of these peoples that the LORD your God is giving you for an inheritance, you shall save alive nothing that breathes, 17 but you shall devote them to complete destruction, the Hittites and the Amorites, the Canaanites and the Perizzites, the Hivites and the Jebusites, as the LORD your God has commanded, 18 that they may not teach you to do according to all their abominable practices that they have done for their gods, and so you sin against the LORD your God</a:t>
            </a:r>
          </a:p>
        </p:txBody>
      </p:sp>
    </p:spTree>
    <p:extLst>
      <p:ext uri="{BB962C8B-B14F-4D97-AF65-F5344CB8AC3E}">
        <p14:creationId xmlns:p14="http://schemas.microsoft.com/office/powerpoint/2010/main" val="1590331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E6F71-AA16-48D5-823D-58D1A3708AF9}"/>
              </a:ext>
            </a:extLst>
          </p:cNvPr>
          <p:cNvSpPr>
            <a:spLocks noGrp="1"/>
          </p:cNvSpPr>
          <p:nvPr>
            <p:ph type="title"/>
          </p:nvPr>
        </p:nvSpPr>
        <p:spPr/>
        <p:txBody>
          <a:bodyPr/>
          <a:lstStyle/>
          <a:p>
            <a:r>
              <a:rPr lang="en-US" dirty="0"/>
              <a:t>Joshua 6:21</a:t>
            </a:r>
          </a:p>
        </p:txBody>
      </p:sp>
      <p:sp>
        <p:nvSpPr>
          <p:cNvPr id="3" name="Content Placeholder 2">
            <a:extLst>
              <a:ext uri="{FF2B5EF4-FFF2-40B4-BE49-F238E27FC236}">
                <a16:creationId xmlns:a16="http://schemas.microsoft.com/office/drawing/2014/main" id="{3940C9BF-935F-4F9B-8DC8-ED2C8A97D9AB}"/>
              </a:ext>
            </a:extLst>
          </p:cNvPr>
          <p:cNvSpPr>
            <a:spLocks noGrp="1"/>
          </p:cNvSpPr>
          <p:nvPr>
            <p:ph idx="1"/>
          </p:nvPr>
        </p:nvSpPr>
        <p:spPr/>
        <p:txBody>
          <a:bodyPr>
            <a:normAutofit/>
          </a:bodyPr>
          <a:lstStyle/>
          <a:p>
            <a:r>
              <a:rPr lang="en-US" sz="2800" dirty="0"/>
              <a:t>T</a:t>
            </a:r>
            <a:r>
              <a:rPr lang="en-US" sz="2800"/>
              <a:t>he </a:t>
            </a:r>
            <a:r>
              <a:rPr lang="en-US" sz="2800" dirty="0"/>
              <a:t>Israelites devoted all in the city to destruction, both men and women, young and old, oxen, sheep, and donkeys, with the edge of the sword. </a:t>
            </a:r>
          </a:p>
        </p:txBody>
      </p:sp>
    </p:spTree>
    <p:extLst>
      <p:ext uri="{BB962C8B-B14F-4D97-AF65-F5344CB8AC3E}">
        <p14:creationId xmlns:p14="http://schemas.microsoft.com/office/powerpoint/2010/main" val="491830490"/>
      </p:ext>
    </p:extLst>
  </p:cSld>
  <p:clrMapOvr>
    <a:masterClrMapping/>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Univers Condensed"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Univers"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856</Words>
  <Application>Microsoft Office PowerPoint</Application>
  <PresentationFormat>Widescreen</PresentationFormat>
  <Paragraphs>114</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Calibri</vt:lpstr>
      <vt:lpstr>Univers</vt:lpstr>
      <vt:lpstr>Univers Condensed</vt:lpstr>
      <vt:lpstr>Wingdings 2</vt:lpstr>
      <vt:lpstr>DividendVTI</vt:lpstr>
      <vt:lpstr>God &amp; Canaan, Part 1 Because of the wickedness of the nations </vt:lpstr>
      <vt:lpstr>Called into question</vt:lpstr>
      <vt:lpstr>Galatians 5:17</vt:lpstr>
      <vt:lpstr>Why does god seem so violent in the ot? </vt:lpstr>
      <vt:lpstr>Richard Dawkins – The God Delusion</vt:lpstr>
      <vt:lpstr>Christopher Hitchens: God is not Great: How Religion poisons everything</vt:lpstr>
      <vt:lpstr>God is:</vt:lpstr>
      <vt:lpstr>Deuteronomy 20 – laws concerning warfare</vt:lpstr>
      <vt:lpstr>Joshua 6:21</vt:lpstr>
      <vt:lpstr>Approach 1: Divine Command morality</vt:lpstr>
      <vt:lpstr>Approach 2: Context, context, context</vt:lpstr>
      <vt:lpstr>Approach 2: Context, Context, Context</vt:lpstr>
      <vt:lpstr>Approach 2: Context, Context, Context</vt:lpstr>
      <vt:lpstr>Approach 2: Context, Context, Context</vt:lpstr>
      <vt:lpstr>Approach 2: Context, Context, Context</vt:lpstr>
      <vt:lpstr>Genesis 15:13-16</vt:lpstr>
      <vt:lpstr>God’s promises</vt:lpstr>
      <vt:lpstr>The Canaanites: Genesis 15:20</vt:lpstr>
      <vt:lpstr>The Canaanites: Deuteronomy 7</vt:lpstr>
      <vt:lpstr>The Canaanites: Deuteronomy 20</vt:lpstr>
      <vt:lpstr>PowerPoint Presentation</vt:lpstr>
      <vt:lpstr>PowerPoint Presentation</vt:lpstr>
      <vt:lpstr>Genesis 15:16</vt:lpstr>
      <vt:lpstr>Deuteronomy 9:5</vt:lpstr>
      <vt:lpstr>Leviticus 18:26-28</vt:lpstr>
      <vt:lpstr>God &amp; Canaan, Part 1 Because of the wickedness of the nations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60</cp:revision>
  <cp:lastPrinted>2021-02-14T13:01:05Z</cp:lastPrinted>
  <dcterms:created xsi:type="dcterms:W3CDTF">2021-01-08T23:52:50Z</dcterms:created>
  <dcterms:modified xsi:type="dcterms:W3CDTF">2021-02-14T21:32:46Z</dcterms:modified>
</cp:coreProperties>
</file>