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 id="2147483825" r:id="rId2"/>
  </p:sldMasterIdLst>
  <p:notesMasterIdLst>
    <p:notesMasterId r:id="rId11"/>
  </p:notesMasterIdLst>
  <p:handoutMasterIdLst>
    <p:handoutMasterId r:id="rId12"/>
  </p:handoutMasterIdLst>
  <p:sldIdLst>
    <p:sldId id="4170" r:id="rId3"/>
    <p:sldId id="4173" r:id="rId4"/>
    <p:sldId id="4188" r:id="rId5"/>
    <p:sldId id="4015" r:id="rId6"/>
    <p:sldId id="4189" r:id="rId7"/>
    <p:sldId id="4175" r:id="rId8"/>
    <p:sldId id="4176" r:id="rId9"/>
    <p:sldId id="4187" r:id="rId1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DB079"/>
    <a:srgbClr val="11B098"/>
    <a:srgbClr val="BB62C7"/>
    <a:srgbClr val="3E4957"/>
    <a:srgbClr val="00FDFF"/>
    <a:srgbClr val="F545BC"/>
    <a:srgbClr val="1F087F"/>
    <a:srgbClr val="CA91D2"/>
    <a:srgbClr val="009051"/>
    <a:srgbClr val="FF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77" autoAdjust="0"/>
    <p:restoredTop sz="86972" autoAdjust="0"/>
  </p:normalViewPr>
  <p:slideViewPr>
    <p:cSldViewPr>
      <p:cViewPr varScale="1">
        <p:scale>
          <a:sx n="106" d="100"/>
          <a:sy n="106" d="100"/>
        </p:scale>
        <p:origin x="440" y="184"/>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78" tIns="46238" rIns="92478" bIns="46238" rtlCol="0"/>
          <a:lstStyle>
            <a:lvl1pPr algn="r">
              <a:defRPr sz="1200"/>
            </a:lvl1pPr>
          </a:lstStyle>
          <a:p>
            <a:fld id="{BA261189-8F52-444B-890B-269A83425068}" type="datetimeFigureOut">
              <a:rPr lang="en-US" smtClean="0"/>
              <a:pPr/>
              <a:t>3/14/2021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78" tIns="46238" rIns="92478" bIns="46238"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78" tIns="46238" rIns="92478" bIns="46238" rtlCol="0"/>
          <a:lstStyle>
            <a:lvl1pPr algn="r">
              <a:defRPr sz="1200"/>
            </a:lvl1pPr>
          </a:lstStyle>
          <a:p>
            <a:fld id="{57277A89-0140-4E3B-8429-21E784784C77}" type="datetimeFigureOut">
              <a:rPr lang="en-US" smtClean="0"/>
              <a:pPr/>
              <a:t>3/14/2021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8" tIns="46238" rIns="92478" bIns="46238"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8" rIns="92478"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78" tIns="46238" rIns="92478" bIns="46238"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Main Text 1">
    <p:spTree>
      <p:nvGrpSpPr>
        <p:cNvPr id="1" name=""/>
        <p:cNvGrpSpPr/>
        <p:nvPr/>
      </p:nvGrpSpPr>
      <p:grpSpPr>
        <a:xfrm>
          <a:off x="0" y="0"/>
          <a:ext cx="0" cy="0"/>
          <a:chOff x="0" y="0"/>
          <a:chExt cx="0" cy="0"/>
        </a:xfrm>
      </p:grpSpPr>
      <p:sp>
        <p:nvSpPr>
          <p:cNvPr id="3" name="Content Placeholder 2"/>
          <p:cNvSpPr>
            <a:spLocks noGrp="1"/>
          </p:cNvSpPr>
          <p:nvPr>
            <p:ph idx="1"/>
          </p:nvPr>
        </p:nvSpPr>
        <p:spPr>
          <a:xfrm>
            <a:off x="203200" y="228600"/>
            <a:ext cx="11785600" cy="624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3012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D3C8A-C51C-465B-9EAC-54AF508F6415}" type="datetimeFigureOut">
              <a:rPr lang="en-US" smtClean="0"/>
              <a:pPr/>
              <a:t>3/14/2021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ED6C-8A48-421A-ADF2-3AFB31B0387B}" type="slidenum">
              <a:rPr lang="en-US" smtClean="0"/>
              <a:pPr/>
              <a:t>‹#›</a:t>
            </a:fld>
            <a:endParaRPr lang="en-US"/>
          </a:p>
        </p:txBody>
      </p:sp>
    </p:spTree>
    <p:extLst>
      <p:ext uri="{BB962C8B-B14F-4D97-AF65-F5344CB8AC3E}">
        <p14:creationId xmlns:p14="http://schemas.microsoft.com/office/powerpoint/2010/main" val="1679971119"/>
      </p:ext>
    </p:extLst>
  </p:cSld>
  <p:clrMap bg1="lt1" tx1="dk1" bg2="lt2" tx2="dk2" accent1="accent1" accent2="accent2" accent3="accent3" accent4="accent4" accent5="accent5" accent6="accent6" hlink="hlink" folHlink="folHlink"/>
  <p:sldLayoutIdLst>
    <p:sldLayoutId id="2147483812"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3/14/2021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4660130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B5DB56B-0CF6-8F4D-8E66-25886654147F}"/>
              </a:ext>
            </a:extLst>
          </p:cNvPr>
          <p:cNvSpPr>
            <a:spLocks noGrp="1"/>
          </p:cNvSpPr>
          <p:nvPr>
            <p:ph idx="1"/>
          </p:nvPr>
        </p:nvSpPr>
        <p:spPr/>
        <p:txBody>
          <a:bodyPr/>
          <a:lstStyle/>
          <a:p>
            <a:r>
              <a:rPr lang="en-US" b="1" dirty="0">
                <a:solidFill>
                  <a:srgbClr val="FFC000"/>
                </a:solidFill>
              </a:rPr>
              <a:t>1 Peter 2:20-21</a:t>
            </a:r>
          </a:p>
          <a:p>
            <a:r>
              <a:rPr lang="en-US" dirty="0"/>
              <a:t>If you suffer for doing good and you endure it, this is commendable before God. To this you were called,  because Christ suffered for you, leaving you an example, that you should follow in his steps.</a:t>
            </a:r>
          </a:p>
          <a:p>
            <a:endParaRPr lang="en-US" dirty="0"/>
          </a:p>
        </p:txBody>
      </p:sp>
    </p:spTree>
    <p:extLst>
      <p:ext uri="{BB962C8B-B14F-4D97-AF65-F5344CB8AC3E}">
        <p14:creationId xmlns:p14="http://schemas.microsoft.com/office/powerpoint/2010/main" val="59237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738A7-1F27-2140-89DE-DDC0899282C0}"/>
              </a:ext>
            </a:extLst>
          </p:cNvPr>
          <p:cNvSpPr>
            <a:spLocks noGrp="1"/>
          </p:cNvSpPr>
          <p:nvPr>
            <p:ph idx="1"/>
          </p:nvPr>
        </p:nvSpPr>
        <p:spPr/>
        <p:txBody>
          <a:bodyPr/>
          <a:lstStyle/>
          <a:p>
            <a:pPr algn="ctr"/>
            <a:r>
              <a:rPr lang="en-US" b="1" dirty="0">
                <a:solidFill>
                  <a:srgbClr val="FFC000"/>
                </a:solidFill>
              </a:rPr>
              <a:t>Since January 24</a:t>
            </a:r>
          </a:p>
          <a:p>
            <a:r>
              <a:rPr lang="en-US" dirty="0"/>
              <a:t>• Nasdaq Stock Exchange</a:t>
            </a:r>
          </a:p>
          <a:p>
            <a:r>
              <a:rPr lang="en-US" dirty="0"/>
              <a:t>• United Nations</a:t>
            </a:r>
          </a:p>
          <a:p>
            <a:r>
              <a:rPr lang="en-US" dirty="0"/>
              <a:t>• Bethany Christian Services</a:t>
            </a:r>
          </a:p>
          <a:p>
            <a:r>
              <a:rPr lang="en-US" dirty="0"/>
              <a:t>• Harry Potter</a:t>
            </a:r>
          </a:p>
          <a:p>
            <a:r>
              <a:rPr lang="en-US" dirty="0"/>
              <a:t>• The Equality Act</a:t>
            </a:r>
          </a:p>
          <a:p>
            <a:r>
              <a:rPr lang="en-US" dirty="0"/>
              <a:t>• Canadian Pastor</a:t>
            </a:r>
          </a:p>
          <a:p>
            <a:r>
              <a:rPr lang="en-US" dirty="0"/>
              <a:t>• U. S. Supreme Court Ruling</a:t>
            </a:r>
          </a:p>
        </p:txBody>
      </p:sp>
    </p:spTree>
    <p:extLst>
      <p:ext uri="{BB962C8B-B14F-4D97-AF65-F5344CB8AC3E}">
        <p14:creationId xmlns:p14="http://schemas.microsoft.com/office/powerpoint/2010/main" val="5762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linds(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blinds(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blinds(horizontal)">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738A7-1F27-2140-89DE-DDC0899282C0}"/>
              </a:ext>
            </a:extLst>
          </p:cNvPr>
          <p:cNvSpPr>
            <a:spLocks noGrp="1"/>
          </p:cNvSpPr>
          <p:nvPr>
            <p:ph idx="1"/>
          </p:nvPr>
        </p:nvSpPr>
        <p:spPr/>
        <p:txBody>
          <a:bodyPr>
            <a:normAutofit/>
          </a:bodyPr>
          <a:lstStyle/>
          <a:p>
            <a:pPr algn="ctr"/>
            <a:r>
              <a:rPr lang="en-US" b="1" dirty="0">
                <a:solidFill>
                  <a:srgbClr val="FFC000"/>
                </a:solidFill>
              </a:rPr>
              <a:t>Since January 24</a:t>
            </a:r>
          </a:p>
          <a:p>
            <a:r>
              <a:rPr lang="en-US" dirty="0"/>
              <a:t>• Toronto Father</a:t>
            </a:r>
          </a:p>
          <a:p>
            <a:r>
              <a:rPr lang="en-US" dirty="0"/>
              <a:t>• Biden’s Nominee</a:t>
            </a:r>
          </a:p>
          <a:p>
            <a:r>
              <a:rPr lang="en-US" dirty="0"/>
              <a:t>• Blue’s Clues &amp; You</a:t>
            </a:r>
          </a:p>
        </p:txBody>
      </p:sp>
    </p:spTree>
    <p:extLst>
      <p:ext uri="{BB962C8B-B14F-4D97-AF65-F5344CB8AC3E}">
        <p14:creationId xmlns:p14="http://schemas.microsoft.com/office/powerpoint/2010/main" val="3970803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a:extLst>
              <a:ext uri="{FF2B5EF4-FFF2-40B4-BE49-F238E27FC236}">
                <a16:creationId xmlns:a16="http://schemas.microsoft.com/office/drawing/2014/main" id="{63154D1D-97B7-F94E-A5C3-11B016E7BAB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4598"/>
          <a:stretch/>
        </p:blipFill>
        <p:spPr bwMode="auto">
          <a:xfrm>
            <a:off x="1636412" y="381000"/>
            <a:ext cx="8919177"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956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738A7-1F27-2140-89DE-DDC0899282C0}"/>
              </a:ext>
            </a:extLst>
          </p:cNvPr>
          <p:cNvSpPr>
            <a:spLocks noGrp="1"/>
          </p:cNvSpPr>
          <p:nvPr>
            <p:ph idx="1"/>
          </p:nvPr>
        </p:nvSpPr>
        <p:spPr/>
        <p:txBody>
          <a:bodyPr>
            <a:normAutofit/>
          </a:bodyPr>
          <a:lstStyle/>
          <a:p>
            <a:pPr algn="ctr"/>
            <a:r>
              <a:rPr lang="en-US" b="1" dirty="0">
                <a:solidFill>
                  <a:srgbClr val="FFC000"/>
                </a:solidFill>
              </a:rPr>
              <a:t>Since January 24</a:t>
            </a:r>
          </a:p>
          <a:p>
            <a:r>
              <a:rPr lang="en-US" dirty="0"/>
              <a:t>• Toronto Father</a:t>
            </a:r>
          </a:p>
          <a:p>
            <a:r>
              <a:rPr lang="en-US" dirty="0"/>
              <a:t>• Biden’s Nominee</a:t>
            </a:r>
          </a:p>
          <a:p>
            <a:r>
              <a:rPr lang="en-US" dirty="0"/>
              <a:t>• Blue’s Clues &amp; You</a:t>
            </a:r>
          </a:p>
          <a:p>
            <a:r>
              <a:rPr lang="en-US" dirty="0"/>
              <a:t>• NY Sex Education</a:t>
            </a:r>
          </a:p>
          <a:p>
            <a:r>
              <a:rPr lang="en-US" dirty="0"/>
              <a:t>• Covid Relief Bill</a:t>
            </a:r>
          </a:p>
          <a:p>
            <a:r>
              <a:rPr lang="en-US" dirty="0"/>
              <a:t>• Grace Church School</a:t>
            </a:r>
          </a:p>
          <a:p>
            <a:r>
              <a:rPr lang="en-US" dirty="0"/>
              <a:t>• John Macarthur</a:t>
            </a:r>
          </a:p>
          <a:p>
            <a:r>
              <a:rPr lang="en-US" dirty="0"/>
              <a:t>• Ryan Anderson</a:t>
            </a:r>
          </a:p>
        </p:txBody>
      </p:sp>
    </p:spTree>
    <p:extLst>
      <p:ext uri="{BB962C8B-B14F-4D97-AF65-F5344CB8AC3E}">
        <p14:creationId xmlns:p14="http://schemas.microsoft.com/office/powerpoint/2010/main" val="572744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Effect transition="in" filter="blinds(horizontal)">
                                      <p:cBhvr>
                                        <p:cTn id="7" dur="500"/>
                                        <p:tgtEl>
                                          <p:spTgt spid="2">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6" end="6"/>
                                            </p:txEl>
                                          </p:spTgt>
                                        </p:tgtEl>
                                        <p:attrNameLst>
                                          <p:attrName>style.visibility</p:attrName>
                                        </p:attrNameLst>
                                      </p:cBhvr>
                                      <p:to>
                                        <p:strVal val="visible"/>
                                      </p:to>
                                    </p:set>
                                    <p:animEffect transition="in" filter="blinds(horizontal)">
                                      <p:cBhvr>
                                        <p:cTn id="12" dur="500"/>
                                        <p:tgtEl>
                                          <p:spTgt spid="2">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blinds(horizontal)">
                                      <p:cBhvr>
                                        <p:cTn id="17" dur="500"/>
                                        <p:tgtEl>
                                          <p:spTgt spid="2">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blinds(horizontal)">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3738A7-1F27-2140-89DE-DDC0899282C0}"/>
              </a:ext>
            </a:extLst>
          </p:cNvPr>
          <p:cNvSpPr>
            <a:spLocks noGrp="1"/>
          </p:cNvSpPr>
          <p:nvPr>
            <p:ph idx="1"/>
          </p:nvPr>
        </p:nvSpPr>
        <p:spPr/>
        <p:txBody>
          <a:bodyPr>
            <a:normAutofit/>
          </a:bodyPr>
          <a:lstStyle/>
          <a:p>
            <a:pPr algn="ctr"/>
            <a:r>
              <a:rPr lang="en-US" b="1" dirty="0">
                <a:solidFill>
                  <a:srgbClr val="FFC000"/>
                </a:solidFill>
              </a:rPr>
              <a:t>Since January 24</a:t>
            </a:r>
          </a:p>
          <a:p>
            <a:r>
              <a:rPr lang="en-US" dirty="0"/>
              <a:t>• Hallmark Channel</a:t>
            </a:r>
          </a:p>
          <a:p>
            <a:r>
              <a:rPr lang="en-US" dirty="0"/>
              <a:t>• England</a:t>
            </a:r>
          </a:p>
          <a:p>
            <a:r>
              <a:rPr lang="en-US" dirty="0"/>
              <a:t>• Federal Identification Gender</a:t>
            </a:r>
          </a:p>
          <a:p>
            <a:r>
              <a:rPr lang="en-US" dirty="0"/>
              <a:t>• YouTube / </a:t>
            </a:r>
            <a:r>
              <a:rPr lang="en-US" dirty="0" err="1"/>
              <a:t>LifeSiteNews</a:t>
            </a:r>
            <a:endParaRPr lang="en-US" dirty="0"/>
          </a:p>
          <a:p>
            <a:r>
              <a:rPr lang="en-US" dirty="0"/>
              <a:t>• Twitter / </a:t>
            </a:r>
            <a:r>
              <a:rPr lang="en-US" dirty="0" err="1"/>
              <a:t>LifeSiteNews</a:t>
            </a:r>
            <a:endParaRPr lang="en-US" dirty="0"/>
          </a:p>
          <a:p>
            <a:r>
              <a:rPr lang="en-US" dirty="0"/>
              <a:t>• State University of NY</a:t>
            </a:r>
          </a:p>
          <a:p>
            <a:r>
              <a:rPr lang="en-US" dirty="0"/>
              <a:t>• Mr. Potato Head</a:t>
            </a:r>
          </a:p>
          <a:p>
            <a:r>
              <a:rPr lang="en-US" dirty="0"/>
              <a:t>• Gainesville, Florida</a:t>
            </a:r>
          </a:p>
        </p:txBody>
      </p:sp>
    </p:spTree>
    <p:extLst>
      <p:ext uri="{BB962C8B-B14F-4D97-AF65-F5344CB8AC3E}">
        <p14:creationId xmlns:p14="http://schemas.microsoft.com/office/powerpoint/2010/main" val="4050136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linds(horizontal)">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linds(horizontal)">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7D3BB3-6758-9E40-8942-FCF1F994E17C}"/>
              </a:ext>
            </a:extLst>
          </p:cNvPr>
          <p:cNvSpPr>
            <a:spLocks noGrp="1"/>
          </p:cNvSpPr>
          <p:nvPr>
            <p:ph idx="1"/>
          </p:nvPr>
        </p:nvSpPr>
        <p:spPr>
          <a:xfrm>
            <a:off x="203200" y="228600"/>
            <a:ext cx="11785600" cy="6477000"/>
          </a:xfrm>
        </p:spPr>
        <p:txBody>
          <a:bodyPr>
            <a:normAutofit/>
          </a:bodyPr>
          <a:lstStyle/>
          <a:p>
            <a:pPr algn="ctr"/>
            <a:r>
              <a:rPr lang="en-US" b="1" dirty="0">
                <a:solidFill>
                  <a:srgbClr val="FFC000"/>
                </a:solidFill>
              </a:rPr>
              <a:t>Review</a:t>
            </a:r>
          </a:p>
          <a:p>
            <a:r>
              <a:rPr lang="en-US" dirty="0"/>
              <a:t>• Defining persecution</a:t>
            </a:r>
          </a:p>
          <a:p>
            <a:r>
              <a:rPr lang="en-US" dirty="0"/>
              <a:t>• The kind of suffering that God honors</a:t>
            </a:r>
          </a:p>
          <a:p>
            <a:r>
              <a:rPr lang="en-US" dirty="0"/>
              <a:t>• Persecuted for living out our beliefs</a:t>
            </a:r>
          </a:p>
          <a:p>
            <a:r>
              <a:rPr lang="en-US" dirty="0"/>
              <a:t>• Conflicts result from our refusal to embrace a lie</a:t>
            </a:r>
          </a:p>
          <a:p>
            <a:r>
              <a:rPr lang="en-US" dirty="0"/>
              <a:t>• Hardship, yes. The guillotine, not yet.</a:t>
            </a:r>
          </a:p>
          <a:p>
            <a:r>
              <a:rPr lang="en-US" dirty="0"/>
              <a:t>• Preparing for what lies ahead</a:t>
            </a:r>
          </a:p>
        </p:txBody>
      </p:sp>
    </p:spTree>
    <p:extLst>
      <p:ext uri="{BB962C8B-B14F-4D97-AF65-F5344CB8AC3E}">
        <p14:creationId xmlns:p14="http://schemas.microsoft.com/office/powerpoint/2010/main" val="374589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7D3BB3-6758-9E40-8942-FCF1F994E17C}"/>
              </a:ext>
            </a:extLst>
          </p:cNvPr>
          <p:cNvSpPr>
            <a:spLocks noGrp="1"/>
          </p:cNvSpPr>
          <p:nvPr>
            <p:ph idx="1"/>
          </p:nvPr>
        </p:nvSpPr>
        <p:spPr>
          <a:xfrm>
            <a:off x="203200" y="228600"/>
            <a:ext cx="11785600" cy="6477000"/>
          </a:xfrm>
        </p:spPr>
        <p:txBody>
          <a:bodyPr>
            <a:normAutofit/>
          </a:bodyPr>
          <a:lstStyle/>
          <a:p>
            <a:pPr algn="ctr"/>
            <a:r>
              <a:rPr lang="en-US" sz="3400" b="1" dirty="0">
                <a:solidFill>
                  <a:srgbClr val="FFC000"/>
                </a:solidFill>
              </a:rPr>
              <a:t>Preparing For What Lies Ahead </a:t>
            </a:r>
          </a:p>
          <a:p>
            <a:r>
              <a:rPr lang="en-US" sz="3400" dirty="0"/>
              <a:t>• Biblical attitude about both hardship and persecution</a:t>
            </a:r>
          </a:p>
          <a:p>
            <a:r>
              <a:rPr lang="en-US" sz="3400" dirty="0"/>
              <a:t>• Hoping in God and his provision, not in one’s own resources</a:t>
            </a:r>
          </a:p>
          <a:p>
            <a:r>
              <a:rPr lang="en-US" sz="3400" dirty="0"/>
              <a:t>• Standing up now when the cost is relatively low</a:t>
            </a:r>
          </a:p>
          <a:p>
            <a:r>
              <a:rPr lang="en-US" sz="3400" dirty="0"/>
              <a:t>• Plugged into a church family where we bear each other’s burdens</a:t>
            </a:r>
          </a:p>
        </p:txBody>
      </p:sp>
    </p:spTree>
    <p:extLst>
      <p:ext uri="{BB962C8B-B14F-4D97-AF65-F5344CB8AC3E}">
        <p14:creationId xmlns:p14="http://schemas.microsoft.com/office/powerpoint/2010/main" val="195759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6_WJB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6013"/>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TotalTime>
  <Words>251</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6_WJB1</vt:lpstr>
      <vt:lpstr>8_WJB1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111</cp:revision>
  <cp:lastPrinted>2021-03-07T13:07:12Z</cp:lastPrinted>
  <dcterms:created xsi:type="dcterms:W3CDTF">2021-01-08T23:52:50Z</dcterms:created>
  <dcterms:modified xsi:type="dcterms:W3CDTF">2021-03-14T20:40:47Z</dcterms:modified>
</cp:coreProperties>
</file>