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 id="2147483825" r:id="rId2"/>
  </p:sldMasterIdLst>
  <p:notesMasterIdLst>
    <p:notesMasterId r:id="rId21"/>
  </p:notesMasterIdLst>
  <p:handoutMasterIdLst>
    <p:handoutMasterId r:id="rId22"/>
  </p:handoutMasterIdLst>
  <p:sldIdLst>
    <p:sldId id="256" r:id="rId3"/>
    <p:sldId id="257" r:id="rId4"/>
    <p:sldId id="4182" r:id="rId5"/>
    <p:sldId id="259" r:id="rId6"/>
    <p:sldId id="273" r:id="rId7"/>
    <p:sldId id="260" r:id="rId8"/>
    <p:sldId id="4183" r:id="rId9"/>
    <p:sldId id="262" r:id="rId10"/>
    <p:sldId id="263" r:id="rId11"/>
    <p:sldId id="264" r:id="rId12"/>
    <p:sldId id="265" r:id="rId13"/>
    <p:sldId id="266" r:id="rId14"/>
    <p:sldId id="269" r:id="rId15"/>
    <p:sldId id="267" r:id="rId16"/>
    <p:sldId id="268" r:id="rId17"/>
    <p:sldId id="270" r:id="rId18"/>
    <p:sldId id="271" r:id="rId19"/>
    <p:sldId id="272"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DB079"/>
    <a:srgbClr val="11B098"/>
    <a:srgbClr val="BB62C7"/>
    <a:srgbClr val="3E4957"/>
    <a:srgbClr val="00FDFF"/>
    <a:srgbClr val="F545BC"/>
    <a:srgbClr val="1F087F"/>
    <a:srgbClr val="CA91D2"/>
    <a:srgbClr val="009051"/>
    <a:srgbClr val="FF9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1777" autoAdjust="0"/>
    <p:restoredTop sz="86972" autoAdjust="0"/>
  </p:normalViewPr>
  <p:slideViewPr>
    <p:cSldViewPr>
      <p:cViewPr varScale="1">
        <p:scale>
          <a:sx n="74" d="100"/>
          <a:sy n="74" d="100"/>
        </p:scale>
        <p:origin x="730" y="77"/>
      </p:cViewPr>
      <p:guideLst>
        <p:guide orient="horz" pos="2160"/>
        <p:guide pos="3840"/>
      </p:guideLst>
    </p:cSldViewPr>
  </p:slideViewPr>
  <p:outlineViewPr>
    <p:cViewPr>
      <p:scale>
        <a:sx n="33" d="100"/>
        <a:sy n="33" d="100"/>
      </p:scale>
      <p:origin x="0" y="-37472"/>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2" d="100"/>
          <a:sy n="62" d="100"/>
        </p:scale>
        <p:origin x="-1674"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78" tIns="46238" rIns="92478" bIns="46238" rtlCol="0"/>
          <a:lstStyle>
            <a:lvl1pPr algn="r">
              <a:defRPr sz="1200"/>
            </a:lvl1pPr>
          </a:lstStyle>
          <a:p>
            <a:fld id="{BA261189-8F52-444B-890B-269A83425068}" type="datetimeFigureOut">
              <a:rPr lang="en-US" smtClean="0"/>
              <a:pPr/>
              <a:t>3/7/2021</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78" tIns="46238" rIns="92478" bIns="46238" rtlCol="0" anchor="b"/>
          <a:lstStyle>
            <a:lvl1pPr algn="r">
              <a:defRPr sz="1200"/>
            </a:lvl1pPr>
          </a:lstStyle>
          <a:p>
            <a:fld id="{186FB555-BB8E-49AE-B117-4AF281875F2C}" type="slidenum">
              <a:rPr lang="en-US" smtClean="0"/>
              <a:pPr/>
              <a:t>‹#›</a:t>
            </a:fld>
            <a:endParaRPr lang="en-US"/>
          </a:p>
        </p:txBody>
      </p:sp>
    </p:spTree>
    <p:extLst>
      <p:ext uri="{BB962C8B-B14F-4D97-AF65-F5344CB8AC3E}">
        <p14:creationId xmlns:p14="http://schemas.microsoft.com/office/powerpoint/2010/main" val="1937625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8" rIns="92478" bIns="46238"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78" tIns="46238" rIns="92478" bIns="46238" rtlCol="0"/>
          <a:lstStyle>
            <a:lvl1pPr algn="r">
              <a:defRPr sz="1200"/>
            </a:lvl1pPr>
          </a:lstStyle>
          <a:p>
            <a:fld id="{57277A89-0140-4E3B-8429-21E784784C77}" type="datetimeFigureOut">
              <a:rPr lang="en-US" smtClean="0"/>
              <a:pPr/>
              <a:t>3/7/2021</a:t>
            </a:fld>
            <a:endParaRPr lang="en-US"/>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78" tIns="46238" rIns="92478" bIns="46238"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8" rIns="92478" bIns="4623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8" rIns="92478" bIns="46238"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78" tIns="46238" rIns="92478" bIns="46238" rtlCol="0" anchor="b"/>
          <a:lstStyle>
            <a:lvl1pPr algn="r">
              <a:defRPr sz="1200"/>
            </a:lvl1pPr>
          </a:lstStyle>
          <a:p>
            <a:fld id="{ED4FF1BE-2FA6-48B7-A734-A21F96AC4705}" type="slidenum">
              <a:rPr lang="en-US" smtClean="0"/>
              <a:pPr/>
              <a:t>‹#›</a:t>
            </a:fld>
            <a:endParaRPr lang="en-US"/>
          </a:p>
        </p:txBody>
      </p:sp>
    </p:spTree>
    <p:extLst>
      <p:ext uri="{BB962C8B-B14F-4D97-AF65-F5344CB8AC3E}">
        <p14:creationId xmlns:p14="http://schemas.microsoft.com/office/powerpoint/2010/main" val="3676206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E6B4E-56F7-4B77-AA69-DCEECB8747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3AFC6B-D62C-4031-86E8-140CAC52D3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B5F953-2832-4EDC-98A1-3D3F6B34C47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ADF8B1F-AF72-4863-A568-DED2001746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02AF778-FB68-414E-BB55-4777BBA8D07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79D5892D-848F-4102-B793-CE060E60903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241602-0B6A-4A26-903F-E20F24ED46A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183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B9383-5268-504C-913E-918DC2496B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D7F835-8823-914C-8203-0B9DB513DE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4DA6F73-6837-BB4C-BD0D-1ABEF36E4C2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AFAB75A-634E-8D49-BE9B-22AF9818D09B}"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3/7/2021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1CF1D5FB-6AD5-B940-B7D9-474D302CD05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2A65DA93-F34F-2F46-A3AB-82FEEBDF53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45AA24D-697C-AE45-A53D-94687ABE0B1B}"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987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21DC6-E42A-4548-9941-75A6147D14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F5237F-84D9-4A99-A146-A0B650AD9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A9D590-AFB4-43B6-A8CD-7B02B56F04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F8B1F-AF72-4863-A568-DED20017467D}" type="datetimeFigureOut">
              <a:rPr lang="en-US" smtClean="0"/>
              <a:t>3/7/2021</a:t>
            </a:fld>
            <a:endParaRPr lang="en-US"/>
          </a:p>
        </p:txBody>
      </p:sp>
      <p:sp>
        <p:nvSpPr>
          <p:cNvPr id="5" name="Footer Placeholder 4">
            <a:extLst>
              <a:ext uri="{FF2B5EF4-FFF2-40B4-BE49-F238E27FC236}">
                <a16:creationId xmlns:a16="http://schemas.microsoft.com/office/drawing/2014/main" id="{E2785E4E-D03E-49CE-84D1-18B10D049E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207A96-76AF-4470-9A72-93F2680C0B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41602-0B6A-4A26-903F-E20F24ED46A2}" type="slidenum">
              <a:rPr lang="en-US" smtClean="0"/>
              <a:t>‹#›</a:t>
            </a:fld>
            <a:endParaRPr lang="en-US"/>
          </a:p>
        </p:txBody>
      </p:sp>
    </p:spTree>
    <p:extLst>
      <p:ext uri="{BB962C8B-B14F-4D97-AF65-F5344CB8AC3E}">
        <p14:creationId xmlns:p14="http://schemas.microsoft.com/office/powerpoint/2010/main" val="4021433605"/>
      </p:ext>
    </p:extLst>
  </p:cSld>
  <p:clrMap bg1="lt1" tx1="dk1" bg2="lt2" tx2="dk2" accent1="accent1" accent2="accent2" accent3="accent3" accent4="accent4" accent5="accent5" accent6="accent6" hlink="hlink" folHlink="folHlink"/>
  <p:sldLayoutIdLst>
    <p:sldLayoutId id="2147483822" r:id="rId1"/>
    <p:sldLayoutId id="214748382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99CDB-3680-41C0-BCE2-341E59B8CBBC}" type="datetime1">
              <a:rPr lang="en-US" smtClean="0"/>
              <a:pPr/>
              <a:t>3/7/2021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1346601302"/>
      </p:ext>
    </p:extLst>
  </p:cSld>
  <p:clrMap bg1="lt1" tx1="dk1" bg2="lt2" tx2="dk2" accent1="accent1" accent2="accent2" accent3="accent3" accent4="accent4" accent5="accent5" accent6="accent6" hlink="hlink" folHlink="folHlink"/>
  <p:transition spd="med">
    <p:fade/>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ts val="0"/>
        </a:spcBef>
        <a:spcAft>
          <a:spcPts val="1200"/>
        </a:spcAft>
        <a:buFontTx/>
        <a:buNone/>
        <a:defRPr sz="3600" kern="1200" baseline="0">
          <a:solidFill>
            <a:schemeClr val="bg1"/>
          </a:solidFill>
          <a:latin typeface="+mn-lt"/>
          <a:ea typeface="+mn-ea"/>
          <a:cs typeface="+mn-cs"/>
        </a:defRPr>
      </a:lvl1pPr>
      <a:lvl2pPr marL="742950" indent="-285750" algn="l" defTabSz="914400" rtl="0" eaLnBrk="1" latinLnBrk="0" hangingPunct="1">
        <a:spcBef>
          <a:spcPts val="0"/>
        </a:spcBef>
        <a:spcAft>
          <a:spcPts val="1200"/>
        </a:spcAft>
        <a:buFontTx/>
        <a:buNone/>
        <a:defRPr sz="3200" kern="1200" baseline="0">
          <a:solidFill>
            <a:schemeClr val="bg1"/>
          </a:solidFill>
          <a:latin typeface="+mn-lt"/>
          <a:ea typeface="+mn-ea"/>
          <a:cs typeface="+mn-cs"/>
        </a:defRPr>
      </a:lvl2pPr>
      <a:lvl3pPr marL="1143000" indent="-228600" algn="l" defTabSz="914400" rtl="0" eaLnBrk="1" latinLnBrk="0" hangingPunct="1">
        <a:spcBef>
          <a:spcPts val="0"/>
        </a:spcBef>
        <a:spcAft>
          <a:spcPts val="1200"/>
        </a:spcAft>
        <a:buFontTx/>
        <a:buNone/>
        <a:defRPr sz="2800" kern="1200" baseline="0">
          <a:solidFill>
            <a:schemeClr val="bg1"/>
          </a:solidFill>
          <a:latin typeface="+mn-lt"/>
          <a:ea typeface="+mn-ea"/>
          <a:cs typeface="+mn-cs"/>
        </a:defRPr>
      </a:lvl3pPr>
      <a:lvl4pPr marL="1600200" indent="-228600" algn="l" defTabSz="914400" rtl="0" eaLnBrk="1" latinLnBrk="0" hangingPunct="1">
        <a:spcBef>
          <a:spcPts val="0"/>
        </a:spcBef>
        <a:spcAft>
          <a:spcPts val="1200"/>
        </a:spcAft>
        <a:buFontTx/>
        <a:buNone/>
        <a:defRPr sz="2400" kern="1200" baseline="0">
          <a:solidFill>
            <a:schemeClr val="bg1"/>
          </a:solidFill>
          <a:latin typeface="+mn-lt"/>
          <a:ea typeface="+mn-ea"/>
          <a:cs typeface="+mn-cs"/>
        </a:defRPr>
      </a:lvl4pPr>
      <a:lvl5pPr marL="2057400" indent="-228600" algn="l" defTabSz="914400" rtl="0" eaLnBrk="1" latinLnBrk="0" hangingPunct="1">
        <a:spcBef>
          <a:spcPts val="0"/>
        </a:spcBef>
        <a:spcAft>
          <a:spcPts val="1200"/>
        </a:spcAft>
        <a:buFontTx/>
        <a:buNone/>
        <a:defRPr sz="2000" kern="1200" baseline="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759F-CB06-A64A-ABBF-7CA18F254507}"/>
              </a:ext>
            </a:extLst>
          </p:cNvPr>
          <p:cNvSpPr>
            <a:spLocks noGrp="1"/>
          </p:cNvSpPr>
          <p:nvPr>
            <p:ph type="ctrTitle"/>
          </p:nvPr>
        </p:nvSpPr>
        <p:spPr/>
        <p:txBody>
          <a:bodyPr/>
          <a:lstStyle/>
          <a:p>
            <a:r>
              <a:rPr lang="en-US" dirty="0"/>
              <a:t>Men Moved By The Holy Spirit Spoke From God</a:t>
            </a:r>
          </a:p>
        </p:txBody>
      </p:sp>
      <p:sp>
        <p:nvSpPr>
          <p:cNvPr id="3" name="Subtitle 2">
            <a:extLst>
              <a:ext uri="{FF2B5EF4-FFF2-40B4-BE49-F238E27FC236}">
                <a16:creationId xmlns:a16="http://schemas.microsoft.com/office/drawing/2014/main" id="{4991F7A7-8814-374D-805A-2E7D6C3D13F7}"/>
              </a:ext>
            </a:extLst>
          </p:cNvPr>
          <p:cNvSpPr>
            <a:spLocks noGrp="1"/>
          </p:cNvSpPr>
          <p:nvPr>
            <p:ph type="subTitle" idx="1"/>
          </p:nvPr>
        </p:nvSpPr>
        <p:spPr/>
        <p:txBody>
          <a:bodyPr/>
          <a:lstStyle/>
          <a:p>
            <a:r>
              <a:rPr lang="en-US" dirty="0"/>
              <a:t>Inspiration of Scripture</a:t>
            </a:r>
          </a:p>
        </p:txBody>
      </p:sp>
    </p:spTree>
    <p:extLst>
      <p:ext uri="{BB962C8B-B14F-4D97-AF65-F5344CB8AC3E}">
        <p14:creationId xmlns:p14="http://schemas.microsoft.com/office/powerpoint/2010/main" val="360667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A3CBB-D7D0-E14D-B2AD-69420F0CABBB}"/>
              </a:ext>
            </a:extLst>
          </p:cNvPr>
          <p:cNvSpPr>
            <a:spLocks noGrp="1"/>
          </p:cNvSpPr>
          <p:nvPr>
            <p:ph type="title"/>
          </p:nvPr>
        </p:nvSpPr>
        <p:spPr/>
        <p:txBody>
          <a:bodyPr/>
          <a:lstStyle/>
          <a:p>
            <a:r>
              <a:rPr lang="en-US" dirty="0"/>
              <a:t>Propositional and Personal</a:t>
            </a:r>
          </a:p>
        </p:txBody>
      </p:sp>
      <p:sp>
        <p:nvSpPr>
          <p:cNvPr id="3" name="Content Placeholder 2">
            <a:extLst>
              <a:ext uri="{FF2B5EF4-FFF2-40B4-BE49-F238E27FC236}">
                <a16:creationId xmlns:a16="http://schemas.microsoft.com/office/drawing/2014/main" id="{E578E365-C6EE-BF44-AE12-8077F176F898}"/>
              </a:ext>
            </a:extLst>
          </p:cNvPr>
          <p:cNvSpPr>
            <a:spLocks noGrp="1"/>
          </p:cNvSpPr>
          <p:nvPr>
            <p:ph idx="1"/>
          </p:nvPr>
        </p:nvSpPr>
        <p:spPr/>
        <p:txBody>
          <a:bodyPr/>
          <a:lstStyle/>
          <a:p>
            <a:pPr marL="0" indent="0">
              <a:buNone/>
            </a:pPr>
            <a:r>
              <a:rPr lang="en-US" dirty="0"/>
              <a:t>You have to know something about the person you trust. </a:t>
            </a:r>
          </a:p>
        </p:txBody>
      </p:sp>
    </p:spTree>
    <p:extLst>
      <p:ext uri="{BB962C8B-B14F-4D97-AF65-F5344CB8AC3E}">
        <p14:creationId xmlns:p14="http://schemas.microsoft.com/office/powerpoint/2010/main" val="3418240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600B-7662-9745-BC23-27D6DAF835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3B7BA-FEF6-894E-B214-D0E4BE9107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25501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65963-E69C-254C-9A60-AD38CEC30E7D}"/>
              </a:ext>
            </a:extLst>
          </p:cNvPr>
          <p:cNvSpPr>
            <a:spLocks noGrp="1"/>
          </p:cNvSpPr>
          <p:nvPr>
            <p:ph type="title"/>
          </p:nvPr>
        </p:nvSpPr>
        <p:spPr/>
        <p:txBody>
          <a:bodyPr/>
          <a:lstStyle/>
          <a:p>
            <a:r>
              <a:rPr lang="en-US" dirty="0"/>
              <a:t>Dictation Theory of Inspiration</a:t>
            </a:r>
          </a:p>
        </p:txBody>
      </p:sp>
      <p:sp>
        <p:nvSpPr>
          <p:cNvPr id="3" name="Content Placeholder 2">
            <a:extLst>
              <a:ext uri="{FF2B5EF4-FFF2-40B4-BE49-F238E27FC236}">
                <a16:creationId xmlns:a16="http://schemas.microsoft.com/office/drawing/2014/main" id="{F6E1DE1D-7A99-D14F-8E5F-F1476A4EAE4B}"/>
              </a:ext>
            </a:extLst>
          </p:cNvPr>
          <p:cNvSpPr>
            <a:spLocks noGrp="1"/>
          </p:cNvSpPr>
          <p:nvPr>
            <p:ph idx="1"/>
          </p:nvPr>
        </p:nvSpPr>
        <p:spPr/>
        <p:txBody>
          <a:bodyPr/>
          <a:lstStyle/>
          <a:p>
            <a:pPr marL="0" indent="0">
              <a:buNone/>
            </a:pPr>
            <a:r>
              <a:rPr lang="en-US" dirty="0"/>
              <a:t>Dictation negates the characteristics inherent in the different styles of writing reflected by multiple authors.</a:t>
            </a:r>
            <a:r>
              <a:rPr lang="en-US" dirty="0">
                <a:effectLst/>
              </a:rPr>
              <a:t> </a:t>
            </a:r>
            <a:endParaRPr lang="en-US" dirty="0"/>
          </a:p>
        </p:txBody>
      </p:sp>
    </p:spTree>
    <p:extLst>
      <p:ext uri="{BB962C8B-B14F-4D97-AF65-F5344CB8AC3E}">
        <p14:creationId xmlns:p14="http://schemas.microsoft.com/office/powerpoint/2010/main" val="90296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2600B-7662-9745-BC23-27D6DAF835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E3B7BA-FEF6-894E-B214-D0E4BE9107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5559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345C-5653-2647-9FED-F495F4DD8391}"/>
              </a:ext>
            </a:extLst>
          </p:cNvPr>
          <p:cNvSpPr>
            <a:spLocks noGrp="1"/>
          </p:cNvSpPr>
          <p:nvPr>
            <p:ph type="title"/>
          </p:nvPr>
        </p:nvSpPr>
        <p:spPr/>
        <p:txBody>
          <a:bodyPr/>
          <a:lstStyle/>
          <a:p>
            <a:r>
              <a:rPr lang="en-US" dirty="0"/>
              <a:t>Middle Knowledge</a:t>
            </a:r>
          </a:p>
        </p:txBody>
      </p:sp>
      <p:sp>
        <p:nvSpPr>
          <p:cNvPr id="3" name="Content Placeholder 2">
            <a:extLst>
              <a:ext uri="{FF2B5EF4-FFF2-40B4-BE49-F238E27FC236}">
                <a16:creationId xmlns:a16="http://schemas.microsoft.com/office/drawing/2014/main" id="{D25EB8C0-9B03-3D45-AAD8-698E3401C3B9}"/>
              </a:ext>
            </a:extLst>
          </p:cNvPr>
          <p:cNvSpPr>
            <a:spLocks noGrp="1"/>
          </p:cNvSpPr>
          <p:nvPr>
            <p:ph idx="1"/>
          </p:nvPr>
        </p:nvSpPr>
        <p:spPr/>
        <p:txBody>
          <a:bodyPr/>
          <a:lstStyle/>
          <a:p>
            <a:r>
              <a:rPr lang="en-US" dirty="0"/>
              <a:t>God knows not only everything that could happen</a:t>
            </a:r>
          </a:p>
          <a:p>
            <a:r>
              <a:rPr lang="en-US" dirty="0"/>
              <a:t>God knows not only everything that will happen</a:t>
            </a:r>
          </a:p>
          <a:p>
            <a:r>
              <a:rPr lang="en-US" dirty="0"/>
              <a:t>God also knows everything that WOULD happen </a:t>
            </a:r>
          </a:p>
          <a:p>
            <a:pPr lvl="1"/>
            <a:r>
              <a:rPr lang="en-US" dirty="0"/>
              <a:t>Under other circumstances</a:t>
            </a:r>
          </a:p>
        </p:txBody>
      </p:sp>
    </p:spTree>
    <p:extLst>
      <p:ext uri="{BB962C8B-B14F-4D97-AF65-F5344CB8AC3E}">
        <p14:creationId xmlns:p14="http://schemas.microsoft.com/office/powerpoint/2010/main" val="3324517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0C23E-9354-9342-B554-5AB851E109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F0DD7F-0083-3946-AB27-0D9B50917ACD}"/>
              </a:ext>
            </a:extLst>
          </p:cNvPr>
          <p:cNvSpPr>
            <a:spLocks noGrp="1"/>
          </p:cNvSpPr>
          <p:nvPr>
            <p:ph idx="1"/>
          </p:nvPr>
        </p:nvSpPr>
        <p:spPr/>
        <p:txBody>
          <a:bodyPr>
            <a:normAutofit fontScale="92500" lnSpcReduction="10000"/>
          </a:bodyPr>
          <a:lstStyle/>
          <a:p>
            <a:pPr marL="0" indent="0">
              <a:buNone/>
            </a:pPr>
            <a:r>
              <a:rPr lang="en-US" dirty="0"/>
              <a:t>1 Samuel 23:1—13</a:t>
            </a:r>
          </a:p>
          <a:p>
            <a:pPr marL="0" indent="0">
              <a:buNone/>
            </a:pPr>
            <a:r>
              <a:rPr lang="en-US" dirty="0"/>
              <a:t>When David learned that Saul was plotting against him, he said to </a:t>
            </a:r>
            <a:r>
              <a:rPr lang="en-US" dirty="0" err="1"/>
              <a:t>Abiathar</a:t>
            </a:r>
            <a:r>
              <a:rPr lang="en-US" dirty="0"/>
              <a:t> the priest, “Bring the ephod.” 10 David said, “LORD, God of Israel, your servant has heard definitely that Saul plans to come to </a:t>
            </a:r>
            <a:r>
              <a:rPr lang="en-US" dirty="0" err="1"/>
              <a:t>Keilah</a:t>
            </a:r>
            <a:r>
              <a:rPr lang="en-US" dirty="0"/>
              <a:t> and destroy the town on account of me. 11 Will the citizens of </a:t>
            </a:r>
            <a:r>
              <a:rPr lang="en-US" dirty="0" err="1"/>
              <a:t>Keilah</a:t>
            </a:r>
            <a:r>
              <a:rPr lang="en-US" dirty="0"/>
              <a:t> surrender me to him? Will Saul come down, as your servant has heard? LORD, God of Israel, tell your servant.”</a:t>
            </a:r>
          </a:p>
          <a:p>
            <a:pPr marL="0" indent="0">
              <a:buNone/>
            </a:pPr>
            <a:r>
              <a:rPr lang="en-US" dirty="0"/>
              <a:t>And the LORD said, “He will.” 12 Again David asked, “Will the citizens of </a:t>
            </a:r>
            <a:r>
              <a:rPr lang="en-US" dirty="0" err="1"/>
              <a:t>Keilah</a:t>
            </a:r>
            <a:r>
              <a:rPr lang="en-US" dirty="0"/>
              <a:t> surrender me and my men to Saul?” And the LORD said, “They will.” 13 So David and his men, about six hundred in number, left </a:t>
            </a:r>
            <a:r>
              <a:rPr lang="en-US" dirty="0" err="1"/>
              <a:t>Keilah</a:t>
            </a:r>
            <a:r>
              <a:rPr lang="en-US" dirty="0"/>
              <a:t> and kept moving from place to place. When Saul was told that David had escaped from </a:t>
            </a:r>
            <a:r>
              <a:rPr lang="en-US" dirty="0" err="1"/>
              <a:t>Keilah</a:t>
            </a:r>
            <a:r>
              <a:rPr lang="en-US" dirty="0"/>
              <a:t>, he did not go there.</a:t>
            </a:r>
          </a:p>
          <a:p>
            <a:endParaRPr lang="en-US" dirty="0"/>
          </a:p>
        </p:txBody>
      </p:sp>
    </p:spTree>
    <p:extLst>
      <p:ext uri="{BB962C8B-B14F-4D97-AF65-F5344CB8AC3E}">
        <p14:creationId xmlns:p14="http://schemas.microsoft.com/office/powerpoint/2010/main" val="181776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C9A41-AFE3-4448-BFC0-C5BA92333F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1C32CC-24CC-E14B-8A5A-D3DCDFDD299F}"/>
              </a:ext>
            </a:extLst>
          </p:cNvPr>
          <p:cNvSpPr>
            <a:spLocks noGrp="1"/>
          </p:cNvSpPr>
          <p:nvPr>
            <p:ph idx="1"/>
          </p:nvPr>
        </p:nvSpPr>
        <p:spPr/>
        <p:txBody>
          <a:bodyPr/>
          <a:lstStyle/>
          <a:p>
            <a:pPr marL="0" indent="0">
              <a:buNone/>
            </a:pPr>
            <a:r>
              <a:rPr lang="en-US" dirty="0"/>
              <a:t>It may have been because only some men freely chose to co-operate with the Spirit, so that he could guide them in an errorless way. </a:t>
            </a:r>
          </a:p>
          <a:p>
            <a:pPr marL="0" indent="0">
              <a:buNone/>
            </a:pPr>
            <a:r>
              <a:rPr lang="en-US" dirty="0"/>
              <a:t>Or it may have been that the Holy Spirit simply chose to use those men and occasions which he infallibly knew would not produce error.</a:t>
            </a:r>
          </a:p>
          <a:p>
            <a:pPr marL="0" indent="0">
              <a:buNone/>
            </a:pPr>
            <a:endParaRPr lang="en-US" dirty="0"/>
          </a:p>
          <a:p>
            <a:pPr marL="0" indent="0">
              <a:buNone/>
            </a:pPr>
            <a:r>
              <a:rPr lang="en-US" sz="1400" dirty="0"/>
              <a:t>Norman Geisler</a:t>
            </a:r>
          </a:p>
          <a:p>
            <a:endParaRPr lang="en-US" dirty="0"/>
          </a:p>
        </p:txBody>
      </p:sp>
    </p:spTree>
    <p:extLst>
      <p:ext uri="{BB962C8B-B14F-4D97-AF65-F5344CB8AC3E}">
        <p14:creationId xmlns:p14="http://schemas.microsoft.com/office/powerpoint/2010/main" val="3246518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3A1F8-599A-8540-B91A-3C8B43A37D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D4B739E-04C6-EA4A-B9B7-6CB10BE1558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64507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C3C3E-26D1-9D4A-A0C5-7BD196EC603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00A9013-7348-C24E-86E0-331B63C29861}"/>
              </a:ext>
            </a:extLst>
          </p:cNvPr>
          <p:cNvSpPr>
            <a:spLocks noGrp="1"/>
          </p:cNvSpPr>
          <p:nvPr>
            <p:ph idx="1"/>
          </p:nvPr>
        </p:nvSpPr>
        <p:spPr/>
        <p:txBody>
          <a:bodyPr/>
          <a:lstStyle/>
          <a:p>
            <a:r>
              <a:rPr lang="en-US" dirty="0"/>
              <a:t>Verbal Plenary Inspiration</a:t>
            </a:r>
          </a:p>
          <a:p>
            <a:r>
              <a:rPr lang="en-US" dirty="0"/>
              <a:t>Dual Authorship</a:t>
            </a:r>
          </a:p>
          <a:p>
            <a:r>
              <a:rPr lang="en-US" dirty="0"/>
              <a:t>Middle Knowledge as a Possible Method</a:t>
            </a:r>
          </a:p>
        </p:txBody>
      </p:sp>
    </p:spTree>
    <p:extLst>
      <p:ext uri="{BB962C8B-B14F-4D97-AF65-F5344CB8AC3E}">
        <p14:creationId xmlns:p14="http://schemas.microsoft.com/office/powerpoint/2010/main" val="25115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AF06A-608D-8D45-8B49-953295794033}"/>
              </a:ext>
            </a:extLst>
          </p:cNvPr>
          <p:cNvSpPr>
            <a:spLocks noGrp="1"/>
          </p:cNvSpPr>
          <p:nvPr>
            <p:ph type="title"/>
          </p:nvPr>
        </p:nvSpPr>
        <p:spPr/>
        <p:txBody>
          <a:bodyPr/>
          <a:lstStyle/>
          <a:p>
            <a:r>
              <a:rPr lang="en-US" dirty="0"/>
              <a:t>Verbal Plenary Inspiration</a:t>
            </a:r>
          </a:p>
        </p:txBody>
      </p:sp>
      <p:sp>
        <p:nvSpPr>
          <p:cNvPr id="3" name="Content Placeholder 2">
            <a:extLst>
              <a:ext uri="{FF2B5EF4-FFF2-40B4-BE49-F238E27FC236}">
                <a16:creationId xmlns:a16="http://schemas.microsoft.com/office/drawing/2014/main" id="{42823A69-520D-BC4A-B568-6F6C21CF0537}"/>
              </a:ext>
            </a:extLst>
          </p:cNvPr>
          <p:cNvSpPr>
            <a:spLocks noGrp="1"/>
          </p:cNvSpPr>
          <p:nvPr>
            <p:ph idx="1"/>
          </p:nvPr>
        </p:nvSpPr>
        <p:spPr/>
        <p:txBody>
          <a:bodyPr/>
          <a:lstStyle/>
          <a:p>
            <a:r>
              <a:rPr lang="en-US" dirty="0"/>
              <a:t>What is it?</a:t>
            </a:r>
          </a:p>
        </p:txBody>
      </p:sp>
    </p:spTree>
    <p:extLst>
      <p:ext uri="{BB962C8B-B14F-4D97-AF65-F5344CB8AC3E}">
        <p14:creationId xmlns:p14="http://schemas.microsoft.com/office/powerpoint/2010/main" val="1866813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C3613-DD6A-4048-8238-8E577E5C7E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032B66-DC3F-2743-8CD0-CC96F71CD67E}"/>
              </a:ext>
            </a:extLst>
          </p:cNvPr>
          <p:cNvSpPr>
            <a:spLocks noGrp="1"/>
          </p:cNvSpPr>
          <p:nvPr>
            <p:ph idx="1"/>
          </p:nvPr>
        </p:nvSpPr>
        <p:spPr/>
        <p:txBody>
          <a:bodyPr/>
          <a:lstStyle/>
          <a:p>
            <a:pPr marL="0" indent="0">
              <a:buNone/>
            </a:pPr>
            <a:r>
              <a:rPr lang="en-US" dirty="0"/>
              <a:t>2 Timothy 3:16 </a:t>
            </a:r>
          </a:p>
          <a:p>
            <a:pPr marL="0" indent="0">
              <a:buNone/>
            </a:pPr>
            <a:r>
              <a:rPr lang="en-US" dirty="0"/>
              <a:t>All scripture is inspired by God and profitable for teaching, for reproof, for correction, and for training in righteousness, that the man of God may be complete, equipped for every good work.</a:t>
            </a:r>
          </a:p>
        </p:txBody>
      </p:sp>
    </p:spTree>
    <p:extLst>
      <p:ext uri="{BB962C8B-B14F-4D97-AF65-F5344CB8AC3E}">
        <p14:creationId xmlns:p14="http://schemas.microsoft.com/office/powerpoint/2010/main" val="393230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EC0ED-156C-4D46-AB1D-2D6752F39E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CDC1CA-890B-3A49-9FC5-72313411E0A9}"/>
              </a:ext>
            </a:extLst>
          </p:cNvPr>
          <p:cNvSpPr>
            <a:spLocks noGrp="1"/>
          </p:cNvSpPr>
          <p:nvPr>
            <p:ph idx="1"/>
          </p:nvPr>
        </p:nvSpPr>
        <p:spPr/>
        <p:txBody>
          <a:bodyPr/>
          <a:lstStyle/>
          <a:p>
            <a:pPr marL="0" indent="0">
              <a:buNone/>
            </a:pPr>
            <a:r>
              <a:rPr lang="en-US" dirty="0"/>
              <a:t>2 Peter 1:20-21</a:t>
            </a:r>
          </a:p>
          <a:p>
            <a:pPr marL="0" indent="0">
              <a:buNone/>
            </a:pPr>
            <a:r>
              <a:rPr lang="en-US" dirty="0"/>
              <a:t>First of all you must understand this, that no prophecy of scripture is a matter of one’s own interpretation, because no prophecy ever came by the impulse of man, but men moved by the Holy Spirit spoke from God.</a:t>
            </a:r>
          </a:p>
          <a:p>
            <a:pPr marL="0" indent="0">
              <a:buNone/>
            </a:pPr>
            <a:endParaRPr lang="en-US" dirty="0"/>
          </a:p>
        </p:txBody>
      </p:sp>
    </p:spTree>
    <p:extLst>
      <p:ext uri="{BB962C8B-B14F-4D97-AF65-F5344CB8AC3E}">
        <p14:creationId xmlns:p14="http://schemas.microsoft.com/office/powerpoint/2010/main" val="818641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BF183-0BDA-5F44-BDD7-3CBD6290DC7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46AACFE-AF86-664D-861D-E4707F5A0BA1}"/>
              </a:ext>
            </a:extLst>
          </p:cNvPr>
          <p:cNvSpPr>
            <a:spLocks noGrp="1"/>
          </p:cNvSpPr>
          <p:nvPr>
            <p:ph idx="1"/>
          </p:nvPr>
        </p:nvSpPr>
        <p:spPr/>
        <p:txBody>
          <a:bodyPr/>
          <a:lstStyle/>
          <a:p>
            <a:pPr marL="0" indent="0">
              <a:buNone/>
            </a:pPr>
            <a:r>
              <a:rPr lang="en-US" dirty="0"/>
              <a:t>Erickson states</a:t>
            </a:r>
          </a:p>
          <a:p>
            <a:pPr marL="0" indent="0">
              <a:buNone/>
            </a:pPr>
            <a:r>
              <a:rPr lang="en-US" dirty="0"/>
              <a:t>“by inspiration we mean that supernatural influence of the Holy Spirit on the Scripture writers that rendered their writings an accurate record of the revelation or resulted in what they wrote actually being the Word of God.”</a:t>
            </a:r>
          </a:p>
        </p:txBody>
      </p:sp>
    </p:spTree>
    <p:extLst>
      <p:ext uri="{BB962C8B-B14F-4D97-AF65-F5344CB8AC3E}">
        <p14:creationId xmlns:p14="http://schemas.microsoft.com/office/powerpoint/2010/main" val="2634044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51704-13A1-854E-AA5A-0287AC5ABC8E}"/>
              </a:ext>
            </a:extLst>
          </p:cNvPr>
          <p:cNvSpPr>
            <a:spLocks noGrp="1"/>
          </p:cNvSpPr>
          <p:nvPr>
            <p:ph type="title"/>
          </p:nvPr>
        </p:nvSpPr>
        <p:spPr/>
        <p:txBody>
          <a:bodyPr/>
          <a:lstStyle/>
          <a:p>
            <a:r>
              <a:rPr lang="en-US" dirty="0"/>
              <a:t>Verbal Plenary</a:t>
            </a:r>
          </a:p>
        </p:txBody>
      </p:sp>
      <p:sp>
        <p:nvSpPr>
          <p:cNvPr id="3" name="Content Placeholder 2">
            <a:extLst>
              <a:ext uri="{FF2B5EF4-FFF2-40B4-BE49-F238E27FC236}">
                <a16:creationId xmlns:a16="http://schemas.microsoft.com/office/drawing/2014/main" id="{3C17C7EE-A962-1D43-BF63-B28028322484}"/>
              </a:ext>
            </a:extLst>
          </p:cNvPr>
          <p:cNvSpPr>
            <a:spLocks noGrp="1"/>
          </p:cNvSpPr>
          <p:nvPr>
            <p:ph idx="1"/>
          </p:nvPr>
        </p:nvSpPr>
        <p:spPr/>
        <p:txBody>
          <a:bodyPr/>
          <a:lstStyle/>
          <a:p>
            <a:pPr marL="0" indent="0">
              <a:buNone/>
            </a:pPr>
            <a:r>
              <a:rPr lang="en-US" dirty="0"/>
              <a:t>Scriptural inspiration is </a:t>
            </a:r>
            <a:r>
              <a:rPr lang="en-US" i="1" dirty="0"/>
              <a:t>plenary.  </a:t>
            </a:r>
            <a:r>
              <a:rPr lang="en-US" dirty="0"/>
              <a:t>(complete in every respect)</a:t>
            </a:r>
          </a:p>
        </p:txBody>
      </p:sp>
    </p:spTree>
    <p:extLst>
      <p:ext uri="{BB962C8B-B14F-4D97-AF65-F5344CB8AC3E}">
        <p14:creationId xmlns:p14="http://schemas.microsoft.com/office/powerpoint/2010/main" val="595747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0E0B4-36B0-4647-A576-F9C135A89A90}"/>
              </a:ext>
            </a:extLst>
          </p:cNvPr>
          <p:cNvSpPr>
            <a:spLocks noGrp="1"/>
          </p:cNvSpPr>
          <p:nvPr>
            <p:ph type="title"/>
          </p:nvPr>
        </p:nvSpPr>
        <p:spPr/>
        <p:txBody>
          <a:bodyPr/>
          <a:lstStyle/>
          <a:p>
            <a:r>
              <a:rPr lang="en-US" dirty="0"/>
              <a:t>Verbal Plenary</a:t>
            </a:r>
          </a:p>
        </p:txBody>
      </p:sp>
      <p:sp>
        <p:nvSpPr>
          <p:cNvPr id="3" name="Content Placeholder 2">
            <a:extLst>
              <a:ext uri="{FF2B5EF4-FFF2-40B4-BE49-F238E27FC236}">
                <a16:creationId xmlns:a16="http://schemas.microsoft.com/office/drawing/2014/main" id="{1316D016-E611-A640-8AF9-3E0F05B7F1A2}"/>
              </a:ext>
            </a:extLst>
          </p:cNvPr>
          <p:cNvSpPr>
            <a:spLocks noGrp="1"/>
          </p:cNvSpPr>
          <p:nvPr>
            <p:ph idx="1"/>
          </p:nvPr>
        </p:nvSpPr>
        <p:spPr/>
        <p:txBody>
          <a:bodyPr/>
          <a:lstStyle/>
          <a:p>
            <a:pPr marL="0" indent="0">
              <a:buNone/>
            </a:pPr>
            <a:r>
              <a:rPr lang="en-US" dirty="0"/>
              <a:t>Scriptural inspiration is </a:t>
            </a:r>
            <a:r>
              <a:rPr lang="en-US" i="1" dirty="0"/>
              <a:t>verbal</a:t>
            </a:r>
            <a:r>
              <a:rPr lang="en-US" dirty="0"/>
              <a:t>. (each and every word)</a:t>
            </a:r>
          </a:p>
        </p:txBody>
      </p:sp>
    </p:spTree>
    <p:extLst>
      <p:ext uri="{BB962C8B-B14F-4D97-AF65-F5344CB8AC3E}">
        <p14:creationId xmlns:p14="http://schemas.microsoft.com/office/powerpoint/2010/main" val="2681796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9E81C-0516-5C42-A3AC-AA92A4CED0B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95A934-D98A-374D-8876-0E3A8D1F365C}"/>
              </a:ext>
            </a:extLst>
          </p:cNvPr>
          <p:cNvSpPr>
            <a:spLocks noGrp="1"/>
          </p:cNvSpPr>
          <p:nvPr>
            <p:ph idx="1"/>
          </p:nvPr>
        </p:nvSpPr>
        <p:spPr/>
        <p:txBody>
          <a:bodyPr/>
          <a:lstStyle/>
          <a:p>
            <a:pPr marL="0" indent="0">
              <a:buNone/>
            </a:pPr>
            <a:r>
              <a:rPr lang="en-US" dirty="0"/>
              <a:t>Galatians 3:16</a:t>
            </a:r>
          </a:p>
          <a:p>
            <a:pPr marL="0" indent="0">
              <a:buNone/>
            </a:pPr>
            <a:r>
              <a:rPr lang="en-US" dirty="0"/>
              <a:t>Now the promises were made to Abraham and to his offspring.” It does not say, “And to </a:t>
            </a:r>
            <a:r>
              <a:rPr lang="en-US" dirty="0" err="1"/>
              <a:t>offsprings</a:t>
            </a:r>
            <a:r>
              <a:rPr lang="en-US" dirty="0"/>
              <a:t>,” referring to many; but, referring to one, “And to your offspring,” which is Christ.</a:t>
            </a:r>
          </a:p>
          <a:p>
            <a:endParaRPr lang="en-US" dirty="0"/>
          </a:p>
        </p:txBody>
      </p:sp>
    </p:spTree>
    <p:extLst>
      <p:ext uri="{BB962C8B-B14F-4D97-AF65-F5344CB8AC3E}">
        <p14:creationId xmlns:p14="http://schemas.microsoft.com/office/powerpoint/2010/main" val="314396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A74F6-3A8B-CE44-9D24-63DFF25BE5F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CFFAF4-3E19-334D-9710-FFB52E99B4FF}"/>
              </a:ext>
            </a:extLst>
          </p:cNvPr>
          <p:cNvSpPr>
            <a:spLocks noGrp="1"/>
          </p:cNvSpPr>
          <p:nvPr>
            <p:ph idx="1"/>
          </p:nvPr>
        </p:nvSpPr>
        <p:spPr/>
        <p:txBody>
          <a:bodyPr/>
          <a:lstStyle/>
          <a:p>
            <a:pPr marL="0" indent="0">
              <a:buNone/>
            </a:pPr>
            <a:r>
              <a:rPr lang="en-US" dirty="0"/>
              <a:t>Mark 12:26-27</a:t>
            </a:r>
          </a:p>
          <a:p>
            <a:pPr marL="0" indent="0">
              <a:buNone/>
            </a:pPr>
            <a:r>
              <a:rPr lang="en-US" dirty="0"/>
              <a:t>Now about the dead rising—have you not read in the Book of Moses, in the account of the burning bush, how God said to him, ‘I am the God of Abraham, the God of Isaac, and the God of Jacob? He is not the God of the dead, but of the living. You are badly mistaken!”</a:t>
            </a:r>
          </a:p>
          <a:p>
            <a:pPr marL="0" indent="0">
              <a:buNone/>
            </a:pPr>
            <a:endParaRPr lang="en-US" dirty="0"/>
          </a:p>
        </p:txBody>
      </p:sp>
    </p:spTree>
    <p:extLst>
      <p:ext uri="{BB962C8B-B14F-4D97-AF65-F5344CB8AC3E}">
        <p14:creationId xmlns:p14="http://schemas.microsoft.com/office/powerpoint/2010/main" val="1054819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WJB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TotalTime>
  <Words>581</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8_WJB1</vt:lpstr>
      <vt:lpstr>Men Moved By The Holy Spirit Spoke From God</vt:lpstr>
      <vt:lpstr>Verbal Plenary Inspiration</vt:lpstr>
      <vt:lpstr>PowerPoint Presentation</vt:lpstr>
      <vt:lpstr>PowerPoint Presentation</vt:lpstr>
      <vt:lpstr>PowerPoint Presentation</vt:lpstr>
      <vt:lpstr>Verbal Plenary</vt:lpstr>
      <vt:lpstr>Verbal Plenary</vt:lpstr>
      <vt:lpstr>PowerPoint Presentation</vt:lpstr>
      <vt:lpstr>PowerPoint Presentation</vt:lpstr>
      <vt:lpstr>Propositional and Personal</vt:lpstr>
      <vt:lpstr>PowerPoint Presentation</vt:lpstr>
      <vt:lpstr>Dictation Theory of Inspiration</vt:lpstr>
      <vt:lpstr>PowerPoint Presentation</vt:lpstr>
      <vt:lpstr>Middle Knowledge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 ∙ E ∙ S ∙ T </dc:title>
  <dc:creator>Wendell Brane</dc:creator>
  <cp:lastModifiedBy>Joshua Miles</cp:lastModifiedBy>
  <cp:revision>82</cp:revision>
  <cp:lastPrinted>2021-03-07T13:07:12Z</cp:lastPrinted>
  <dcterms:created xsi:type="dcterms:W3CDTF">2021-01-08T23:52:50Z</dcterms:created>
  <dcterms:modified xsi:type="dcterms:W3CDTF">2021-03-07T20:32:11Z</dcterms:modified>
</cp:coreProperties>
</file>