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793" r:id="rId3"/>
    <p:sldId id="759" r:id="rId4"/>
    <p:sldId id="795" r:id="rId5"/>
    <p:sldId id="794" r:id="rId6"/>
    <p:sldId id="764" r:id="rId7"/>
    <p:sldId id="765" r:id="rId8"/>
    <p:sldId id="766" r:id="rId9"/>
    <p:sldId id="796" r:id="rId10"/>
    <p:sldId id="767" r:id="rId11"/>
    <p:sldId id="760" r:id="rId12"/>
    <p:sldId id="334" r:id="rId13"/>
    <p:sldId id="762" r:id="rId14"/>
    <p:sldId id="761" r:id="rId15"/>
    <p:sldId id="797" r:id="rId16"/>
    <p:sldId id="768" r:id="rId17"/>
    <p:sldId id="773" r:id="rId18"/>
    <p:sldId id="770" r:id="rId19"/>
    <p:sldId id="772" r:id="rId20"/>
    <p:sldId id="774" r:id="rId21"/>
    <p:sldId id="775" r:id="rId22"/>
    <p:sldId id="776" r:id="rId23"/>
    <p:sldId id="777" r:id="rId24"/>
    <p:sldId id="778" r:id="rId25"/>
    <p:sldId id="779" r:id="rId26"/>
    <p:sldId id="798" r:id="rId27"/>
    <p:sldId id="780" r:id="rId28"/>
    <p:sldId id="783" r:id="rId29"/>
    <p:sldId id="800" r:id="rId30"/>
    <p:sldId id="799" r:id="rId31"/>
    <p:sldId id="785" r:id="rId32"/>
    <p:sldId id="801" r:id="rId33"/>
    <p:sldId id="805" r:id="rId34"/>
    <p:sldId id="802" r:id="rId35"/>
    <p:sldId id="786" r:id="rId36"/>
    <p:sldId id="806" r:id="rId37"/>
    <p:sldId id="787" r:id="rId38"/>
    <p:sldId id="803" r:id="rId39"/>
    <p:sldId id="788" r:id="rId40"/>
    <p:sldId id="804" r:id="rId41"/>
    <p:sldId id="789" r:id="rId42"/>
    <p:sldId id="790" r:id="rId43"/>
    <p:sldId id="792" r:id="rId44"/>
    <p:sldId id="79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00"/>
    <a:srgbClr val="699CAF"/>
    <a:srgbClr val="000000"/>
    <a:srgbClr val="C0C2D6"/>
    <a:srgbClr val="9296B8"/>
    <a:srgbClr val="41498E"/>
    <a:srgbClr val="57C5C4"/>
    <a:srgbClr val="EDD1CD"/>
    <a:srgbClr val="6CADB8"/>
    <a:srgbClr val="F37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5" autoAdjust="0"/>
    <p:restoredTop sz="91454"/>
  </p:normalViewPr>
  <p:slideViewPr>
    <p:cSldViewPr snapToGrid="0" snapToObjects="1">
      <p:cViewPr varScale="1">
        <p:scale>
          <a:sx n="104" d="100"/>
          <a:sy n="104" d="100"/>
        </p:scale>
        <p:origin x="144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B92CCF-0396-42A3-96FF-B3CD542E2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AD2A0-7AE7-4444-9FE8-1F14157447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5D7C5-B94B-45BC-9B43-AD52E1606DC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F68C9-FAB0-4698-901C-D17DD7CAAA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04D59-C31C-4CD1-B37C-9E25752CDC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6516D-750C-42FB-A481-6F005C810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2F20-8FDB-E84D-9DC7-19200058EA04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CAAF-00B1-AD46-8A69-73417D3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76619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32391"/>
            <a:ext cx="8534400" cy="1253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4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rgbClr val="B8E000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3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0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1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7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9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93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b="0" i="0" kern="1200" cap="all" spc="50" normalizeH="0">
          <a:solidFill>
            <a:srgbClr val="B8E000"/>
          </a:solidFill>
          <a:latin typeface="Futura Bd BT"/>
          <a:ea typeface="+mj-ea"/>
          <a:cs typeface="Futura Bd B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•"/>
        <a:defRPr sz="2800" b="0" i="0" kern="1200">
          <a:solidFill>
            <a:schemeClr val="bg1"/>
          </a:solidFill>
          <a:latin typeface="Futura"/>
          <a:ea typeface="+mn-ea"/>
          <a:cs typeface="Futu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Futura Light"/>
          <a:ea typeface="+mn-ea"/>
          <a:cs typeface="Futur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•"/>
        <a:defRPr sz="2400" b="0" i="0" kern="1200">
          <a:solidFill>
            <a:schemeClr val="bg1"/>
          </a:solidFill>
          <a:latin typeface="Futura Light"/>
          <a:ea typeface="+mn-ea"/>
          <a:cs typeface="Futur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8E000"/>
        </a:buClr>
        <a:buFont typeface="Arial"/>
        <a:buChar char="–"/>
        <a:defRPr sz="2000" b="0" i="0" kern="1200">
          <a:solidFill>
            <a:schemeClr val="bg1"/>
          </a:solidFill>
          <a:latin typeface="Futura Light"/>
          <a:ea typeface="+mn-ea"/>
          <a:cs typeface="Futur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»"/>
        <a:defRPr sz="2000" b="0" i="0" kern="1200">
          <a:solidFill>
            <a:schemeClr val="bg1"/>
          </a:solidFill>
          <a:latin typeface="Futura Light"/>
          <a:ea typeface="+mn-ea"/>
          <a:cs typeface="Futur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“He has told you, O man, what is good; and what does the Lord require of you but to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justice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and to love kindness, and to walk humbly with your God?”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Micah 6:8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“For if you truly amend your ways and your deeds, if you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truly execute justice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one with another … then I will let you dwell in this place ...”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Jeremiah 7:5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B8469-3C34-4D81-AECE-724D171C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51" y="2580364"/>
            <a:ext cx="70159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“That presupposes there are untrue ways to execute justice, ways of trying to make the world a better place that aren’t in sync with reality and end up unleashing more havoc in the universe.” 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A3CCE-5ECD-45C7-B03B-F46AD562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702" y="574436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Thaddeus Williams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Thaddeus Williams Reflects on Christian Identity">
            <a:extLst>
              <a:ext uri="{FF2B5EF4-FFF2-40B4-BE49-F238E27FC236}">
                <a16:creationId xmlns:a16="http://schemas.microsoft.com/office/drawing/2014/main" id="{87C16AC8-D2AD-491F-AB22-ABCEBE687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/>
          <a:stretch/>
        </p:blipFill>
        <p:spPr bwMode="auto">
          <a:xfrm>
            <a:off x="8354841" y="2059309"/>
            <a:ext cx="3083169" cy="3442768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pic>
        <p:nvPicPr>
          <p:cNvPr id="2" name="Picture 2" descr="Thaddeus Williams Reflects on Christian Identity">
            <a:extLst>
              <a:ext uri="{FF2B5EF4-FFF2-40B4-BE49-F238E27FC236}">
                <a16:creationId xmlns:a16="http://schemas.microsoft.com/office/drawing/2014/main" id="{87C16AC8-D2AD-491F-AB22-ABCEBE687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/>
          <a:stretch/>
        </p:blipFill>
        <p:spPr bwMode="auto">
          <a:xfrm>
            <a:off x="8222761" y="1707616"/>
            <a:ext cx="3083169" cy="3442768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cial Justice in our Divided Age: 5 Things About Which I ...">
            <a:extLst>
              <a:ext uri="{FF2B5EF4-FFF2-40B4-BE49-F238E27FC236}">
                <a16:creationId xmlns:a16="http://schemas.microsoft.com/office/drawing/2014/main" id="{83C67E63-CA06-41BA-9A64-120E86381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7401" r="20572" b="6910"/>
          <a:stretch/>
        </p:blipFill>
        <p:spPr bwMode="auto">
          <a:xfrm>
            <a:off x="8120086" y="860877"/>
            <a:ext cx="3317924" cy="5136246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93351-C6C0-49F2-869E-ABD4D238B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51" y="2580364"/>
            <a:ext cx="70159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“That presupposes there are untrue ways to execute justice, ways of trying to make the world a better place that aren’t in sync with reality and end up unleashing more havoc in the universe.” 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</p:spTree>
    <p:extLst>
      <p:ext uri="{BB962C8B-B14F-4D97-AF65-F5344CB8AC3E}">
        <p14:creationId xmlns:p14="http://schemas.microsoft.com/office/powerpoint/2010/main" val="29335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3" y="3152001"/>
            <a:ext cx="5324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Telling it like it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0BEB7-2030-41D0-B454-6DD4EDA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38" y="195253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3" y="3152001"/>
            <a:ext cx="5324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Telling it like it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0BEB7-2030-41D0-B454-6DD4EDA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38" y="195253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2957E-53B3-4BAD-B032-A72E9D59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96" y="4058334"/>
            <a:ext cx="425748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Presupposes:</a:t>
            </a: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ctr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There is a real world.</a:t>
            </a:r>
          </a:p>
          <a:p>
            <a:pPr marL="514350" indent="-514350" algn="ctr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 can know things about that real world.</a:t>
            </a:r>
          </a:p>
        </p:txBody>
      </p:sp>
    </p:spTree>
    <p:extLst>
      <p:ext uri="{BB962C8B-B14F-4D97-AF65-F5344CB8AC3E}">
        <p14:creationId xmlns:p14="http://schemas.microsoft.com/office/powerpoint/2010/main" val="32374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459504"/>
            <a:ext cx="100041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“You don’t have the life experience to make an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choice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 You can have an opinion, but you also have the privilege of walking away from pregnancy; and that might make the choices involved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seem easier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than they really are.”</a:t>
            </a:r>
          </a:p>
        </p:txBody>
      </p:sp>
    </p:spTree>
    <p:extLst>
      <p:ext uri="{BB962C8B-B14F-4D97-AF65-F5344CB8AC3E}">
        <p14:creationId xmlns:p14="http://schemas.microsoft.com/office/powerpoint/2010/main" val="32375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3" y="3152001"/>
            <a:ext cx="5324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Telling it like it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0BEB7-2030-41D0-B454-6DD4EDA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38" y="195253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91ACB-DA72-4676-8D18-BE399640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802" y="1949521"/>
            <a:ext cx="3980469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Justice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E3343-993F-4824-BF55-8085E4CC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539" y="2921168"/>
            <a:ext cx="53249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Secret knowledge accessible only to oppressed.</a:t>
            </a:r>
          </a:p>
        </p:txBody>
      </p:sp>
    </p:spTree>
    <p:extLst>
      <p:ext uri="{BB962C8B-B14F-4D97-AF65-F5344CB8AC3E}">
        <p14:creationId xmlns:p14="http://schemas.microsoft.com/office/powerpoint/2010/main" val="16433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459504"/>
            <a:ext cx="100041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“Stop with the discussion groups, workshops or committees. Accept the grievances of faculty of color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question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spcBef>
                <a:spcPct val="0"/>
              </a:spcBef>
              <a:buFontTx/>
              <a:buChar char="-"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Tyler 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Tsay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student, anti-racist activist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90" y="1707106"/>
            <a:ext cx="659248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“To ask students who are suffering from white supremacy to tell us about the instances of white supremacy is itself racism. We must stop asking them because we are inflicting harm.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ask for evidence of racism is racism with a capital R.”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spcBef>
                <a:spcPct val="0"/>
              </a:spcBef>
              <a:buFontTx/>
              <a:buChar char="-"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Professor Naima Lowe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807511-999B-4C0C-82BE-8BA8F8AB8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34518" b="58752"/>
          <a:stretch/>
        </p:blipFill>
        <p:spPr bwMode="auto">
          <a:xfrm>
            <a:off x="7715460" y="1816783"/>
            <a:ext cx="3617150" cy="4322279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B8A8F-E2CD-4973-A24D-8ACC803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3" y="3152001"/>
            <a:ext cx="5324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Telling it like it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0BEB7-2030-41D0-B454-6DD4EDA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38" y="195253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91ACB-DA72-4676-8D18-BE399640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802" y="1949521"/>
            <a:ext cx="3980469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Justice Worldview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E3343-993F-4824-BF55-8085E4CC8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539" y="2921168"/>
            <a:ext cx="53249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Truth: Secret knowledge accessible only to oppressed.</a:t>
            </a:r>
          </a:p>
        </p:txBody>
      </p:sp>
    </p:spTree>
    <p:extLst>
      <p:ext uri="{BB962C8B-B14F-4D97-AF65-F5344CB8AC3E}">
        <p14:creationId xmlns:p14="http://schemas.microsoft.com/office/powerpoint/2010/main" val="3533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FEDCC-ECD4-4EB6-A1DB-CD1AFA2C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48" t="4000" r="11113" b="4889"/>
          <a:stretch/>
        </p:blipFill>
        <p:spPr>
          <a:xfrm>
            <a:off x="8275450" y="1749668"/>
            <a:ext cx="2914746" cy="4040709"/>
          </a:xfrm>
          <a:prstGeom prst="rect">
            <a:avLst/>
          </a:prstGeom>
          <a:ln w="25400">
            <a:solidFill>
              <a:srgbClr val="B8E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EF4D6-5CD3-4755-A6C1-2A4E912E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994" y="6018978"/>
            <a:ext cx="4089658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 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Shenvi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Pat Sawyer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TRUTH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FEDCC-ECD4-4EB6-A1DB-CD1AFA2C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48" t="4000" r="11113" b="4889"/>
          <a:stretch/>
        </p:blipFill>
        <p:spPr>
          <a:xfrm>
            <a:off x="8275450" y="1749668"/>
            <a:ext cx="2914746" cy="4040709"/>
          </a:xfrm>
          <a:prstGeom prst="rect">
            <a:avLst/>
          </a:prstGeom>
          <a:ln w="25400">
            <a:solidFill>
              <a:srgbClr val="B8E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EF4D6-5CD3-4755-A6C1-2A4E912E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994" y="6018978"/>
            <a:ext cx="4089658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Neil 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Shenvi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Pat Sawyer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514F8-BACC-4D14-B2EF-2854D101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96" y="1463307"/>
            <a:ext cx="689505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“One of the most brutal struggles the early church faced was against Gnosticism, a movement which insisted that certain spiritual truths could only be obtained through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 knowledge available to select individuals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“Contra Gnosticism, the church insisted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 theology had to be founded on public revelation God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had supplied to the Church from its inception.”</a:t>
            </a:r>
          </a:p>
        </p:txBody>
      </p:sp>
    </p:spTree>
    <p:extLst>
      <p:ext uri="{BB962C8B-B14F-4D97-AF65-F5344CB8AC3E}">
        <p14:creationId xmlns:p14="http://schemas.microsoft.com/office/powerpoint/2010/main" val="20932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6125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2D9AF-2976-425F-90F0-FA4FF919170A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PROBLEM</a:t>
            </a:r>
          </a:p>
        </p:txBody>
      </p:sp>
      <p:pic>
        <p:nvPicPr>
          <p:cNvPr id="6146" name="Picture 2" descr="Ibram X. Kendi to Speak on 'How to Be an Anti-Racist ...">
            <a:extLst>
              <a:ext uri="{FF2B5EF4-FFF2-40B4-BE49-F238E27FC236}">
                <a16:creationId xmlns:a16="http://schemas.microsoft.com/office/drawing/2014/main" id="{4469257E-237D-4922-B163-5376D1E4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73" y="1600200"/>
            <a:ext cx="2950936" cy="4131310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6E12AE-D6C1-43AF-844E-3CECB403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404" y="5988848"/>
            <a:ext cx="3040674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Ibram</a:t>
            </a: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X. 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Kendi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5834E-B56F-475D-8507-AFFC809D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96" y="3163650"/>
            <a:ext cx="68950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“As an anti-racist, when I see racial disparities, I see racism.”</a:t>
            </a:r>
          </a:p>
        </p:txBody>
      </p:sp>
    </p:spTree>
    <p:extLst>
      <p:ext uri="{BB962C8B-B14F-4D97-AF65-F5344CB8AC3E}">
        <p14:creationId xmlns:p14="http://schemas.microsoft.com/office/powerpoint/2010/main" val="20667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EF4D6-5CD3-4755-A6C1-2A4E912E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545" y="5986990"/>
            <a:ext cx="2656743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Musa al-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Gharbi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514F8-BACC-4D14-B2EF-2854D101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" y="2791148"/>
            <a:ext cx="64422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“… relatively well-off, highly educated, liberal whites tend to be among the most zealous in identifying and prosecuting new forms of racism …”</a:t>
            </a:r>
          </a:p>
        </p:txBody>
      </p:sp>
      <p:pic>
        <p:nvPicPr>
          <p:cNvPr id="9218" name="Picture 2" descr="Musa al-Gharbi | The New York Times, The Washington Post ...">
            <a:extLst>
              <a:ext uri="{FF2B5EF4-FFF2-40B4-BE49-F238E27FC236}">
                <a16:creationId xmlns:a16="http://schemas.microsoft.com/office/drawing/2014/main" id="{E03A41FA-36A8-46BF-A266-35C98AE64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r="16586"/>
          <a:stretch/>
        </p:blipFill>
        <p:spPr bwMode="auto">
          <a:xfrm>
            <a:off x="8062546" y="1828800"/>
            <a:ext cx="2656743" cy="4004365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48212-7DD6-4881-ACF6-24F77772A707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41509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891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9D973-9958-4B20-B868-2872C498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28" y="2464696"/>
            <a:ext cx="600729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“Contrary to popular opinion, questioning whether and to what extent sexism, racism, or any other antibiblical ism is the real problem is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siding with the oppressed.”</a:t>
            </a:r>
            <a:endParaRPr lang="en-US" altLang="en-US" sz="2500" dirty="0">
              <a:solidFill>
                <a:srgbClr val="B8E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654" y="5744365"/>
            <a:ext cx="3833445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Thaddeus Williams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Thaddeus Williams Reflects on Christian Identity">
            <a:extLst>
              <a:ext uri="{FF2B5EF4-FFF2-40B4-BE49-F238E27FC236}">
                <a16:creationId xmlns:a16="http://schemas.microsoft.com/office/drawing/2014/main" id="{3D3CE1D8-73C2-410A-A4A0-487C78195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/>
          <a:stretch/>
        </p:blipFill>
        <p:spPr bwMode="auto">
          <a:xfrm>
            <a:off x="7628793" y="2059309"/>
            <a:ext cx="3083169" cy="3442768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7074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BC81E-1596-452D-B3DD-A876BA63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857" y="5799324"/>
            <a:ext cx="2620106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Mercy 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Muroki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Mercy Muroki | Department of Social Policy and Intervention">
            <a:extLst>
              <a:ext uri="{FF2B5EF4-FFF2-40B4-BE49-F238E27FC236}">
                <a16:creationId xmlns:a16="http://schemas.microsoft.com/office/drawing/2014/main" id="{2B1E9435-B2A7-4DBE-A240-891C86E62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3212" r="28560"/>
          <a:stretch/>
        </p:blipFill>
        <p:spPr bwMode="auto">
          <a:xfrm>
            <a:off x="8996086" y="1953281"/>
            <a:ext cx="2449649" cy="3704631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EA230-F5A6-40E9-A90F-DCC267C2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5" y="2596475"/>
            <a:ext cx="831542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“We have to have these conversations about why it is that [these disparities] take place and, yes, it involves making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awkward and uncomfortable hypotheses relating to family and culture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and nobody wants to go there …”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BC81E-1596-452D-B3DD-A876BA63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857" y="5799324"/>
            <a:ext cx="2620106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Mercy </a:t>
            </a:r>
            <a:r>
              <a:rPr lang="en-US" altLang="en-US" sz="3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Muroki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Mercy Muroki | Department of Social Policy and Intervention">
            <a:extLst>
              <a:ext uri="{FF2B5EF4-FFF2-40B4-BE49-F238E27FC236}">
                <a16:creationId xmlns:a16="http://schemas.microsoft.com/office/drawing/2014/main" id="{2B1E9435-B2A7-4DBE-A240-891C86E62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3212" r="28560"/>
          <a:stretch/>
        </p:blipFill>
        <p:spPr bwMode="auto">
          <a:xfrm>
            <a:off x="8996086" y="1953281"/>
            <a:ext cx="2449649" cy="3704631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984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035" y="5799324"/>
            <a:ext cx="2620106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Kirsanow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Peter N. Kirsanow | Benesch, Friedlander, Coplan &amp; Aronoff LLP">
            <a:extLst>
              <a:ext uri="{FF2B5EF4-FFF2-40B4-BE49-F238E27FC236}">
                <a16:creationId xmlns:a16="http://schemas.microsoft.com/office/drawing/2014/main" id="{65869FAA-2C5B-4C49-A3AF-FAA4C9BDA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5" t="5098" r="19051" b="43023"/>
          <a:stretch/>
        </p:blipFill>
        <p:spPr bwMode="auto">
          <a:xfrm>
            <a:off x="9102475" y="1582575"/>
            <a:ext cx="2531227" cy="4037873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035" y="5799324"/>
            <a:ext cx="2620106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Kirsanow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EA230-F5A6-40E9-A90F-DCC267C2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90" y="2228671"/>
            <a:ext cx="83154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“… the data make clear that blacks are overrepresented among victims of police shootings, </a:t>
            </a:r>
            <a:endParaRPr lang="en-US" altLang="en-US" sz="3000" dirty="0">
              <a:solidFill>
                <a:srgbClr val="B8E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Peter N. Kirsanow | Benesch, Friedlander, Coplan &amp; Aronoff LLP">
            <a:extLst>
              <a:ext uri="{FF2B5EF4-FFF2-40B4-BE49-F238E27FC236}">
                <a16:creationId xmlns:a16="http://schemas.microsoft.com/office/drawing/2014/main" id="{65869FAA-2C5B-4C49-A3AF-FAA4C9BDA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5" t="5098" r="19051" b="43023"/>
          <a:stretch/>
        </p:blipFill>
        <p:spPr bwMode="auto">
          <a:xfrm>
            <a:off x="9102475" y="1582575"/>
            <a:ext cx="2531227" cy="4037873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802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035" y="5799324"/>
            <a:ext cx="2620106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Kirsanow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EA230-F5A6-40E9-A90F-DCC267C2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90" y="2228671"/>
            <a:ext cx="831542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“… the data make clear that blacks are overrepresented among victims of police shootings, but they are underrepresented relative to their overrepresentation in crime, particularly violent crime.”</a:t>
            </a:r>
            <a:endParaRPr lang="en-US" altLang="en-US" sz="3000" dirty="0">
              <a:solidFill>
                <a:srgbClr val="B8E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Peter N. Kirsanow | Benesch, Friedlander, Coplan &amp; Aronoff LLP">
            <a:extLst>
              <a:ext uri="{FF2B5EF4-FFF2-40B4-BE49-F238E27FC236}">
                <a16:creationId xmlns:a16="http://schemas.microsoft.com/office/drawing/2014/main" id="{65869FAA-2C5B-4C49-A3AF-FAA4C9BDA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5" t="5098" r="19051" b="43023"/>
          <a:stretch/>
        </p:blipFill>
        <p:spPr bwMode="auto">
          <a:xfrm>
            <a:off x="9102475" y="1582575"/>
            <a:ext cx="2531227" cy="4037873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9DCAB-AFCE-41E1-917A-E5760C1C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“He has told you, O man, what is good; and what does the Lord require of you but to do justice, and to love kindness, and to walk humbly with your God?”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Micah 6:8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E6098-AC3C-44F6-A1EA-11997ED9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What’s Wrong with the World?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Truly Executing Justice</a:t>
            </a:r>
          </a:p>
        </p:txBody>
      </p:sp>
    </p:spTree>
    <p:extLst>
      <p:ext uri="{BB962C8B-B14F-4D97-AF65-F5344CB8AC3E}">
        <p14:creationId xmlns:p14="http://schemas.microsoft.com/office/powerpoint/2010/main" val="31482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9DCAB-AFCE-41E1-917A-E5760C1C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“He has told you, O man, what is good; and what does the Lord require of you but to do justice, and to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 kindness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and to </a:t>
            </a:r>
            <a:r>
              <a:rPr lang="en-US" altLang="en-US" sz="3000" dirty="0">
                <a:solidFill>
                  <a:srgbClr val="B8E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 humbly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with your God?”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 Micah 6:8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4641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WHAT’S WRONG WITH THE WORLD?</a:t>
            </a:r>
          </a:p>
        </p:txBody>
      </p:sp>
    </p:spTree>
    <p:extLst>
      <p:ext uri="{BB962C8B-B14F-4D97-AF65-F5344CB8AC3E}">
        <p14:creationId xmlns:p14="http://schemas.microsoft.com/office/powerpoint/2010/main" val="380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4641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WHAT’S WRONG WITH THE WORLD?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69" y="5943945"/>
            <a:ext cx="2791440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K. Chesterton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Notes from the Cuban Exile Quarter: G.K. Chesterton ...">
            <a:extLst>
              <a:ext uri="{FF2B5EF4-FFF2-40B4-BE49-F238E27FC236}">
                <a16:creationId xmlns:a16="http://schemas.microsoft.com/office/drawing/2014/main" id="{40A21A42-7994-46F1-A689-EB1E9BFA4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311" r="23521" b="33355"/>
          <a:stretch/>
        </p:blipFill>
        <p:spPr bwMode="auto">
          <a:xfrm>
            <a:off x="385636" y="2228671"/>
            <a:ext cx="2555507" cy="3457317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907A9F6-29A6-4FFC-907D-6CC6D6EE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76F0E-BB9F-484F-8A10-27BB2A75014D}"/>
              </a:ext>
            </a:extLst>
          </p:cNvPr>
          <p:cNvSpPr txBox="1"/>
          <p:nvPr/>
        </p:nvSpPr>
        <p:spPr>
          <a:xfrm>
            <a:off x="0" y="4641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WHAT’S WRONG WITH THE WORLD?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59ACD-D3E3-4C65-BB46-915334F5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69" y="5943945"/>
            <a:ext cx="2791440" cy="55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K. Chesterton</a:t>
            </a:r>
            <a:endParaRPr lang="en-US" alt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EA230-F5A6-40E9-A90F-DCC267C2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374" y="3152001"/>
            <a:ext cx="83154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“I am.”</a:t>
            </a:r>
            <a:endParaRPr lang="en-US" altLang="en-US" sz="3000" dirty="0">
              <a:solidFill>
                <a:srgbClr val="B8E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Notes from the Cuban Exile Quarter: G.K. Chesterton ...">
            <a:extLst>
              <a:ext uri="{FF2B5EF4-FFF2-40B4-BE49-F238E27FC236}">
                <a16:creationId xmlns:a16="http://schemas.microsoft.com/office/drawing/2014/main" id="{40A21A42-7994-46F1-A689-EB1E9BFA4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311" r="23521" b="33355"/>
          <a:stretch/>
        </p:blipFill>
        <p:spPr bwMode="auto">
          <a:xfrm>
            <a:off x="385636" y="2228671"/>
            <a:ext cx="2555507" cy="3457317"/>
          </a:xfrm>
          <a:prstGeom prst="rect">
            <a:avLst/>
          </a:prstGeom>
          <a:noFill/>
          <a:ln w="25400">
            <a:solidFill>
              <a:srgbClr val="B8E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“Social Justice”</a:t>
            </a:r>
          </a:p>
        </p:txBody>
      </p:sp>
    </p:spTree>
    <p:extLst>
      <p:ext uri="{BB962C8B-B14F-4D97-AF65-F5344CB8AC3E}">
        <p14:creationId xmlns:p14="http://schemas.microsoft.com/office/powerpoint/2010/main" val="876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“Social Justice”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</a:p>
        </p:txBody>
      </p:sp>
    </p:spTree>
    <p:extLst>
      <p:ext uri="{BB962C8B-B14F-4D97-AF65-F5344CB8AC3E}">
        <p14:creationId xmlns:p14="http://schemas.microsoft.com/office/powerpoint/2010/main" val="2287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“Social Justice”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30308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3E6C1-390C-4EDF-BE91-75E8A315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910" y="2009144"/>
            <a:ext cx="100041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“Social Justice”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marL="342900" indent="-342900" algn="ctr">
              <a:spcBef>
                <a:spcPct val="0"/>
              </a:spcBef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B629F3B-C4F5-480A-B81E-254014C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r="27370"/>
          <a:stretch/>
        </p:blipFill>
        <p:spPr>
          <a:xfrm>
            <a:off x="0" y="0"/>
            <a:ext cx="13803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36654</TotalTime>
  <Words>772</Words>
  <Application>Microsoft Office PowerPoint</Application>
  <PresentationFormat>Widescreen</PresentationFormat>
  <Paragraphs>101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Futura</vt:lpstr>
      <vt:lpstr>Futura Bd BT</vt:lpstr>
      <vt:lpstr>Futura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Foxmeadow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Seth Drayer</cp:lastModifiedBy>
  <cp:revision>660</cp:revision>
  <dcterms:created xsi:type="dcterms:W3CDTF">2017-11-15T18:41:57Z</dcterms:created>
  <dcterms:modified xsi:type="dcterms:W3CDTF">2021-04-30T15:15:20Z</dcterms:modified>
</cp:coreProperties>
</file>