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  <p:sldMasterId id="2147483825" r:id="rId2"/>
    <p:sldMasterId id="2147483835" r:id="rId3"/>
    <p:sldMasterId id="2147483845" r:id="rId4"/>
  </p:sldMasterIdLst>
  <p:notesMasterIdLst>
    <p:notesMasterId r:id="rId18"/>
  </p:notesMasterIdLst>
  <p:handoutMasterIdLst>
    <p:handoutMasterId r:id="rId19"/>
  </p:handoutMasterIdLst>
  <p:sldIdLst>
    <p:sldId id="4370" r:id="rId5"/>
    <p:sldId id="4371" r:id="rId6"/>
    <p:sldId id="4357" r:id="rId7"/>
    <p:sldId id="4355" r:id="rId8"/>
    <p:sldId id="4280" r:id="rId9"/>
    <p:sldId id="4354" r:id="rId10"/>
    <p:sldId id="4369" r:id="rId11"/>
    <p:sldId id="4360" r:id="rId12"/>
    <p:sldId id="4366" r:id="rId13"/>
    <p:sldId id="4345" r:id="rId14"/>
    <p:sldId id="4361" r:id="rId15"/>
    <p:sldId id="4363" r:id="rId16"/>
    <p:sldId id="4365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079"/>
    <a:srgbClr val="11B098"/>
    <a:srgbClr val="BB62C7"/>
    <a:srgbClr val="3E4957"/>
    <a:srgbClr val="00FDFF"/>
    <a:srgbClr val="F545BC"/>
    <a:srgbClr val="1F087F"/>
    <a:srgbClr val="CA91D2"/>
    <a:srgbClr val="009051"/>
    <a:srgbClr val="F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524" autoAdjust="0"/>
    <p:restoredTop sz="96197" autoAdjust="0"/>
  </p:normalViewPr>
  <p:slideViewPr>
    <p:cSldViewPr>
      <p:cViewPr varScale="1">
        <p:scale>
          <a:sx n="111" d="100"/>
          <a:sy n="111" d="100"/>
        </p:scale>
        <p:origin x="240" y="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38" rIns="92478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8" tIns="46238" rIns="92478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EAC5-4482-E74D-AF1E-E4A190EBD422}" type="datetime1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9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5/16/2021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BX: The Pentateuch — Vineyard Church">
            <a:extLst>
              <a:ext uri="{FF2B5EF4-FFF2-40B4-BE49-F238E27FC236}">
                <a16:creationId xmlns:a16="http://schemas.microsoft.com/office/drawing/2014/main" id="{567D2F23-CB9E-2849-9E24-7DF72B96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706" y="685800"/>
            <a:ext cx="8004589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7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8FF6D6-7E01-6C48-93AC-F2DE6DB4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Marcion</a:t>
            </a:r>
            <a:endParaRPr lang="en-US" dirty="0"/>
          </a:p>
          <a:p>
            <a:r>
              <a:rPr lang="en-US" dirty="0"/>
              <a:t>School of Alexandria</a:t>
            </a:r>
          </a:p>
          <a:p>
            <a:r>
              <a:rPr lang="en-US" dirty="0"/>
              <a:t>School of Antioch</a:t>
            </a:r>
          </a:p>
          <a:p>
            <a:r>
              <a:rPr lang="en-US" dirty="0"/>
              <a:t>Thomas Aquinas</a:t>
            </a:r>
          </a:p>
          <a:p>
            <a:r>
              <a:rPr lang="en-US" dirty="0"/>
              <a:t>Martin Luther</a:t>
            </a:r>
          </a:p>
          <a:p>
            <a:r>
              <a:rPr lang="en-US" dirty="0"/>
              <a:t>John Calvin</a:t>
            </a:r>
          </a:p>
          <a:p>
            <a:r>
              <a:rPr lang="en-US" dirty="0"/>
              <a:t>Christian Reconstructionism</a:t>
            </a:r>
          </a:p>
          <a:p>
            <a:r>
              <a:rPr lang="en-US" dirty="0"/>
              <a:t>Dispensationalism</a:t>
            </a:r>
          </a:p>
        </p:txBody>
      </p:sp>
    </p:spTree>
    <p:extLst>
      <p:ext uri="{BB962C8B-B14F-4D97-AF65-F5344CB8AC3E}">
        <p14:creationId xmlns:p14="http://schemas.microsoft.com/office/powerpoint/2010/main" val="244456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2AB6-5961-C141-9230-AC780F1A8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320843"/>
            <a:ext cx="5384800" cy="5821364"/>
          </a:xfrm>
        </p:spPr>
        <p:txBody>
          <a:bodyPr/>
          <a:lstStyle/>
          <a:p>
            <a:pPr marL="0" indent="0"/>
            <a:r>
              <a:rPr lang="en-US" dirty="0"/>
              <a:t>• There is a clear and decisive break between the Old and New Covenants, and therefore </a:t>
            </a:r>
            <a:r>
              <a:rPr lang="en-US" i="1" dirty="0"/>
              <a:t>none</a:t>
            </a:r>
            <a:r>
              <a:rPr lang="en-US" dirty="0"/>
              <a:t> of the Pentateuch’s laws are binding.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- </a:t>
            </a:r>
            <a:r>
              <a:rPr lang="en-US" dirty="0" err="1"/>
              <a:t>Marcion</a:t>
            </a:r>
            <a:endParaRPr lang="en-US" dirty="0"/>
          </a:p>
          <a:p>
            <a:pPr marL="0" indent="0"/>
            <a:r>
              <a:rPr lang="en-US" dirty="0"/>
              <a:t>- </a:t>
            </a:r>
            <a:r>
              <a:rPr lang="en-US" dirty="0" err="1"/>
              <a:t>Scool</a:t>
            </a:r>
            <a:r>
              <a:rPr lang="en-US" dirty="0"/>
              <a:t> of Antioch</a:t>
            </a:r>
          </a:p>
          <a:p>
            <a:pPr marL="0" indent="0"/>
            <a:r>
              <a:rPr lang="en-US" dirty="0"/>
              <a:t>- Dispensationalism</a:t>
            </a:r>
          </a:p>
          <a:p>
            <a:pPr marL="0" indent="0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DB77C-27BC-584B-8F8F-F8526CDED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304802"/>
            <a:ext cx="5384800" cy="5821363"/>
          </a:xfrm>
        </p:spPr>
        <p:txBody>
          <a:bodyPr/>
          <a:lstStyle/>
          <a:p>
            <a:pPr marL="0" indent="0"/>
            <a:r>
              <a:rPr lang="en-US" dirty="0"/>
              <a:t>• There is continuity between the two covenants and therefore </a:t>
            </a:r>
            <a:r>
              <a:rPr lang="en-US" i="1" dirty="0"/>
              <a:t>many</a:t>
            </a:r>
            <a:r>
              <a:rPr lang="en-US" dirty="0"/>
              <a:t> of the laws are still binding, especially the moral ones.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- School of Alexandria</a:t>
            </a:r>
          </a:p>
          <a:p>
            <a:pPr marL="0" indent="0"/>
            <a:r>
              <a:rPr lang="en-US" dirty="0"/>
              <a:t>- Thomas Aquinas</a:t>
            </a:r>
          </a:p>
          <a:p>
            <a:pPr marL="0" indent="0"/>
            <a:r>
              <a:rPr lang="en-US" dirty="0"/>
              <a:t>- John Calvin</a:t>
            </a:r>
          </a:p>
          <a:p>
            <a:pPr marL="0" indent="0"/>
            <a:r>
              <a:rPr lang="en-US" dirty="0"/>
              <a:t>- Christian Reconstructionism</a:t>
            </a:r>
          </a:p>
          <a:p>
            <a:pPr marL="0" indent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491EE-0A2D-5740-A132-92D116B7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F55014-41D8-AC41-AEEF-C1287E380880}"/>
              </a:ext>
            </a:extLst>
          </p:cNvPr>
          <p:cNvCxnSpPr>
            <a:cxnSpLocks/>
          </p:cNvCxnSpPr>
          <p:nvPr/>
        </p:nvCxnSpPr>
        <p:spPr>
          <a:xfrm>
            <a:off x="6096000" y="320843"/>
            <a:ext cx="25400" cy="621807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11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FA0693-2113-CE45-9DD1-9D6052D6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A26D34-E58F-A04C-AC7B-6A82B4FB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2A80186-DBFD-CD43-99C7-1D2CE8A6A24A}"/>
              </a:ext>
            </a:extLst>
          </p:cNvPr>
          <p:cNvSpPr/>
          <p:nvPr/>
        </p:nvSpPr>
        <p:spPr>
          <a:xfrm>
            <a:off x="1714500" y="4953000"/>
            <a:ext cx="8763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618BA6-B6E6-1942-B2F5-35E5B9CF7D27}"/>
              </a:ext>
            </a:extLst>
          </p:cNvPr>
          <p:cNvSpPr/>
          <p:nvPr/>
        </p:nvSpPr>
        <p:spPr>
          <a:xfrm>
            <a:off x="2552700" y="3581400"/>
            <a:ext cx="7086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793E4A8-AB12-554F-82C8-A24807AB5793}"/>
              </a:ext>
            </a:extLst>
          </p:cNvPr>
          <p:cNvSpPr/>
          <p:nvPr/>
        </p:nvSpPr>
        <p:spPr>
          <a:xfrm>
            <a:off x="3695700" y="2209800"/>
            <a:ext cx="4800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177170-2376-E64F-8C47-0B40EF2A1A0E}"/>
              </a:ext>
            </a:extLst>
          </p:cNvPr>
          <p:cNvSpPr txBox="1"/>
          <p:nvPr/>
        </p:nvSpPr>
        <p:spPr>
          <a:xfrm>
            <a:off x="2171700" y="5257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NATURE AND CHARACTER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63D41-5F3A-8841-A10A-97320CE67B36}"/>
              </a:ext>
            </a:extLst>
          </p:cNvPr>
          <p:cNvSpPr txBox="1"/>
          <p:nvPr/>
        </p:nvSpPr>
        <p:spPr>
          <a:xfrm>
            <a:off x="2155658" y="39367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DEEPER PRINCIPLES (IMITATING GOD)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88652B-1F48-0A4B-8C4D-7CE61296029F}"/>
              </a:ext>
            </a:extLst>
          </p:cNvPr>
          <p:cNvSpPr txBox="1"/>
          <p:nvPr/>
        </p:nvSpPr>
        <p:spPr>
          <a:xfrm>
            <a:off x="2171700" y="256511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INDIVIDUAL LAWS</a:t>
            </a:r>
          </a:p>
        </p:txBody>
      </p:sp>
    </p:spTree>
    <p:extLst>
      <p:ext uri="{BB962C8B-B14F-4D97-AF65-F5344CB8AC3E}">
        <p14:creationId xmlns:p14="http://schemas.microsoft.com/office/powerpoint/2010/main" val="13040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F11434-D062-444B-9EC7-ACC9966B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Outline of Pentateuch - Genesis through Deuteronomy Bible Study.">
            <a:extLst>
              <a:ext uri="{FF2B5EF4-FFF2-40B4-BE49-F238E27FC236}">
                <a16:creationId xmlns:a16="http://schemas.microsoft.com/office/drawing/2014/main" id="{B101BB66-1362-6043-B6F6-7DA9BC1AC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381000"/>
            <a:ext cx="6807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6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D515E5-B5A2-694B-B136-8086CD78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1 – Interpretation and application</a:t>
            </a:r>
          </a:p>
          <a:p>
            <a:r>
              <a:rPr lang="en-US" dirty="0"/>
              <a:t>Section 2 – Overview of each of the 5 books</a:t>
            </a:r>
          </a:p>
          <a:p>
            <a:r>
              <a:rPr lang="en-US" dirty="0"/>
              <a:t>Section 3 – Interesting/controversial parts of the Pentateuch</a:t>
            </a:r>
          </a:p>
        </p:txBody>
      </p:sp>
    </p:spTree>
    <p:extLst>
      <p:ext uri="{BB962C8B-B14F-4D97-AF65-F5344CB8AC3E}">
        <p14:creationId xmlns:p14="http://schemas.microsoft.com/office/powerpoint/2010/main" val="3665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12EABCB-75B5-9E4E-B9BA-9B692A8D0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8" r="16643" b="28049"/>
          <a:stretch/>
        </p:blipFill>
        <p:spPr>
          <a:xfrm>
            <a:off x="4152900" y="228599"/>
            <a:ext cx="3886200" cy="5879123"/>
          </a:xfrm>
        </p:spPr>
      </p:pic>
    </p:spTree>
    <p:extLst>
      <p:ext uri="{BB962C8B-B14F-4D97-AF65-F5344CB8AC3E}">
        <p14:creationId xmlns:p14="http://schemas.microsoft.com/office/powerpoint/2010/main" val="41683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3E77A9-93F5-D841-B3E3-A4C5CA854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3" r="13455" b="17647"/>
          <a:stretch/>
        </p:blipFill>
        <p:spPr>
          <a:xfrm>
            <a:off x="4076700" y="228600"/>
            <a:ext cx="4038601" cy="6014936"/>
          </a:xfr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038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322D58-4246-D648-9E11-908DCCB3B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0" b="18293"/>
          <a:stretch/>
        </p:blipFill>
        <p:spPr>
          <a:xfrm>
            <a:off x="4096611" y="228599"/>
            <a:ext cx="3998779" cy="6023691"/>
          </a:xfrm>
        </p:spPr>
      </p:pic>
    </p:spTree>
    <p:extLst>
      <p:ext uri="{BB962C8B-B14F-4D97-AF65-F5344CB8AC3E}">
        <p14:creationId xmlns:p14="http://schemas.microsoft.com/office/powerpoint/2010/main" val="246514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n Torah Test 1 - Fast &amp; Fun - Breaking Matzo">
            <a:extLst>
              <a:ext uri="{FF2B5EF4-FFF2-40B4-BE49-F238E27FC236}">
                <a16:creationId xmlns:a16="http://schemas.microsoft.com/office/drawing/2014/main" id="{5777119C-274D-494C-BE98-750983D6F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8900"/>
            <a:ext cx="6400800" cy="467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8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8369F9-25A1-7443-9D4E-D2497211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The OT Law is theologically centered instruction in things necessary for the people of God to know in order to live a righteous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8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7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6_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153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Bookman Old Style</vt:lpstr>
      <vt:lpstr>Calibri</vt:lpstr>
      <vt:lpstr>Gill Sans MT</vt:lpstr>
      <vt:lpstr>Wingdings 2</vt:lpstr>
      <vt:lpstr>6_WJB1</vt:lpstr>
      <vt:lpstr>8_WJB1</vt:lpstr>
      <vt:lpstr>1_WJB1</vt:lpstr>
      <vt:lpstr>Deluxe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231</cp:revision>
  <cp:lastPrinted>2021-05-16T12:04:34Z</cp:lastPrinted>
  <dcterms:created xsi:type="dcterms:W3CDTF">2021-01-08T23:52:50Z</dcterms:created>
  <dcterms:modified xsi:type="dcterms:W3CDTF">2021-05-16T20:12:44Z</dcterms:modified>
</cp:coreProperties>
</file>