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 id="2147483835" r:id="rId2"/>
    <p:sldMasterId id="2147483845" r:id="rId3"/>
    <p:sldMasterId id="2147483872" r:id="rId4"/>
    <p:sldMasterId id="2147483875" r:id="rId5"/>
    <p:sldMasterId id="2147483885" r:id="rId6"/>
  </p:sldMasterIdLst>
  <p:notesMasterIdLst>
    <p:notesMasterId r:id="rId27"/>
  </p:notesMasterIdLst>
  <p:handoutMasterIdLst>
    <p:handoutMasterId r:id="rId28"/>
  </p:handoutMasterIdLst>
  <p:sldIdLst>
    <p:sldId id="4462" r:id="rId7"/>
    <p:sldId id="4463" r:id="rId8"/>
    <p:sldId id="258" r:id="rId9"/>
    <p:sldId id="279" r:id="rId10"/>
    <p:sldId id="4464" r:id="rId11"/>
    <p:sldId id="265" r:id="rId12"/>
    <p:sldId id="268" r:id="rId13"/>
    <p:sldId id="271" r:id="rId14"/>
    <p:sldId id="269" r:id="rId15"/>
    <p:sldId id="4465" r:id="rId16"/>
    <p:sldId id="267" r:id="rId17"/>
    <p:sldId id="272" r:id="rId18"/>
    <p:sldId id="280" r:id="rId19"/>
    <p:sldId id="273" r:id="rId20"/>
    <p:sldId id="274" r:id="rId21"/>
    <p:sldId id="281" r:id="rId22"/>
    <p:sldId id="275" r:id="rId23"/>
    <p:sldId id="277" r:id="rId24"/>
    <p:sldId id="276" r:id="rId25"/>
    <p:sldId id="4466" r:id="rId2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DB079"/>
    <a:srgbClr val="11B098"/>
    <a:srgbClr val="BB62C7"/>
    <a:srgbClr val="3E4957"/>
    <a:srgbClr val="00FDFF"/>
    <a:srgbClr val="F545BC"/>
    <a:srgbClr val="1F087F"/>
    <a:srgbClr val="CA91D2"/>
    <a:srgbClr val="009051"/>
    <a:srgbClr val="FF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2509" autoAdjust="0"/>
    <p:restoredTop sz="96197" autoAdjust="0"/>
  </p:normalViewPr>
  <p:slideViewPr>
    <p:cSldViewPr>
      <p:cViewPr varScale="1">
        <p:scale>
          <a:sx n="86" d="100"/>
          <a:sy n="86" d="100"/>
        </p:scale>
        <p:origin x="216" y="58"/>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3235"/>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78" tIns="46238" rIns="92478" bIns="46238" rtlCol="0"/>
          <a:lstStyle>
            <a:lvl1pPr algn="r">
              <a:defRPr sz="1200"/>
            </a:lvl1pPr>
          </a:lstStyle>
          <a:p>
            <a:fld id="{BA261189-8F52-444B-890B-269A83425068}" type="datetimeFigureOut">
              <a:rPr lang="en-US" smtClean="0"/>
              <a:pPr/>
              <a:t>6/13/2021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78" tIns="46238" rIns="92478" bIns="46238"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78" tIns="46238" rIns="92478" bIns="46238" rtlCol="0"/>
          <a:lstStyle>
            <a:lvl1pPr algn="r">
              <a:defRPr sz="1200"/>
            </a:lvl1pPr>
          </a:lstStyle>
          <a:p>
            <a:fld id="{57277A89-0140-4E3B-8429-21E784784C77}" type="datetimeFigureOut">
              <a:rPr lang="en-US" smtClean="0"/>
              <a:pPr/>
              <a:t>6/13/2021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8" tIns="46238" rIns="92478" bIns="46238"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8" rIns="92478" bIns="46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78" tIns="46238" rIns="92478" bIns="46238"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2"/>
            <a:ext cx="12192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8"/>
          <p:cNvSpPr>
            <a:spLocks noGrp="1"/>
          </p:cNvSpPr>
          <p:nvPr>
            <p:ph type="ctrTitle"/>
          </p:nvPr>
        </p:nvSpPr>
        <p:spPr>
          <a:xfrm>
            <a:off x="670560" y="2775745"/>
            <a:ext cx="109728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a:t>Click to edit Master title style</a:t>
            </a:r>
            <a:endParaRPr lang="en-US" dirty="0"/>
          </a:p>
        </p:txBody>
      </p:sp>
      <p:sp>
        <p:nvSpPr>
          <p:cNvPr id="17" name="Subtitle 16"/>
          <p:cNvSpPr>
            <a:spLocks noGrp="1"/>
          </p:cNvSpPr>
          <p:nvPr>
            <p:ph type="subTitle" idx="1"/>
          </p:nvPr>
        </p:nvSpPr>
        <p:spPr>
          <a:xfrm>
            <a:off x="666752" y="1559720"/>
            <a:ext cx="68072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30" name="Date Placeholder 29"/>
          <p:cNvSpPr>
            <a:spLocks noGrp="1"/>
          </p:cNvSpPr>
          <p:nvPr>
            <p:ph type="dt" sz="half" idx="10"/>
          </p:nvPr>
        </p:nvSpPr>
        <p:spPr/>
        <p:txBody>
          <a:bodyPr/>
          <a:lstStyle/>
          <a:p>
            <a:fld id="{D74130FD-499F-4894-AD62-C3DDA6D91343}" type="datetime1">
              <a:rPr lang="en-US" smtClean="0"/>
              <a:pPr/>
              <a:t>6/13/2021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87967419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049819-26D9-4639-ACD9-1778E09FE223}" type="datetime1">
              <a:rPr lang="en-US" smtClean="0"/>
              <a:pPr/>
              <a:t>6/13/2021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71865581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rgbClr val="FF3399"/>
            </a:gs>
            <a:gs pos="25000">
              <a:srgbClr val="FF6633"/>
            </a:gs>
            <a:gs pos="50000">
              <a:srgbClr val="FFFF00"/>
            </a:gs>
            <a:gs pos="75000">
              <a:srgbClr val="01A78F"/>
            </a:gs>
            <a:gs pos="100000">
              <a:srgbClr val="3366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990600"/>
            <a:ext cx="10363200" cy="1362456"/>
          </a:xfrm>
        </p:spPr>
        <p:txBody>
          <a:bodyPr>
            <a:noAutofit/>
          </a:bodyPr>
          <a:lstStyle>
            <a:lvl1pPr algn="l">
              <a:buNone/>
              <a:defRPr sz="48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963084" y="2352677"/>
            <a:ext cx="103632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6/13/2021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36426239"/>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tIns="9144" bIns="9144"/>
          <a:lstStyle/>
          <a:p>
            <a:r>
              <a:rPr lang="en-US"/>
              <a:t>Click to edit Master title style</a:t>
            </a:r>
            <a:endParaRPr lang="en-US" dirty="0"/>
          </a:p>
        </p:txBody>
      </p:sp>
      <p:sp>
        <p:nvSpPr>
          <p:cNvPr id="3" name="Content Placeholder 2"/>
          <p:cNvSpPr>
            <a:spLocks noGrp="1"/>
          </p:cNvSpPr>
          <p:nvPr>
            <p:ph sz="half" idx="1"/>
          </p:nvPr>
        </p:nvSpPr>
        <p:spPr>
          <a:xfrm>
            <a:off x="609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25850-DE81-411D-BAB1-33C2310A1D88}" type="datetime1">
              <a:rPr lang="en-US" smtClean="0"/>
              <a:pPr/>
              <a:t>6/13/2021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2445764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685800"/>
          </a:xfrm>
          <a:effectLst/>
        </p:spPr>
        <p:txBody>
          <a:bodyPr tIns="9144" bIns="9144" anchor="b">
            <a:normAutofit/>
          </a:bodyPr>
          <a:lstStyle>
            <a:lvl1pPr>
              <a:defRPr sz="4000" cap="none" baseline="0">
                <a:effectLst>
                  <a:outerShdw blurRad="30000" dist="30000" dir="2700000" algn="tl" rotWithShape="0">
                    <a:schemeClr val="bg2">
                      <a:shade val="45000"/>
                      <a:satMod val="150000"/>
                      <a:alpha val="90000"/>
                    </a:schemeClr>
                  </a:outerShdw>
                </a:effectLst>
              </a:defRPr>
            </a:lvl1pPr>
          </a:lstStyle>
          <a:p>
            <a:r>
              <a:rPr lang="en-US" dirty="0"/>
              <a:t>Click to edit Master title style</a:t>
            </a:r>
          </a:p>
        </p:txBody>
      </p:sp>
      <p:sp>
        <p:nvSpPr>
          <p:cNvPr id="3" name="Date Placeholder 2"/>
          <p:cNvSpPr>
            <a:spLocks noGrp="1"/>
          </p:cNvSpPr>
          <p:nvPr>
            <p:ph type="dt" sz="half" idx="10"/>
          </p:nvPr>
        </p:nvSpPr>
        <p:spPr/>
        <p:txBody>
          <a:bodyPr/>
          <a:lstStyle/>
          <a:p>
            <a:fld id="{310016AF-8146-43CC-99FA-DAB7087B2826}" type="datetime1">
              <a:rPr lang="en-US" smtClean="0"/>
              <a:pPr/>
              <a:t>6/13/2021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2600700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34216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1440"/>
            <a:ext cx="10972800" cy="690560"/>
          </a:xfrm>
        </p:spPr>
        <p:txBody>
          <a:bodyPr tIns="0" bIns="0" anchor="b">
            <a:normAutofit/>
          </a:bodyPr>
          <a:lstStyle>
            <a:lvl1pPr algn="l">
              <a:buNone/>
              <a:defRPr sz="4000" b="1"/>
            </a:lvl1pPr>
          </a:lstStyle>
          <a:p>
            <a:r>
              <a:rPr lang="en-US" dirty="0"/>
              <a:t>Click to edit Master title style</a:t>
            </a:r>
          </a:p>
        </p:txBody>
      </p:sp>
      <p:sp>
        <p:nvSpPr>
          <p:cNvPr id="3" name="Text Placeholder 2"/>
          <p:cNvSpPr>
            <a:spLocks noGrp="1"/>
          </p:cNvSpPr>
          <p:nvPr>
            <p:ph type="body" idx="2"/>
          </p:nvPr>
        </p:nvSpPr>
        <p:spPr>
          <a:xfrm>
            <a:off x="609600" y="1133856"/>
            <a:ext cx="34544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0" y="1133472"/>
            <a:ext cx="70104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CB912-3C1D-4056-A8C3-D1C28246EBAF}" type="datetime1">
              <a:rPr lang="en-US" smtClean="0"/>
              <a:pPr/>
              <a:t>6/13/2021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08914759"/>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08000" y="381000"/>
            <a:ext cx="11277600" cy="5791200"/>
          </a:xfrm>
        </p:spPr>
        <p:txBody>
          <a:bodyPr>
            <a:normAutofit/>
          </a:bodyPr>
          <a:lstStyle>
            <a:lvl1pPr>
              <a:spcBef>
                <a:spcPts val="0"/>
              </a:spcBef>
              <a:spcAft>
                <a:spcPts val="2000"/>
              </a:spcAft>
              <a:defRPr sz="3600"/>
            </a:lvl1pPr>
            <a:lvl2pPr>
              <a:spcBef>
                <a:spcPts val="0"/>
              </a:spcBef>
              <a:spcAft>
                <a:spcPts val="2000"/>
              </a:spcAft>
              <a:defRPr sz="3600"/>
            </a:lvl2pPr>
            <a:lvl3pPr>
              <a:spcBef>
                <a:spcPts val="0"/>
              </a:spcBef>
              <a:defRPr sz="3400"/>
            </a:lvl3pPr>
            <a:lvl4pPr>
              <a:spcBef>
                <a:spcPts val="0"/>
              </a:spcBef>
              <a:defRPr sz="3400"/>
            </a:lvl4pPr>
            <a:lvl5pPr>
              <a:spcBef>
                <a:spcPts val="0"/>
              </a:spcBef>
              <a:defRPr sz="340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4D599CDB-3680-41C0-BCE2-341E59B8CBBC}" type="datetime1">
              <a:rPr lang="en-US" smtClean="0"/>
              <a:pPr/>
              <a:t>6/13/2021</a:t>
            </a:fld>
            <a:endParaRPr lang="en-US" dirty="0"/>
          </a:p>
        </p:txBody>
      </p:sp>
      <p:sp>
        <p:nvSpPr>
          <p:cNvPr id="9" name="Slide Number Placeholder 8"/>
          <p:cNvSpPr>
            <a:spLocks noGrp="1"/>
          </p:cNvSpPr>
          <p:nvPr>
            <p:ph type="sldNum" sz="quarter" idx="15"/>
          </p:nvPr>
        </p:nvSpPr>
        <p:spPr/>
        <p:txBody>
          <a:bodyPr/>
          <a:lstStyle/>
          <a:p>
            <a:fld id="{9B9E2D22-DD58-44C8-9B17-5965D8DB292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97874793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BE2E21-0F68-D349-B4DD-48A881D68343}"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46318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E2E21-0F68-D349-B4DD-48A881D68343}"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204752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BE2E21-0F68-D349-B4DD-48A881D68343}"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122405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BE2E21-0F68-D349-B4DD-48A881D68343}"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421906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BE2E21-0F68-D349-B4DD-48A881D68343}" type="datetimeFigureOut">
              <a:rPr lang="en-US" smtClean="0"/>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299083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BE2E21-0F68-D349-B4DD-48A881D68343}" type="datetimeFigureOut">
              <a:rPr lang="en-US" smtClean="0"/>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351603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E2E21-0F68-D349-B4DD-48A881D68343}" type="datetimeFigureOut">
              <a:rPr lang="en-US" smtClean="0"/>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429473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BE2E21-0F68-D349-B4DD-48A881D68343}"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231467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BE2E21-0F68-D349-B4DD-48A881D68343}"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45398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E2E21-0F68-D349-B4DD-48A881D68343}"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3537103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E2E21-0F68-D349-B4DD-48A881D68343}"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4EF6-4FF9-3244-97A2-EBE17A6C8430}" type="slidenum">
              <a:rPr lang="en-US" smtClean="0"/>
              <a:t>‹#›</a:t>
            </a:fld>
            <a:endParaRPr lang="en-US"/>
          </a:p>
        </p:txBody>
      </p:sp>
    </p:spTree>
    <p:extLst>
      <p:ext uri="{BB962C8B-B14F-4D97-AF65-F5344CB8AC3E}">
        <p14:creationId xmlns:p14="http://schemas.microsoft.com/office/powerpoint/2010/main" val="247677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6/13/2021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6/13/2021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6/13/2021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6/13/2021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6/13/2021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6/13/2021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6.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6/13/2021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4660130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6/13/2021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Placeholder 8"/>
          <p:cNvSpPr>
            <a:spLocks noGrp="1"/>
          </p:cNvSpPr>
          <p:nvPr>
            <p:ph type="title"/>
          </p:nvPr>
        </p:nvSpPr>
        <p:spPr>
          <a:xfrm>
            <a:off x="609600" y="304800"/>
            <a:ext cx="10972800" cy="685800"/>
          </a:xfrm>
          <a:prstGeom prst="rect">
            <a:avLst/>
          </a:prstGeom>
        </p:spPr>
        <p:txBody>
          <a:bodyPr vert="horz" lIns="0" tIns="9144" rIns="0" bIns="9144" anchor="b">
            <a:normAutofit/>
          </a:bodyPr>
          <a:lstStyle/>
          <a:p>
            <a:r>
              <a:rPr lang="en-US" dirty="0"/>
              <a:t>Click to edit Master title style</a:t>
            </a:r>
          </a:p>
        </p:txBody>
      </p:sp>
      <p:sp>
        <p:nvSpPr>
          <p:cNvPr id="30" name="Text Placeholder 29"/>
          <p:cNvSpPr>
            <a:spLocks noGrp="1"/>
          </p:cNvSpPr>
          <p:nvPr>
            <p:ph type="body" idx="1"/>
          </p:nvPr>
        </p:nvSpPr>
        <p:spPr>
          <a:xfrm>
            <a:off x="609600" y="1295401"/>
            <a:ext cx="10972800" cy="4999037"/>
          </a:xfrm>
          <a:prstGeom prst="rect">
            <a:avLst/>
          </a:prstGeom>
        </p:spPr>
        <p:txBody>
          <a:bodyPr vert="horz" lIns="91440">
            <a:normAutofit/>
          </a:bodyPr>
          <a:lstStyle/>
          <a:p>
            <a:pPr lvl="0"/>
            <a:r>
              <a:rPr lang="en-US" dirty="0"/>
              <a:t>Click to edit Master text styles</a:t>
            </a:r>
          </a:p>
        </p:txBody>
      </p:sp>
      <p:sp>
        <p:nvSpPr>
          <p:cNvPr id="10" name="Date Placeholder 9"/>
          <p:cNvSpPr>
            <a:spLocks noGrp="1"/>
          </p:cNvSpPr>
          <p:nvPr>
            <p:ph type="dt" sz="half" idx="2"/>
          </p:nvPr>
        </p:nvSpPr>
        <p:spPr>
          <a:xfrm>
            <a:off x="609600" y="6356351"/>
            <a:ext cx="2641600" cy="365125"/>
          </a:xfrm>
          <a:prstGeom prst="rect">
            <a:avLst/>
          </a:prstGeom>
        </p:spPr>
        <p:txBody>
          <a:bodyPr vert="horz" anchor="b"/>
          <a:lstStyle>
            <a:lvl1pPr algn="ctr">
              <a:defRPr sz="1200">
                <a:solidFill>
                  <a:schemeClr val="tx2">
                    <a:shade val="50000"/>
                  </a:schemeClr>
                </a:solidFill>
              </a:defRPr>
            </a:lvl1pPr>
          </a:lstStyle>
          <a:p>
            <a:fld id="{4D599CDB-3680-41C0-BCE2-341E59B8CBBC}" type="datetime1">
              <a:rPr lang="en-US" smtClean="0"/>
              <a:pPr/>
              <a:t>6/13/2021</a:t>
            </a:fld>
            <a:endParaRPr lang="en-US" dirty="0"/>
          </a:p>
        </p:txBody>
      </p:sp>
      <p:sp>
        <p:nvSpPr>
          <p:cNvPr id="22" name="Footer Placeholder 21"/>
          <p:cNvSpPr>
            <a:spLocks noGrp="1"/>
          </p:cNvSpPr>
          <p:nvPr>
            <p:ph type="ftr" sz="quarter" idx="3"/>
          </p:nvPr>
        </p:nvSpPr>
        <p:spPr>
          <a:xfrm>
            <a:off x="3251200" y="6356351"/>
            <a:ext cx="3860800" cy="365125"/>
          </a:xfrm>
          <a:prstGeom prst="rect">
            <a:avLst/>
          </a:prstGeom>
        </p:spPr>
        <p:txBody>
          <a:bodyPr vert="horz" lIns="0" anchor="b"/>
          <a:lstStyle>
            <a:lvl1pPr algn="l">
              <a:defRPr sz="12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10871200" y="6356351"/>
            <a:ext cx="711200" cy="365125"/>
          </a:xfrm>
          <a:prstGeom prst="rect">
            <a:avLst/>
          </a:prstGeom>
        </p:spPr>
        <p:txBody>
          <a:bodyPr vert="horz" lIns="91440" rIns="0" anchor="b"/>
          <a:lstStyle>
            <a:lvl1pPr algn="r">
              <a:defRPr sz="1400">
                <a:solidFill>
                  <a:schemeClr val="tx2">
                    <a:shade val="50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35081776"/>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Lst>
  <p:transition spd="med">
    <p:fade/>
  </p:transition>
  <p:hf hdr="0" ftr="0" dt="0"/>
  <p:txStyles>
    <p:titleStyle>
      <a:lvl1pPr algn="l" rtl="0" eaLnBrk="1" latinLnBrk="0" hangingPunct="1">
        <a:spcBef>
          <a:spcPct val="0"/>
        </a:spcBef>
        <a:buNone/>
        <a:defRPr sz="40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Tx/>
        <a:buNone/>
        <a:defRPr sz="3600" kern="1200">
          <a:solidFill>
            <a:schemeClr val="tx1"/>
          </a:solidFill>
          <a:latin typeface="+mn-lt"/>
          <a:ea typeface="+mn-ea"/>
          <a:cs typeface="+mn-cs"/>
        </a:defRPr>
      </a:lvl1pPr>
      <a:lvl2pPr marL="630936" indent="-274320" algn="l" rtl="0" eaLnBrk="1" latinLnBrk="0" hangingPunct="1">
        <a:spcBef>
          <a:spcPct val="20000"/>
        </a:spcBef>
        <a:buClr>
          <a:schemeClr val="accent2"/>
        </a:buClr>
        <a:buFontTx/>
        <a:buNone/>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Tx/>
        <a:buNone/>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Tx/>
        <a:buNone/>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Tx/>
        <a:buNone/>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6/13/2021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5011740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6/13/2021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139361086"/>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E2E21-0F68-D349-B4DD-48A881D68343}" type="datetimeFigureOut">
              <a:rPr lang="en-US" smtClean="0"/>
              <a:t>6/13/2021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14EF6-4FF9-3244-97A2-EBE17A6C8430}" type="slidenum">
              <a:rPr lang="en-US" smtClean="0"/>
              <a:t>‹#›</a:t>
            </a:fld>
            <a:endParaRPr lang="en-US"/>
          </a:p>
        </p:txBody>
      </p:sp>
    </p:spTree>
    <p:extLst>
      <p:ext uri="{BB962C8B-B14F-4D97-AF65-F5344CB8AC3E}">
        <p14:creationId xmlns:p14="http://schemas.microsoft.com/office/powerpoint/2010/main" val="2109571719"/>
      </p:ext>
    </p:extLst>
  </p:cSld>
  <p:clrMap bg1="dk1" tx1="lt1" bg2="dk2" tx2="lt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128DB8-AA90-A744-A2B8-1994FA9C1EB4}"/>
              </a:ext>
            </a:extLst>
          </p:cNvPr>
          <p:cNvSpPr>
            <a:spLocks noGrp="1"/>
          </p:cNvSpPr>
          <p:nvPr>
            <p:ph type="subTitle" idx="1"/>
          </p:nvPr>
        </p:nvSpPr>
        <p:spPr>
          <a:xfrm>
            <a:off x="1524000" y="2346979"/>
            <a:ext cx="9144000" cy="1655762"/>
          </a:xfrm>
        </p:spPr>
        <p:txBody>
          <a:bodyPr>
            <a:normAutofit/>
          </a:bodyPr>
          <a:lstStyle/>
          <a:p>
            <a:r>
              <a:rPr lang="en-US" sz="4800" dirty="0"/>
              <a:t>Ancient Near Eastern Thought and the Pentateuch</a:t>
            </a:r>
          </a:p>
        </p:txBody>
      </p:sp>
    </p:spTree>
    <p:extLst>
      <p:ext uri="{BB962C8B-B14F-4D97-AF65-F5344CB8AC3E}">
        <p14:creationId xmlns:p14="http://schemas.microsoft.com/office/powerpoint/2010/main" val="746271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C49B-F533-4346-9536-DB34E06F05C7}"/>
              </a:ext>
            </a:extLst>
          </p:cNvPr>
          <p:cNvSpPr>
            <a:spLocks noGrp="1"/>
          </p:cNvSpPr>
          <p:nvPr>
            <p:ph type="title"/>
          </p:nvPr>
        </p:nvSpPr>
        <p:spPr/>
        <p:txBody>
          <a:bodyPr/>
          <a:lstStyle/>
          <a:p>
            <a:r>
              <a:rPr lang="en-US" dirty="0"/>
              <a:t>Ancient Near Eastern Parallels to Biblical Texts</a:t>
            </a:r>
          </a:p>
        </p:txBody>
      </p:sp>
      <p:sp>
        <p:nvSpPr>
          <p:cNvPr id="3" name="Content Placeholder 2">
            <a:extLst>
              <a:ext uri="{FF2B5EF4-FFF2-40B4-BE49-F238E27FC236}">
                <a16:creationId xmlns:a16="http://schemas.microsoft.com/office/drawing/2014/main" id="{60F7F4A7-0D2A-1545-9E8C-7B266A9E54B2}"/>
              </a:ext>
            </a:extLst>
          </p:cNvPr>
          <p:cNvSpPr>
            <a:spLocks noGrp="1"/>
          </p:cNvSpPr>
          <p:nvPr>
            <p:ph idx="1"/>
          </p:nvPr>
        </p:nvSpPr>
        <p:spPr/>
        <p:txBody>
          <a:bodyPr/>
          <a:lstStyle/>
          <a:p>
            <a:r>
              <a:rPr lang="en-US" sz="3600" dirty="0"/>
              <a:t>Overview of Ancient Near Eastern Worldview</a:t>
            </a:r>
          </a:p>
          <a:p>
            <a:pPr lvl="1"/>
            <a:r>
              <a:rPr lang="en-US" sz="2800" dirty="0"/>
              <a:t>The Gods Were Very Real</a:t>
            </a:r>
          </a:p>
          <a:p>
            <a:pPr lvl="1"/>
            <a:r>
              <a:rPr lang="en-US" sz="2800" dirty="0"/>
              <a:t>All of Life had Religious Significance</a:t>
            </a:r>
          </a:p>
          <a:p>
            <a:pPr lvl="1"/>
            <a:r>
              <a:rPr lang="en-US" sz="2800" dirty="0"/>
              <a:t>Corporate Identity Was Paramount</a:t>
            </a:r>
          </a:p>
          <a:p>
            <a:r>
              <a:rPr lang="en-US" sz="3600" dirty="0"/>
              <a:t>Legal Texts</a:t>
            </a:r>
          </a:p>
        </p:txBody>
      </p:sp>
    </p:spTree>
    <p:extLst>
      <p:ext uri="{BB962C8B-B14F-4D97-AF65-F5344CB8AC3E}">
        <p14:creationId xmlns:p14="http://schemas.microsoft.com/office/powerpoint/2010/main" val="395576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4140-2DFE-F344-B6C1-F26F3FA686B1}"/>
              </a:ext>
            </a:extLst>
          </p:cNvPr>
          <p:cNvSpPr>
            <a:spLocks noGrp="1"/>
          </p:cNvSpPr>
          <p:nvPr>
            <p:ph type="title"/>
          </p:nvPr>
        </p:nvSpPr>
        <p:spPr/>
        <p:txBody>
          <a:bodyPr/>
          <a:lstStyle/>
          <a:p>
            <a:r>
              <a:rPr lang="en-US" dirty="0"/>
              <a:t>Code of Hammurabi</a:t>
            </a:r>
          </a:p>
        </p:txBody>
      </p:sp>
      <p:sp>
        <p:nvSpPr>
          <p:cNvPr id="3" name="Content Placeholder 2">
            <a:extLst>
              <a:ext uri="{FF2B5EF4-FFF2-40B4-BE49-F238E27FC236}">
                <a16:creationId xmlns:a16="http://schemas.microsoft.com/office/drawing/2014/main" id="{597F838B-8611-634C-875A-B9A222EAA7F4}"/>
              </a:ext>
            </a:extLst>
          </p:cNvPr>
          <p:cNvSpPr>
            <a:spLocks noGrp="1"/>
          </p:cNvSpPr>
          <p:nvPr>
            <p:ph idx="1"/>
          </p:nvPr>
        </p:nvSpPr>
        <p:spPr/>
        <p:txBody>
          <a:bodyPr/>
          <a:lstStyle/>
          <a:p>
            <a:pPr marL="0" indent="0">
              <a:buNone/>
            </a:pPr>
            <a:r>
              <a:rPr lang="en-US" dirty="0"/>
              <a:t>“To make justices prevail in the land, to abolish the wicked and the evil, to prevent the strong from oppressing the weak, to rise like the sun-god Shamash over all humankind, to illuminate the land...When the god </a:t>
            </a:r>
            <a:r>
              <a:rPr lang="en-US" dirty="0" err="1"/>
              <a:t>Marduk</a:t>
            </a:r>
            <a:r>
              <a:rPr lang="en-US" dirty="0"/>
              <a:t> commanded me to provide just ways for the people of the land (in order to attain) appropriate behavior, I established truth and justice as the declaration of the land, I enhanced the well-being of the people.”</a:t>
            </a:r>
          </a:p>
        </p:txBody>
      </p:sp>
    </p:spTree>
    <p:extLst>
      <p:ext uri="{BB962C8B-B14F-4D97-AF65-F5344CB8AC3E}">
        <p14:creationId xmlns:p14="http://schemas.microsoft.com/office/powerpoint/2010/main" val="203004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4140-2DFE-F344-B6C1-F26F3FA686B1}"/>
              </a:ext>
            </a:extLst>
          </p:cNvPr>
          <p:cNvSpPr>
            <a:spLocks noGrp="1"/>
          </p:cNvSpPr>
          <p:nvPr>
            <p:ph type="title"/>
          </p:nvPr>
        </p:nvSpPr>
        <p:spPr/>
        <p:txBody>
          <a:bodyPr/>
          <a:lstStyle/>
          <a:p>
            <a:r>
              <a:rPr lang="en-US" dirty="0"/>
              <a:t>Code of Hammurabi</a:t>
            </a:r>
          </a:p>
        </p:txBody>
      </p:sp>
      <p:sp>
        <p:nvSpPr>
          <p:cNvPr id="3" name="Content Placeholder 2">
            <a:extLst>
              <a:ext uri="{FF2B5EF4-FFF2-40B4-BE49-F238E27FC236}">
                <a16:creationId xmlns:a16="http://schemas.microsoft.com/office/drawing/2014/main" id="{597F838B-8611-634C-875A-B9A222EAA7F4}"/>
              </a:ext>
            </a:extLst>
          </p:cNvPr>
          <p:cNvSpPr>
            <a:spLocks noGrp="1"/>
          </p:cNvSpPr>
          <p:nvPr>
            <p:ph idx="1"/>
          </p:nvPr>
        </p:nvSpPr>
        <p:spPr/>
        <p:txBody>
          <a:bodyPr/>
          <a:lstStyle/>
          <a:p>
            <a:pPr marL="0" indent="0">
              <a:buNone/>
            </a:pPr>
            <a:r>
              <a:rPr lang="en-US" dirty="0"/>
              <a:t>“I am Hammurabi, a noble king.  I have not been careless or negligent toward humankind, granted to my care by the god Enlil, and with whole shepherding the god </a:t>
            </a:r>
            <a:r>
              <a:rPr lang="en-US" dirty="0" err="1"/>
              <a:t>Marduk</a:t>
            </a:r>
            <a:r>
              <a:rPr lang="en-US" dirty="0"/>
              <a:t> charged me.  I have sought for them peaceful places, I removed serious difficulties, I spread light over them I enhanced the well being of the land, I made the people of all settlements lie in safe pastures, I did not tolerate anyone intimidating them...in order that the mighty not wrong the weak, to provide just way for the waif and the widow, I have inscribed my precious pronouncements upon my stela and set it up before the statue of me, the kind of justice.”</a:t>
            </a:r>
          </a:p>
        </p:txBody>
      </p:sp>
    </p:spTree>
    <p:extLst>
      <p:ext uri="{BB962C8B-B14F-4D97-AF65-F5344CB8AC3E}">
        <p14:creationId xmlns:p14="http://schemas.microsoft.com/office/powerpoint/2010/main" val="372829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1160A-8E95-6F48-9207-916CB302E8A6}"/>
              </a:ext>
            </a:extLst>
          </p:cNvPr>
          <p:cNvSpPr>
            <a:spLocks noGrp="1"/>
          </p:cNvSpPr>
          <p:nvPr>
            <p:ph type="title"/>
          </p:nvPr>
        </p:nvSpPr>
        <p:spPr/>
        <p:txBody>
          <a:bodyPr/>
          <a:lstStyle/>
          <a:p>
            <a:r>
              <a:rPr lang="en-US" dirty="0"/>
              <a:t>Deuteronomy 4:5-6</a:t>
            </a:r>
          </a:p>
        </p:txBody>
      </p:sp>
      <p:sp>
        <p:nvSpPr>
          <p:cNvPr id="3" name="Content Placeholder 2">
            <a:extLst>
              <a:ext uri="{FF2B5EF4-FFF2-40B4-BE49-F238E27FC236}">
                <a16:creationId xmlns:a16="http://schemas.microsoft.com/office/drawing/2014/main" id="{7DE1DF5D-290A-BB46-96E5-AFB5851585A8}"/>
              </a:ext>
            </a:extLst>
          </p:cNvPr>
          <p:cNvSpPr>
            <a:spLocks noGrp="1"/>
          </p:cNvSpPr>
          <p:nvPr>
            <p:ph idx="1"/>
          </p:nvPr>
        </p:nvSpPr>
        <p:spPr/>
        <p:txBody>
          <a:bodyPr/>
          <a:lstStyle/>
          <a:p>
            <a:pPr marL="0" indent="0">
              <a:buNone/>
            </a:pPr>
            <a:r>
              <a:rPr lang="en-US" dirty="0"/>
              <a:t>“See, I have taught you decrees and laws as the LORD my God commanded me, so that you may follow them in the land you are entering to take possession of it.  Observe them carefully, for this will show your wisdom and understanding to the nations”</a:t>
            </a:r>
          </a:p>
        </p:txBody>
      </p:sp>
    </p:spTree>
    <p:extLst>
      <p:ext uri="{BB962C8B-B14F-4D97-AF65-F5344CB8AC3E}">
        <p14:creationId xmlns:p14="http://schemas.microsoft.com/office/powerpoint/2010/main" val="345046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C49B-F533-4346-9536-DB34E06F05C7}"/>
              </a:ext>
            </a:extLst>
          </p:cNvPr>
          <p:cNvSpPr>
            <a:spLocks noGrp="1"/>
          </p:cNvSpPr>
          <p:nvPr>
            <p:ph type="title"/>
          </p:nvPr>
        </p:nvSpPr>
        <p:spPr/>
        <p:txBody>
          <a:bodyPr/>
          <a:lstStyle/>
          <a:p>
            <a:r>
              <a:rPr lang="en-US" dirty="0"/>
              <a:t>Ancient Near Eastern Parallels to Biblical Texts</a:t>
            </a:r>
          </a:p>
        </p:txBody>
      </p:sp>
      <p:sp>
        <p:nvSpPr>
          <p:cNvPr id="3" name="Content Placeholder 2">
            <a:extLst>
              <a:ext uri="{FF2B5EF4-FFF2-40B4-BE49-F238E27FC236}">
                <a16:creationId xmlns:a16="http://schemas.microsoft.com/office/drawing/2014/main" id="{60F7F4A7-0D2A-1545-9E8C-7B266A9E54B2}"/>
              </a:ext>
            </a:extLst>
          </p:cNvPr>
          <p:cNvSpPr>
            <a:spLocks noGrp="1"/>
          </p:cNvSpPr>
          <p:nvPr>
            <p:ph idx="1"/>
          </p:nvPr>
        </p:nvSpPr>
        <p:spPr/>
        <p:txBody>
          <a:bodyPr/>
          <a:lstStyle/>
          <a:p>
            <a:r>
              <a:rPr lang="en-US" sz="3600" dirty="0"/>
              <a:t>Overview of Ancient Near Eastern Worldview</a:t>
            </a:r>
          </a:p>
          <a:p>
            <a:pPr lvl="1"/>
            <a:r>
              <a:rPr lang="en-US" sz="2800" dirty="0"/>
              <a:t>The Gods Were Very Real</a:t>
            </a:r>
          </a:p>
          <a:p>
            <a:pPr lvl="1"/>
            <a:r>
              <a:rPr lang="en-US" sz="2800" dirty="0"/>
              <a:t>All of Life had Religious Significance</a:t>
            </a:r>
          </a:p>
          <a:p>
            <a:pPr lvl="1"/>
            <a:r>
              <a:rPr lang="en-US" sz="2800" dirty="0"/>
              <a:t>Corporate Identity Was Paramount</a:t>
            </a:r>
          </a:p>
          <a:p>
            <a:r>
              <a:rPr lang="en-US" sz="3600" dirty="0"/>
              <a:t>Legal Texts</a:t>
            </a:r>
          </a:p>
          <a:p>
            <a:pPr lvl="1"/>
            <a:r>
              <a:rPr lang="en-US" sz="2800" dirty="0"/>
              <a:t>Code of Hammurabi</a:t>
            </a:r>
          </a:p>
        </p:txBody>
      </p:sp>
    </p:spTree>
    <p:extLst>
      <p:ext uri="{BB962C8B-B14F-4D97-AF65-F5344CB8AC3E}">
        <p14:creationId xmlns:p14="http://schemas.microsoft.com/office/powerpoint/2010/main" val="188453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4140-2DFE-F344-B6C1-F26F3FA686B1}"/>
              </a:ext>
            </a:extLst>
          </p:cNvPr>
          <p:cNvSpPr>
            <a:spLocks noGrp="1"/>
          </p:cNvSpPr>
          <p:nvPr>
            <p:ph type="title"/>
          </p:nvPr>
        </p:nvSpPr>
        <p:spPr>
          <a:xfrm>
            <a:off x="838200" y="365125"/>
            <a:ext cx="4806462" cy="1325563"/>
          </a:xfrm>
        </p:spPr>
        <p:txBody>
          <a:bodyPr/>
          <a:lstStyle/>
          <a:p>
            <a:r>
              <a:rPr lang="en-US" dirty="0"/>
              <a:t>Code of Hammurabi</a:t>
            </a:r>
          </a:p>
        </p:txBody>
      </p:sp>
      <p:sp>
        <p:nvSpPr>
          <p:cNvPr id="3" name="Content Placeholder 2">
            <a:extLst>
              <a:ext uri="{FF2B5EF4-FFF2-40B4-BE49-F238E27FC236}">
                <a16:creationId xmlns:a16="http://schemas.microsoft.com/office/drawing/2014/main" id="{597F838B-8611-634C-875A-B9A222EAA7F4}"/>
              </a:ext>
            </a:extLst>
          </p:cNvPr>
          <p:cNvSpPr>
            <a:spLocks noGrp="1"/>
          </p:cNvSpPr>
          <p:nvPr>
            <p:ph idx="1"/>
          </p:nvPr>
        </p:nvSpPr>
        <p:spPr>
          <a:xfrm>
            <a:off x="838200" y="1825625"/>
            <a:ext cx="4085492" cy="3889375"/>
          </a:xfrm>
        </p:spPr>
        <p:txBody>
          <a:bodyPr>
            <a:normAutofit/>
          </a:bodyPr>
          <a:lstStyle/>
          <a:p>
            <a:pPr marL="0" indent="0">
              <a:buNone/>
            </a:pPr>
            <a:r>
              <a:rPr lang="en-US" dirty="0"/>
              <a:t>“If a man comes forward to give false testimony in a case but cannot bring evidence for his accusations, if that case involves a capital offense, the man shall be killed.” </a:t>
            </a:r>
          </a:p>
        </p:txBody>
      </p:sp>
      <p:sp>
        <p:nvSpPr>
          <p:cNvPr id="5" name="Content Placeholder 2">
            <a:extLst>
              <a:ext uri="{FF2B5EF4-FFF2-40B4-BE49-F238E27FC236}">
                <a16:creationId xmlns:a16="http://schemas.microsoft.com/office/drawing/2014/main" id="{B6A6C774-F9B8-ED40-B336-CB649630DA96}"/>
              </a:ext>
            </a:extLst>
          </p:cNvPr>
          <p:cNvSpPr txBox="1">
            <a:spLocks/>
          </p:cNvSpPr>
          <p:nvPr/>
        </p:nvSpPr>
        <p:spPr>
          <a:xfrm>
            <a:off x="6450715" y="1828190"/>
            <a:ext cx="5480538" cy="45166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“If a malicious witness arises to accuse a person of wrongdoing, then both parties to the dispute shall appear before the LORD, before the priests and the judges who are in office in those days.  The judges shall inquire diligently, and if the witness is a false witness and has accused his brother falsely, then you shall do to him as he had meant to do to his brother.”</a:t>
            </a:r>
          </a:p>
        </p:txBody>
      </p:sp>
      <p:sp>
        <p:nvSpPr>
          <p:cNvPr id="6" name="Title 1">
            <a:extLst>
              <a:ext uri="{FF2B5EF4-FFF2-40B4-BE49-F238E27FC236}">
                <a16:creationId xmlns:a16="http://schemas.microsoft.com/office/drawing/2014/main" id="{282F5C63-03DE-7645-848B-5921496332B3}"/>
              </a:ext>
            </a:extLst>
          </p:cNvPr>
          <p:cNvSpPr txBox="1">
            <a:spLocks/>
          </p:cNvSpPr>
          <p:nvPr/>
        </p:nvSpPr>
        <p:spPr>
          <a:xfrm>
            <a:off x="6450715" y="344244"/>
            <a:ext cx="548053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Deuteronomy 19:16-19 </a:t>
            </a:r>
          </a:p>
        </p:txBody>
      </p:sp>
    </p:spTree>
    <p:extLst>
      <p:ext uri="{BB962C8B-B14F-4D97-AF65-F5344CB8AC3E}">
        <p14:creationId xmlns:p14="http://schemas.microsoft.com/office/powerpoint/2010/main" val="106085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ssolv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dissolve">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3"/>
      <p:bldP spid="5" grpId="0" build="p" bldLvl="4"/>
      <p:bldP spid="6"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934D1-F65E-9144-9693-ECECEFF638BC}"/>
              </a:ext>
            </a:extLst>
          </p:cNvPr>
          <p:cNvSpPr>
            <a:spLocks noGrp="1"/>
          </p:cNvSpPr>
          <p:nvPr>
            <p:ph type="title"/>
          </p:nvPr>
        </p:nvSpPr>
        <p:spPr/>
        <p:txBody>
          <a:bodyPr/>
          <a:lstStyle/>
          <a:p>
            <a:r>
              <a:rPr lang="en-US" dirty="0"/>
              <a:t>Exodus	21:20-21</a:t>
            </a:r>
          </a:p>
        </p:txBody>
      </p:sp>
      <p:sp>
        <p:nvSpPr>
          <p:cNvPr id="3" name="Content Placeholder 2">
            <a:extLst>
              <a:ext uri="{FF2B5EF4-FFF2-40B4-BE49-F238E27FC236}">
                <a16:creationId xmlns:a16="http://schemas.microsoft.com/office/drawing/2014/main" id="{3D295217-5BCD-2342-9DB6-84E6B8744D1B}"/>
              </a:ext>
            </a:extLst>
          </p:cNvPr>
          <p:cNvSpPr>
            <a:spLocks noGrp="1"/>
          </p:cNvSpPr>
          <p:nvPr>
            <p:ph idx="1"/>
          </p:nvPr>
        </p:nvSpPr>
        <p:spPr/>
        <p:txBody>
          <a:bodyPr/>
          <a:lstStyle/>
          <a:p>
            <a:pPr marL="0" indent="0">
              <a:buNone/>
            </a:pPr>
            <a:r>
              <a:rPr lang="en-US" dirty="0"/>
              <a:t>“Anyone who beats their male or female slave with a rod must be punished if the slave dies as direct result, but they are not to be punished if the slave recovers after a day or two, since the slave is their property.”</a:t>
            </a:r>
          </a:p>
        </p:txBody>
      </p:sp>
    </p:spTree>
    <p:extLst>
      <p:ext uri="{BB962C8B-B14F-4D97-AF65-F5344CB8AC3E}">
        <p14:creationId xmlns:p14="http://schemas.microsoft.com/office/powerpoint/2010/main" val="88663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C49B-F533-4346-9536-DB34E06F05C7}"/>
              </a:ext>
            </a:extLst>
          </p:cNvPr>
          <p:cNvSpPr>
            <a:spLocks noGrp="1"/>
          </p:cNvSpPr>
          <p:nvPr>
            <p:ph type="title"/>
          </p:nvPr>
        </p:nvSpPr>
        <p:spPr/>
        <p:txBody>
          <a:bodyPr/>
          <a:lstStyle/>
          <a:p>
            <a:r>
              <a:rPr lang="en-US" dirty="0"/>
              <a:t>Ancient Near Eastern Parallels to Biblical Texts</a:t>
            </a:r>
          </a:p>
        </p:txBody>
      </p:sp>
      <p:sp>
        <p:nvSpPr>
          <p:cNvPr id="3" name="Content Placeholder 2">
            <a:extLst>
              <a:ext uri="{FF2B5EF4-FFF2-40B4-BE49-F238E27FC236}">
                <a16:creationId xmlns:a16="http://schemas.microsoft.com/office/drawing/2014/main" id="{60F7F4A7-0D2A-1545-9E8C-7B266A9E54B2}"/>
              </a:ext>
            </a:extLst>
          </p:cNvPr>
          <p:cNvSpPr>
            <a:spLocks noGrp="1"/>
          </p:cNvSpPr>
          <p:nvPr>
            <p:ph idx="1"/>
          </p:nvPr>
        </p:nvSpPr>
        <p:spPr/>
        <p:txBody>
          <a:bodyPr/>
          <a:lstStyle/>
          <a:p>
            <a:r>
              <a:rPr lang="en-US" sz="3600" dirty="0"/>
              <a:t>Overview of Ancient Near Eastern Worldview</a:t>
            </a:r>
          </a:p>
          <a:p>
            <a:pPr lvl="1"/>
            <a:r>
              <a:rPr lang="en-US" sz="2800" dirty="0"/>
              <a:t>The Gods Were Very Real</a:t>
            </a:r>
          </a:p>
          <a:p>
            <a:pPr lvl="1"/>
            <a:r>
              <a:rPr lang="en-US" sz="2800" dirty="0"/>
              <a:t>All of Life had Religious Significance</a:t>
            </a:r>
          </a:p>
          <a:p>
            <a:pPr lvl="1"/>
            <a:r>
              <a:rPr lang="en-US" sz="2800" dirty="0"/>
              <a:t>Corporate Identity Was Paramount</a:t>
            </a:r>
          </a:p>
          <a:p>
            <a:r>
              <a:rPr lang="en-US" sz="3600" dirty="0"/>
              <a:t>Legal Texts</a:t>
            </a:r>
          </a:p>
          <a:p>
            <a:pPr lvl="1"/>
            <a:r>
              <a:rPr lang="en-US" sz="2800" dirty="0"/>
              <a:t>Code of Hammurabi</a:t>
            </a:r>
          </a:p>
          <a:p>
            <a:pPr lvl="1"/>
            <a:r>
              <a:rPr lang="en-US" sz="2800" dirty="0"/>
              <a:t>Middle Assyrian Laws</a:t>
            </a:r>
          </a:p>
        </p:txBody>
      </p:sp>
    </p:spTree>
    <p:extLst>
      <p:ext uri="{BB962C8B-B14F-4D97-AF65-F5344CB8AC3E}">
        <p14:creationId xmlns:p14="http://schemas.microsoft.com/office/powerpoint/2010/main" val="173736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AD5D-D6B2-DD43-A50E-7411A8658A67}"/>
              </a:ext>
            </a:extLst>
          </p:cNvPr>
          <p:cNvSpPr>
            <a:spLocks noGrp="1"/>
          </p:cNvSpPr>
          <p:nvPr>
            <p:ph type="title"/>
          </p:nvPr>
        </p:nvSpPr>
        <p:spPr/>
        <p:txBody>
          <a:bodyPr/>
          <a:lstStyle/>
          <a:p>
            <a:r>
              <a:rPr lang="en-US" b="1" dirty="0"/>
              <a:t>Middle Assyrian Laws</a:t>
            </a:r>
            <a:endParaRPr lang="en-US" dirty="0"/>
          </a:p>
        </p:txBody>
      </p:sp>
      <p:sp>
        <p:nvSpPr>
          <p:cNvPr id="3" name="Content Placeholder 2">
            <a:extLst>
              <a:ext uri="{FF2B5EF4-FFF2-40B4-BE49-F238E27FC236}">
                <a16:creationId xmlns:a16="http://schemas.microsoft.com/office/drawing/2014/main" id="{4165CEAD-C39E-2E40-B9AA-8C11A9331769}"/>
              </a:ext>
            </a:extLst>
          </p:cNvPr>
          <p:cNvSpPr>
            <a:spLocks noGrp="1"/>
          </p:cNvSpPr>
          <p:nvPr>
            <p:ph idx="1"/>
          </p:nvPr>
        </p:nvSpPr>
        <p:spPr>
          <a:xfrm>
            <a:off x="838200" y="1825625"/>
            <a:ext cx="10515600" cy="3098067"/>
          </a:xfrm>
        </p:spPr>
        <p:txBody>
          <a:bodyPr>
            <a:normAutofit fontScale="55000" lnSpcReduction="20000"/>
          </a:bodyPr>
          <a:lstStyle/>
          <a:p>
            <a:pPr marL="0" indent="0">
              <a:buNone/>
            </a:pPr>
            <a:r>
              <a:rPr lang="en-US" sz="5100" dirty="0"/>
              <a:t>“the father of the maiden shall take the wife of the fornicator of the maiden and hand her over to be raped; he shall not return her to her husband but he shall take (and keep) her.”  </a:t>
            </a:r>
          </a:p>
          <a:p>
            <a:pPr marL="0" indent="0">
              <a:buNone/>
            </a:pPr>
            <a:endParaRPr lang="en-US" sz="5100" dirty="0"/>
          </a:p>
          <a:p>
            <a:pPr marL="0" indent="0">
              <a:buNone/>
            </a:pPr>
            <a:r>
              <a:rPr lang="en-US" sz="5100" dirty="0"/>
              <a:t>“they shall draw his lower lip across the blade of an ax and cut it off.”</a:t>
            </a:r>
          </a:p>
          <a:p>
            <a:pPr marL="0" indent="0">
              <a:buNone/>
            </a:pPr>
            <a:endParaRPr lang="en-US" dirty="0"/>
          </a:p>
          <a:p>
            <a:pPr marL="0" indent="0">
              <a:buNone/>
            </a:pPr>
            <a:br>
              <a:rPr lang="en-US" dirty="0"/>
            </a:br>
            <a:endParaRPr lang="en-US" dirty="0"/>
          </a:p>
        </p:txBody>
      </p:sp>
    </p:spTree>
    <p:extLst>
      <p:ext uri="{BB962C8B-B14F-4D97-AF65-F5344CB8AC3E}">
        <p14:creationId xmlns:p14="http://schemas.microsoft.com/office/powerpoint/2010/main" val="1705674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C49B-F533-4346-9536-DB34E06F05C7}"/>
              </a:ext>
            </a:extLst>
          </p:cNvPr>
          <p:cNvSpPr>
            <a:spLocks noGrp="1"/>
          </p:cNvSpPr>
          <p:nvPr>
            <p:ph type="title"/>
          </p:nvPr>
        </p:nvSpPr>
        <p:spPr/>
        <p:txBody>
          <a:bodyPr/>
          <a:lstStyle/>
          <a:p>
            <a:r>
              <a:rPr lang="en-US" dirty="0"/>
              <a:t>Ancient Near Eastern Parallels to Biblical Texts</a:t>
            </a:r>
          </a:p>
        </p:txBody>
      </p:sp>
      <p:sp>
        <p:nvSpPr>
          <p:cNvPr id="3" name="Content Placeholder 2">
            <a:extLst>
              <a:ext uri="{FF2B5EF4-FFF2-40B4-BE49-F238E27FC236}">
                <a16:creationId xmlns:a16="http://schemas.microsoft.com/office/drawing/2014/main" id="{60F7F4A7-0D2A-1545-9E8C-7B266A9E54B2}"/>
              </a:ext>
            </a:extLst>
          </p:cNvPr>
          <p:cNvSpPr>
            <a:spLocks noGrp="1"/>
          </p:cNvSpPr>
          <p:nvPr>
            <p:ph idx="1"/>
          </p:nvPr>
        </p:nvSpPr>
        <p:spPr/>
        <p:txBody>
          <a:bodyPr/>
          <a:lstStyle/>
          <a:p>
            <a:r>
              <a:rPr lang="en-US" sz="3600" dirty="0"/>
              <a:t>Overview of Ancient Near Eastern Worldview</a:t>
            </a:r>
          </a:p>
          <a:p>
            <a:pPr lvl="1"/>
            <a:r>
              <a:rPr lang="en-US" sz="2800" dirty="0"/>
              <a:t>The Gods Were Very Real</a:t>
            </a:r>
          </a:p>
          <a:p>
            <a:pPr lvl="1"/>
            <a:r>
              <a:rPr lang="en-US" sz="2800" dirty="0"/>
              <a:t>All of Life had Religious Significance</a:t>
            </a:r>
          </a:p>
          <a:p>
            <a:pPr lvl="1"/>
            <a:r>
              <a:rPr lang="en-US" sz="2800" dirty="0"/>
              <a:t>Corporate Identity Was Paramount</a:t>
            </a:r>
          </a:p>
          <a:p>
            <a:r>
              <a:rPr lang="en-US" sz="3600" dirty="0"/>
              <a:t>Legal Texts</a:t>
            </a:r>
          </a:p>
          <a:p>
            <a:pPr lvl="1"/>
            <a:r>
              <a:rPr lang="en-US" sz="2800" dirty="0"/>
              <a:t>Code of Hammurabi</a:t>
            </a:r>
          </a:p>
          <a:p>
            <a:pPr lvl="1"/>
            <a:r>
              <a:rPr lang="en-US" sz="2800" dirty="0"/>
              <a:t>Middle Assyrian Laws</a:t>
            </a:r>
          </a:p>
          <a:p>
            <a:r>
              <a:rPr lang="en-US" sz="3600" dirty="0"/>
              <a:t>Ancient Near Eastern Laws and Worldview </a:t>
            </a:r>
          </a:p>
        </p:txBody>
      </p:sp>
    </p:spTree>
    <p:extLst>
      <p:ext uri="{BB962C8B-B14F-4D97-AF65-F5344CB8AC3E}">
        <p14:creationId xmlns:p14="http://schemas.microsoft.com/office/powerpoint/2010/main" val="38715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2B49D-96FA-ED4B-97F9-A720922EE28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36FA03E-23A8-9747-872D-D39E1CAA92EB}"/>
              </a:ext>
            </a:extLst>
          </p:cNvPr>
          <p:cNvSpPr>
            <a:spLocks noGrp="1"/>
          </p:cNvSpPr>
          <p:nvPr>
            <p:ph idx="1"/>
          </p:nvPr>
        </p:nvSpPr>
        <p:spPr>
          <a:xfrm>
            <a:off x="838200" y="1825625"/>
            <a:ext cx="11174506" cy="4667250"/>
          </a:xfrm>
        </p:spPr>
        <p:txBody>
          <a:bodyPr/>
          <a:lstStyle/>
          <a:p>
            <a:r>
              <a:rPr lang="en-US" sz="3200" dirty="0"/>
              <a:t>Genre</a:t>
            </a:r>
          </a:p>
          <a:p>
            <a:r>
              <a:rPr lang="en-US" sz="3200" dirty="0"/>
              <a:t>Major Theological Themes</a:t>
            </a:r>
          </a:p>
          <a:p>
            <a:pPr lvl="1"/>
            <a:r>
              <a:rPr lang="en-US" sz="2800" dirty="0"/>
              <a:t>The Sovereignty and Supremacy of Yahweh</a:t>
            </a:r>
          </a:p>
          <a:p>
            <a:pPr lvl="1"/>
            <a:r>
              <a:rPr lang="en-US" sz="2800" dirty="0"/>
              <a:t>The Seriousness of Sin</a:t>
            </a:r>
          </a:p>
          <a:p>
            <a:pPr lvl="1"/>
            <a:r>
              <a:rPr lang="en-US" sz="2800" dirty="0"/>
              <a:t>The Grace of Yahweh</a:t>
            </a:r>
          </a:p>
          <a:p>
            <a:r>
              <a:rPr lang="en-US" sz="3200" dirty="0"/>
              <a:t>Preliminary Aspects of Interpretation </a:t>
            </a:r>
          </a:p>
          <a:p>
            <a:pPr lvl="1"/>
            <a:r>
              <a:rPr lang="en-US" sz="2800" dirty="0"/>
              <a:t>Text Criticism and Biblical Authority</a:t>
            </a:r>
          </a:p>
          <a:p>
            <a:pPr lvl="1"/>
            <a:r>
              <a:rPr lang="en-US" sz="2800" dirty="0"/>
              <a:t>Ancient Near Eastern Parallels to Biblical Texts </a:t>
            </a:r>
          </a:p>
          <a:p>
            <a:pPr lvl="1"/>
            <a:endParaRPr lang="en-US" dirty="0"/>
          </a:p>
          <a:p>
            <a:endParaRPr lang="en-US" dirty="0"/>
          </a:p>
        </p:txBody>
      </p:sp>
    </p:spTree>
    <p:extLst>
      <p:ext uri="{BB962C8B-B14F-4D97-AF65-F5344CB8AC3E}">
        <p14:creationId xmlns:p14="http://schemas.microsoft.com/office/powerpoint/2010/main" val="3223866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896D-825B-2C49-85DE-B536B13BBB5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63D8D2C-A920-EC45-9FC0-A3413591B46C}"/>
              </a:ext>
            </a:extLst>
          </p:cNvPr>
          <p:cNvSpPr>
            <a:spLocks noGrp="1"/>
          </p:cNvSpPr>
          <p:nvPr>
            <p:ph idx="1"/>
          </p:nvPr>
        </p:nvSpPr>
        <p:spPr>
          <a:xfrm>
            <a:off x="838200" y="1690688"/>
            <a:ext cx="11031071" cy="4351338"/>
          </a:xfrm>
        </p:spPr>
        <p:txBody>
          <a:bodyPr/>
          <a:lstStyle/>
          <a:p>
            <a:endParaRPr lang="en-US" dirty="0"/>
          </a:p>
          <a:p>
            <a:pPr marL="0" indent="0">
              <a:buNone/>
            </a:pPr>
            <a:r>
              <a:rPr lang="en-US" dirty="0"/>
              <a:t> The Pentateuch is about Yahweh</a:t>
            </a:r>
          </a:p>
          <a:p>
            <a:pPr lvl="1"/>
            <a:r>
              <a:rPr lang="en-US" sz="2800" dirty="0"/>
              <a:t>Contrasted to the surrounding world (Aspects of Life and Law Code Samples)</a:t>
            </a:r>
          </a:p>
          <a:p>
            <a:pPr lvl="1"/>
            <a:r>
              <a:rPr lang="en-US" sz="2800" dirty="0"/>
              <a:t>Knowing the surrounding world paints a sharper contrast and clearer picture of Yahweh</a:t>
            </a:r>
          </a:p>
          <a:p>
            <a:r>
              <a:rPr lang="en-US" dirty="0"/>
              <a:t>Next Week</a:t>
            </a:r>
          </a:p>
          <a:p>
            <a:r>
              <a:rPr lang="en-US" dirty="0"/>
              <a:t>Narratives  (Creation and Flood)</a:t>
            </a:r>
          </a:p>
          <a:p>
            <a:r>
              <a:rPr lang="en-US" dirty="0"/>
              <a:t>Deeper Worldview Distinctions</a:t>
            </a:r>
          </a:p>
          <a:p>
            <a:pPr lvl="1"/>
            <a:endParaRPr lang="en-US" dirty="0"/>
          </a:p>
          <a:p>
            <a:pPr lvl="1"/>
            <a:endParaRPr lang="en-US" dirty="0"/>
          </a:p>
        </p:txBody>
      </p:sp>
    </p:spTree>
    <p:extLst>
      <p:ext uri="{BB962C8B-B14F-4D97-AF65-F5344CB8AC3E}">
        <p14:creationId xmlns:p14="http://schemas.microsoft.com/office/powerpoint/2010/main" val="2462476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09D2-0ECC-624A-884E-958AFC7841CD}"/>
              </a:ext>
            </a:extLst>
          </p:cNvPr>
          <p:cNvSpPr>
            <a:spLocks noGrp="1"/>
          </p:cNvSpPr>
          <p:nvPr>
            <p:ph type="title"/>
          </p:nvPr>
        </p:nvSpPr>
        <p:spPr/>
        <p:txBody>
          <a:bodyPr/>
          <a:lstStyle/>
          <a:p>
            <a:r>
              <a:rPr lang="en-US" dirty="0"/>
              <a:t>Text Criticism and Biblical Authority</a:t>
            </a:r>
          </a:p>
        </p:txBody>
      </p:sp>
      <p:sp>
        <p:nvSpPr>
          <p:cNvPr id="3" name="Content Placeholder 2">
            <a:extLst>
              <a:ext uri="{FF2B5EF4-FFF2-40B4-BE49-F238E27FC236}">
                <a16:creationId xmlns:a16="http://schemas.microsoft.com/office/drawing/2014/main" id="{30A1E8FA-5F29-C543-A936-6611A4E4F305}"/>
              </a:ext>
            </a:extLst>
          </p:cNvPr>
          <p:cNvSpPr>
            <a:spLocks noGrp="1"/>
          </p:cNvSpPr>
          <p:nvPr>
            <p:ph idx="1"/>
          </p:nvPr>
        </p:nvSpPr>
        <p:spPr/>
        <p:txBody>
          <a:bodyPr/>
          <a:lstStyle/>
          <a:p>
            <a:r>
              <a:rPr lang="en-US" dirty="0"/>
              <a:t>Biblia Hebraica </a:t>
            </a:r>
            <a:r>
              <a:rPr lang="en-US" dirty="0" err="1"/>
              <a:t>Stuttgartensia</a:t>
            </a:r>
            <a:r>
              <a:rPr lang="en-US" dirty="0"/>
              <a:t> (BHS) </a:t>
            </a:r>
          </a:p>
          <a:p>
            <a:r>
              <a:rPr lang="en-US" dirty="0"/>
              <a:t>Samaritan Pentateuch (SP) 1</a:t>
            </a:r>
            <a:r>
              <a:rPr lang="en-US" baseline="30000" dirty="0"/>
              <a:t>st</a:t>
            </a:r>
            <a:r>
              <a:rPr lang="en-US" dirty="0"/>
              <a:t> century BC (from earlier collections)</a:t>
            </a:r>
          </a:p>
          <a:p>
            <a:r>
              <a:rPr lang="en-US" dirty="0"/>
              <a:t>The Dead Sea Scrolls (DSS) 4</a:t>
            </a:r>
            <a:r>
              <a:rPr lang="en-US" baseline="30000" dirty="0"/>
              <a:t>th</a:t>
            </a:r>
            <a:r>
              <a:rPr lang="en-US" dirty="0"/>
              <a:t> century BC</a:t>
            </a:r>
          </a:p>
          <a:p>
            <a:r>
              <a:rPr lang="en-US" dirty="0"/>
              <a:t>The Septuagint (LXX) 3</a:t>
            </a:r>
            <a:r>
              <a:rPr lang="en-US" baseline="30000" dirty="0"/>
              <a:t>rd</a:t>
            </a:r>
            <a:r>
              <a:rPr lang="en-US" dirty="0"/>
              <a:t> century BC</a:t>
            </a:r>
          </a:p>
          <a:p>
            <a:r>
              <a:rPr lang="en-US" dirty="0"/>
              <a:t>Masoretic Text (MT) 7</a:t>
            </a:r>
            <a:r>
              <a:rPr lang="en-US" baseline="30000" dirty="0"/>
              <a:t>th</a:t>
            </a:r>
            <a:r>
              <a:rPr lang="en-US" dirty="0"/>
              <a:t> century AD</a:t>
            </a:r>
          </a:p>
          <a:p>
            <a:r>
              <a:rPr lang="en-US" dirty="0"/>
              <a:t>Fully 90% of the text of the OT is not in question</a:t>
            </a:r>
          </a:p>
          <a:p>
            <a:r>
              <a:rPr lang="en-US" dirty="0"/>
              <a:t>10% does not alter theological commitments in the OT</a:t>
            </a:r>
          </a:p>
          <a:p>
            <a:endParaRPr lang="en-US" dirty="0"/>
          </a:p>
          <a:p>
            <a:endParaRPr lang="en-US" dirty="0"/>
          </a:p>
        </p:txBody>
      </p:sp>
    </p:spTree>
    <p:extLst>
      <p:ext uri="{BB962C8B-B14F-4D97-AF65-F5344CB8AC3E}">
        <p14:creationId xmlns:p14="http://schemas.microsoft.com/office/powerpoint/2010/main" val="1267892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C6964-76CB-254D-8AC3-0B18CC9F26EB}"/>
              </a:ext>
            </a:extLst>
          </p:cNvPr>
          <p:cNvSpPr>
            <a:spLocks noGrp="1"/>
          </p:cNvSpPr>
          <p:nvPr>
            <p:ph type="title"/>
          </p:nvPr>
        </p:nvSpPr>
        <p:spPr/>
        <p:txBody>
          <a:bodyPr/>
          <a:lstStyle/>
          <a:p>
            <a:r>
              <a:rPr lang="en-US" dirty="0"/>
              <a:t>Text Criticism</a:t>
            </a:r>
          </a:p>
        </p:txBody>
      </p:sp>
      <p:sp>
        <p:nvSpPr>
          <p:cNvPr id="3" name="Content Placeholder 2">
            <a:extLst>
              <a:ext uri="{FF2B5EF4-FFF2-40B4-BE49-F238E27FC236}">
                <a16:creationId xmlns:a16="http://schemas.microsoft.com/office/drawing/2014/main" id="{F8EBF9D1-2FE6-7B4E-AB28-CF64A6F04ED1}"/>
              </a:ext>
            </a:extLst>
          </p:cNvPr>
          <p:cNvSpPr>
            <a:spLocks noGrp="1"/>
          </p:cNvSpPr>
          <p:nvPr>
            <p:ph idx="1"/>
          </p:nvPr>
        </p:nvSpPr>
        <p:spPr/>
        <p:txBody>
          <a:bodyPr>
            <a:normAutofit lnSpcReduction="10000"/>
          </a:bodyPr>
          <a:lstStyle/>
          <a:p>
            <a:pPr marL="0" indent="0">
              <a:buNone/>
            </a:pPr>
            <a:r>
              <a:rPr lang="en-US" dirty="0"/>
              <a:t>“It would not be correct to suggest that the various ancient versions of the Bible are in hopeless disagreement with one another or that the percentage of textual corruption is so high as to render questionable large blocks of Scripture.  Rather, it is fair to say that the verses, chapters, and books of the Bible would read largely the same, and would leave the same impression with the reader, even if one adopted virtually every possible alternative reading to those now serving as the basis for current English translations.  In fact, absolutely nothing essential to the major doctrines of the Bible would be affected by any responsible decision in the area of textual criticism.”</a:t>
            </a:r>
          </a:p>
          <a:p>
            <a:pPr marL="0" indent="0">
              <a:buNone/>
            </a:pPr>
            <a:r>
              <a:rPr lang="en-US" dirty="0"/>
              <a:t>Douglas Stuart, “Inerrancy and Textual Criticism” 1980</a:t>
            </a:r>
          </a:p>
        </p:txBody>
      </p:sp>
    </p:spTree>
    <p:extLst>
      <p:ext uri="{BB962C8B-B14F-4D97-AF65-F5344CB8AC3E}">
        <p14:creationId xmlns:p14="http://schemas.microsoft.com/office/powerpoint/2010/main" val="402364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C49B-F533-4346-9536-DB34E06F05C7}"/>
              </a:ext>
            </a:extLst>
          </p:cNvPr>
          <p:cNvSpPr>
            <a:spLocks noGrp="1"/>
          </p:cNvSpPr>
          <p:nvPr>
            <p:ph type="title"/>
          </p:nvPr>
        </p:nvSpPr>
        <p:spPr/>
        <p:txBody>
          <a:bodyPr/>
          <a:lstStyle/>
          <a:p>
            <a:r>
              <a:rPr lang="en-US" dirty="0"/>
              <a:t>Ancient Near Eastern Parallels to Biblical Texts</a:t>
            </a:r>
          </a:p>
        </p:txBody>
      </p:sp>
      <p:sp>
        <p:nvSpPr>
          <p:cNvPr id="6" name="Content Placeholder 5">
            <a:extLst>
              <a:ext uri="{FF2B5EF4-FFF2-40B4-BE49-F238E27FC236}">
                <a16:creationId xmlns:a16="http://schemas.microsoft.com/office/drawing/2014/main" id="{4C8BBD2C-1F00-EE44-9A0F-AE829B46428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8021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1991A-90AF-3A48-8229-EC40DEACD93D}"/>
              </a:ext>
            </a:extLst>
          </p:cNvPr>
          <p:cNvSpPr>
            <a:spLocks noGrp="1"/>
          </p:cNvSpPr>
          <p:nvPr>
            <p:ph type="title"/>
          </p:nvPr>
        </p:nvSpPr>
        <p:spPr/>
        <p:txBody>
          <a:bodyPr/>
          <a:lstStyle/>
          <a:p>
            <a:r>
              <a:rPr lang="en-US" dirty="0"/>
              <a:t>Jeremiah 10:11</a:t>
            </a:r>
          </a:p>
        </p:txBody>
      </p:sp>
      <p:sp>
        <p:nvSpPr>
          <p:cNvPr id="3" name="Content Placeholder 2">
            <a:extLst>
              <a:ext uri="{FF2B5EF4-FFF2-40B4-BE49-F238E27FC236}">
                <a16:creationId xmlns:a16="http://schemas.microsoft.com/office/drawing/2014/main" id="{B3154F9E-5D49-A440-BC01-44E7879BC7A4}"/>
              </a:ext>
            </a:extLst>
          </p:cNvPr>
          <p:cNvSpPr>
            <a:spLocks noGrp="1"/>
          </p:cNvSpPr>
          <p:nvPr>
            <p:ph idx="1"/>
          </p:nvPr>
        </p:nvSpPr>
        <p:spPr/>
        <p:txBody>
          <a:bodyPr/>
          <a:lstStyle/>
          <a:p>
            <a:pPr marL="0" indent="0">
              <a:buNone/>
            </a:pPr>
            <a:r>
              <a:rPr lang="en-US" dirty="0"/>
              <a:t>“You people of Israel should tell those nations this:  “these gods did not make heaven and earth.  They will disappear from the earth and from under the heavens.” </a:t>
            </a:r>
          </a:p>
        </p:txBody>
      </p:sp>
    </p:spTree>
    <p:extLst>
      <p:ext uri="{BB962C8B-B14F-4D97-AF65-F5344CB8AC3E}">
        <p14:creationId xmlns:p14="http://schemas.microsoft.com/office/powerpoint/2010/main" val="416561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C49B-F533-4346-9536-DB34E06F05C7}"/>
              </a:ext>
            </a:extLst>
          </p:cNvPr>
          <p:cNvSpPr>
            <a:spLocks noGrp="1"/>
          </p:cNvSpPr>
          <p:nvPr>
            <p:ph type="title"/>
          </p:nvPr>
        </p:nvSpPr>
        <p:spPr/>
        <p:txBody>
          <a:bodyPr/>
          <a:lstStyle/>
          <a:p>
            <a:r>
              <a:rPr lang="en-US" dirty="0"/>
              <a:t>Ancient Near Eastern Parallels to Biblical Texts</a:t>
            </a:r>
          </a:p>
        </p:txBody>
      </p:sp>
      <p:sp>
        <p:nvSpPr>
          <p:cNvPr id="3" name="Content Placeholder 2">
            <a:extLst>
              <a:ext uri="{FF2B5EF4-FFF2-40B4-BE49-F238E27FC236}">
                <a16:creationId xmlns:a16="http://schemas.microsoft.com/office/drawing/2014/main" id="{60F7F4A7-0D2A-1545-9E8C-7B266A9E54B2}"/>
              </a:ext>
            </a:extLst>
          </p:cNvPr>
          <p:cNvSpPr>
            <a:spLocks noGrp="1"/>
          </p:cNvSpPr>
          <p:nvPr>
            <p:ph idx="1"/>
          </p:nvPr>
        </p:nvSpPr>
        <p:spPr/>
        <p:txBody>
          <a:bodyPr/>
          <a:lstStyle/>
          <a:p>
            <a:r>
              <a:rPr lang="en-US" sz="3600" dirty="0"/>
              <a:t>Overview of Ancient Near Eastern Worldview</a:t>
            </a:r>
          </a:p>
          <a:p>
            <a:pPr lvl="1"/>
            <a:r>
              <a:rPr lang="en-US" sz="2800" dirty="0"/>
              <a:t>The Gods Were Very Real</a:t>
            </a:r>
          </a:p>
          <a:p>
            <a:pPr lvl="1"/>
            <a:endParaRPr lang="en-US" dirty="0"/>
          </a:p>
        </p:txBody>
      </p:sp>
    </p:spTree>
    <p:extLst>
      <p:ext uri="{BB962C8B-B14F-4D97-AF65-F5344CB8AC3E}">
        <p14:creationId xmlns:p14="http://schemas.microsoft.com/office/powerpoint/2010/main" val="407948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F003D-90C6-CF43-8ECA-6EA32B67551B}"/>
              </a:ext>
            </a:extLst>
          </p:cNvPr>
          <p:cNvSpPr>
            <a:spLocks noGrp="1"/>
          </p:cNvSpPr>
          <p:nvPr>
            <p:ph type="title"/>
          </p:nvPr>
        </p:nvSpPr>
        <p:spPr/>
        <p:txBody>
          <a:bodyPr/>
          <a:lstStyle/>
          <a:p>
            <a:r>
              <a:rPr lang="en-US" dirty="0"/>
              <a:t>Exodus 34:6-8</a:t>
            </a:r>
          </a:p>
        </p:txBody>
      </p:sp>
      <p:sp>
        <p:nvSpPr>
          <p:cNvPr id="3" name="Content Placeholder 2">
            <a:extLst>
              <a:ext uri="{FF2B5EF4-FFF2-40B4-BE49-F238E27FC236}">
                <a16:creationId xmlns:a16="http://schemas.microsoft.com/office/drawing/2014/main" id="{C3B814B0-3D86-C649-8869-A9CFFE777A33}"/>
              </a:ext>
            </a:extLst>
          </p:cNvPr>
          <p:cNvSpPr>
            <a:spLocks noGrp="1"/>
          </p:cNvSpPr>
          <p:nvPr>
            <p:ph idx="1"/>
          </p:nvPr>
        </p:nvSpPr>
        <p:spPr>
          <a:xfrm>
            <a:off x="838200" y="1825625"/>
            <a:ext cx="10873154" cy="4351338"/>
          </a:xfrm>
        </p:spPr>
        <p:txBody>
          <a:bodyPr/>
          <a:lstStyle/>
          <a:p>
            <a:pPr marL="0" indent="0">
              <a:buNone/>
            </a:pPr>
            <a:r>
              <a:rPr lang="en-US" dirty="0"/>
              <a:t> “the LORD passed by before him and proclaimed: ‘The LORD, the LORD, the compassionate and gracious God, slow to anger, and abounding in loyal love and faithfulness, keeping loyal love for thousands, forgiving iniquity and transgressions and sin.  But he by no means leaves the guilty unpunished, responding to the transgression of fathers by dealing with children and children’s children, to the third and fourth generation.  Moses quickly bowed to the ground and worshiped ''</a:t>
            </a:r>
          </a:p>
        </p:txBody>
      </p:sp>
    </p:spTree>
    <p:extLst>
      <p:ext uri="{BB962C8B-B14F-4D97-AF65-F5344CB8AC3E}">
        <p14:creationId xmlns:p14="http://schemas.microsoft.com/office/powerpoint/2010/main" val="283964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C49B-F533-4346-9536-DB34E06F05C7}"/>
              </a:ext>
            </a:extLst>
          </p:cNvPr>
          <p:cNvSpPr>
            <a:spLocks noGrp="1"/>
          </p:cNvSpPr>
          <p:nvPr>
            <p:ph type="title"/>
          </p:nvPr>
        </p:nvSpPr>
        <p:spPr/>
        <p:txBody>
          <a:bodyPr/>
          <a:lstStyle/>
          <a:p>
            <a:r>
              <a:rPr lang="en-US" dirty="0"/>
              <a:t>Ancient Near Eastern Parallels to Biblical Texts</a:t>
            </a:r>
          </a:p>
        </p:txBody>
      </p:sp>
      <p:sp>
        <p:nvSpPr>
          <p:cNvPr id="3" name="Content Placeholder 2">
            <a:extLst>
              <a:ext uri="{FF2B5EF4-FFF2-40B4-BE49-F238E27FC236}">
                <a16:creationId xmlns:a16="http://schemas.microsoft.com/office/drawing/2014/main" id="{60F7F4A7-0D2A-1545-9E8C-7B266A9E54B2}"/>
              </a:ext>
            </a:extLst>
          </p:cNvPr>
          <p:cNvSpPr>
            <a:spLocks noGrp="1"/>
          </p:cNvSpPr>
          <p:nvPr>
            <p:ph idx="1"/>
          </p:nvPr>
        </p:nvSpPr>
        <p:spPr/>
        <p:txBody>
          <a:bodyPr/>
          <a:lstStyle/>
          <a:p>
            <a:r>
              <a:rPr lang="en-US" sz="3600" dirty="0"/>
              <a:t>Overview of Ancient Near Eastern Worldview</a:t>
            </a:r>
          </a:p>
          <a:p>
            <a:pPr lvl="1"/>
            <a:r>
              <a:rPr lang="en-US" sz="2800" dirty="0"/>
              <a:t>The Gods Were Very Real</a:t>
            </a:r>
          </a:p>
          <a:p>
            <a:pPr lvl="1"/>
            <a:r>
              <a:rPr lang="en-US" sz="2800" dirty="0"/>
              <a:t>All of Life had Religious Significance</a:t>
            </a:r>
          </a:p>
          <a:p>
            <a:pPr lvl="1"/>
            <a:r>
              <a:rPr lang="en-US" sz="2800" dirty="0"/>
              <a:t>Corporate Identity Was Paramount</a:t>
            </a:r>
          </a:p>
        </p:txBody>
      </p:sp>
    </p:spTree>
    <p:extLst>
      <p:ext uri="{BB962C8B-B14F-4D97-AF65-F5344CB8AC3E}">
        <p14:creationId xmlns:p14="http://schemas.microsoft.com/office/powerpoint/2010/main" val="59850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lux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4.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4603</TotalTime>
  <Words>1122</Words>
  <Application>Microsoft Office PowerPoint</Application>
  <PresentationFormat>Widescreen</PresentationFormat>
  <Paragraphs>90</Paragraphs>
  <Slides>20</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20</vt:i4>
      </vt:variant>
    </vt:vector>
  </HeadingPairs>
  <TitlesOfParts>
    <vt:vector size="32" baseType="lpstr">
      <vt:lpstr>Arial</vt:lpstr>
      <vt:lpstr>Bookman Old Style</vt:lpstr>
      <vt:lpstr>Calibri</vt:lpstr>
      <vt:lpstr>Calibri Light</vt:lpstr>
      <vt:lpstr>Gill Sans MT</vt:lpstr>
      <vt:lpstr>Wingdings 2</vt:lpstr>
      <vt:lpstr>8_WJB1</vt:lpstr>
      <vt:lpstr>1_WJB1</vt:lpstr>
      <vt:lpstr>Deluxe</vt:lpstr>
      <vt:lpstr>9_WJB1</vt:lpstr>
      <vt:lpstr>10_WJB1</vt:lpstr>
      <vt:lpstr>Office Theme</vt:lpstr>
      <vt:lpstr>PowerPoint Presentation</vt:lpstr>
      <vt:lpstr>Overview</vt:lpstr>
      <vt:lpstr>Text Criticism and Biblical Authority</vt:lpstr>
      <vt:lpstr>Text Criticism</vt:lpstr>
      <vt:lpstr>Ancient Near Eastern Parallels to Biblical Texts</vt:lpstr>
      <vt:lpstr>Jeremiah 10:11</vt:lpstr>
      <vt:lpstr>Ancient Near Eastern Parallels to Biblical Texts</vt:lpstr>
      <vt:lpstr>Exodus 34:6-8</vt:lpstr>
      <vt:lpstr>Ancient Near Eastern Parallels to Biblical Texts</vt:lpstr>
      <vt:lpstr>Ancient Near Eastern Parallels to Biblical Texts</vt:lpstr>
      <vt:lpstr>Code of Hammurabi</vt:lpstr>
      <vt:lpstr>Code of Hammurabi</vt:lpstr>
      <vt:lpstr>Deuteronomy 4:5-6</vt:lpstr>
      <vt:lpstr>Ancient Near Eastern Parallels to Biblical Texts</vt:lpstr>
      <vt:lpstr>Code of Hammurabi</vt:lpstr>
      <vt:lpstr>Exodus 21:20-21</vt:lpstr>
      <vt:lpstr>Ancient Near Eastern Parallels to Biblical Texts</vt:lpstr>
      <vt:lpstr>Middle Assyrian Laws</vt:lpstr>
      <vt:lpstr>Ancient Near Eastern Parallels to Biblical Texts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276</cp:revision>
  <cp:lastPrinted>2021-05-30T12:30:40Z</cp:lastPrinted>
  <dcterms:created xsi:type="dcterms:W3CDTF">2021-01-08T23:52:50Z</dcterms:created>
  <dcterms:modified xsi:type="dcterms:W3CDTF">2021-06-13T17:31:02Z</dcterms:modified>
</cp:coreProperties>
</file>