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5" r:id="rId2"/>
    <p:sldMasterId id="2147483845" r:id="rId3"/>
    <p:sldMasterId id="2147483872" r:id="rId4"/>
    <p:sldMasterId id="2147483875" r:id="rId5"/>
    <p:sldMasterId id="2147483885" r:id="rId6"/>
  </p:sldMasterIdLst>
  <p:notesMasterIdLst>
    <p:notesMasterId r:id="rId15"/>
  </p:notesMasterIdLst>
  <p:handoutMasterIdLst>
    <p:handoutMasterId r:id="rId16"/>
  </p:handoutMasterIdLst>
  <p:sldIdLst>
    <p:sldId id="4479" r:id="rId7"/>
    <p:sldId id="260" r:id="rId8"/>
    <p:sldId id="4480" r:id="rId9"/>
    <p:sldId id="4481" r:id="rId10"/>
    <p:sldId id="4482" r:id="rId11"/>
    <p:sldId id="4483" r:id="rId12"/>
    <p:sldId id="4484" r:id="rId13"/>
    <p:sldId id="261"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11B098"/>
    <a:srgbClr val="BB62C7"/>
    <a:srgbClr val="3E4957"/>
    <a:srgbClr val="00FDFF"/>
    <a:srgbClr val="F545BC"/>
    <a:srgbClr val="1F087F"/>
    <a:srgbClr val="CA91D2"/>
    <a:srgbClr val="009051"/>
    <a:srgbClr val="FF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2509" autoAdjust="0"/>
    <p:restoredTop sz="96197" autoAdjust="0"/>
  </p:normalViewPr>
  <p:slideViewPr>
    <p:cSldViewPr>
      <p:cViewPr varScale="1">
        <p:scale>
          <a:sx n="90" d="100"/>
          <a:sy n="90" d="100"/>
        </p:scale>
        <p:origin x="216" y="78"/>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World System of Ancient Near</a:t>
            </a:r>
            <a:r>
              <a:rPr lang="en-US" baseline="0" dirty="0"/>
              <a:t> Thought</a:t>
            </a:r>
            <a:r>
              <a:rPr lang="en-US" dirty="0"/>
              <a:t>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spPr>
            <a:solidFill>
              <a:schemeClr val="tx1">
                <a:lumMod val="50000"/>
              </a:schemeClr>
            </a:solidFill>
            <a:ln cap="rnd">
              <a:solidFill>
                <a:schemeClr val="bg1"/>
              </a:solidFill>
            </a:ln>
          </c:spPr>
          <c:dPt>
            <c:idx val="0"/>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4-E18B-B941-9766-394619905FE1}"/>
              </c:ext>
            </c:extLst>
          </c:dPt>
          <c:dPt>
            <c:idx val="1"/>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3-E18B-B941-9766-394619905FE1}"/>
              </c:ext>
            </c:extLst>
          </c:dPt>
          <c:dPt>
            <c:idx val="2"/>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2-E18B-B941-9766-394619905FE1}"/>
              </c:ext>
            </c:extLst>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92C34D42-0FFF-8549-9621-8EC1979A7177}" type="CATEGORYNAME">
                      <a:rPr lang="en-US" sz="180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15:layout>
                    <c:manualLayout>
                      <c:w val="0.22712524711810675"/>
                      <c:h val="0.15924330327048264"/>
                    </c:manualLayout>
                  </c15:layout>
                  <c15:dlblFieldTable/>
                  <c15:showDataLabelsRange val="0"/>
                </c:ext>
                <c:ext xmlns:c16="http://schemas.microsoft.com/office/drawing/2014/chart" uri="{C3380CC4-5D6E-409C-BE32-E72D297353CC}">
                  <c16:uniqueId val="{00000004-E18B-B941-9766-394619905FE1}"/>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07482E8C-E819-274B-B12D-BB2AECF0A6DA}" type="CATEGORYNAME">
                      <a:rPr lang="en-US" sz="1800" dirty="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15:layout>
                    <c:manualLayout>
                      <c:w val="0.21723549884573551"/>
                      <c:h val="0.16218028783836316"/>
                    </c:manualLayout>
                  </c15:layout>
                  <c15:dlblFieldTable/>
                  <c15:showDataLabelsRange val="0"/>
                </c:ext>
                <c:ext xmlns:c16="http://schemas.microsoft.com/office/drawing/2014/chart" uri="{C3380CC4-5D6E-409C-BE32-E72D297353CC}">
                  <c16:uniqueId val="{00000003-E18B-B941-9766-394619905FE1}"/>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CB5D2C62-DE2D-E54F-A174-94A9A48CC121}" type="CATEGORYNAME">
                      <a:rPr lang="en-US" sz="1800" dirty="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15:layout>
                    <c:manualLayout>
                      <c:w val="0.19330868850935343"/>
                      <c:h val="0.14455838043107996"/>
                    </c:manualLayout>
                  </c15:layout>
                  <c15:dlblFieldTable/>
                  <c15:showDataLabelsRange val="0"/>
                </c:ext>
                <c:ext xmlns:c16="http://schemas.microsoft.com/office/drawing/2014/chart" uri="{C3380CC4-5D6E-409C-BE32-E72D297353CC}">
                  <c16:uniqueId val="{00000002-E18B-B941-9766-394619905F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The Realm of the Gods</c:v>
                </c:pt>
                <c:pt idx="1">
                  <c:v>The Realm of Humanity</c:v>
                </c:pt>
                <c:pt idx="2">
                  <c:v>The Realm of Nature</c:v>
                </c:pt>
              </c:strCache>
            </c:strRef>
          </c:cat>
          <c:val>
            <c:numRef>
              <c:f>Sheet1!$B$2:$B$4</c:f>
              <c:numCache>
                <c:formatCode>General</c:formatCode>
                <c:ptCount val="3"/>
                <c:pt idx="0">
                  <c:v>3.3</c:v>
                </c:pt>
                <c:pt idx="1">
                  <c:v>3.3</c:v>
                </c:pt>
                <c:pt idx="2">
                  <c:v>3.3</c:v>
                </c:pt>
              </c:numCache>
            </c:numRef>
          </c:val>
          <c:extLst>
            <c:ext xmlns:c16="http://schemas.microsoft.com/office/drawing/2014/chart" uri="{C3380CC4-5D6E-409C-BE32-E72D297353CC}">
              <c16:uniqueId val="{00000000-E18B-B941-9766-394619905FE1}"/>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World System of Israelite </a:t>
            </a:r>
            <a:r>
              <a:rPr lang="en-US" baseline="0" dirty="0"/>
              <a:t>Thought</a:t>
            </a:r>
            <a:r>
              <a:rPr lang="en-US" dirty="0"/>
              <a:t>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spPr>
            <a:solidFill>
              <a:schemeClr val="tx1">
                <a:lumMod val="50000"/>
              </a:schemeClr>
            </a:solidFill>
            <a:ln cap="rnd">
              <a:solidFill>
                <a:schemeClr val="bg1"/>
              </a:solidFill>
            </a:ln>
          </c:spPr>
          <c:dPt>
            <c:idx val="0"/>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1-5D38-3A47-83D9-5FC9284CE182}"/>
              </c:ext>
            </c:extLst>
          </c:dPt>
          <c:dPt>
            <c:idx val="1"/>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3-5D38-3A47-83D9-5FC9284CE182}"/>
              </c:ext>
            </c:extLst>
          </c:dPt>
          <c:dPt>
            <c:idx val="2"/>
            <c:bubble3D val="0"/>
            <c:spPr>
              <a:solidFill>
                <a:schemeClr val="tx1">
                  <a:lumMod val="50000"/>
                </a:schemeClr>
              </a:solidFill>
              <a:ln cap="rnd">
                <a:solidFill>
                  <a:schemeClr val="bg1"/>
                </a:solidFill>
              </a:ln>
              <a:effectLst/>
            </c:spPr>
            <c:extLst>
              <c:ext xmlns:c16="http://schemas.microsoft.com/office/drawing/2014/chart" uri="{C3380CC4-5D6E-409C-BE32-E72D297353CC}">
                <c16:uniqueId val="{00000005-5D38-3A47-83D9-5FC9284CE182}"/>
              </c:ext>
            </c:extLst>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92C34D42-0FFF-8549-9621-8EC1979A7177}" type="CATEGORYNAME">
                      <a:rPr lang="en-US" sz="180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15:layout>
                    <c:manualLayout>
                      <c:w val="0.22712524711810675"/>
                      <c:h val="0.15924330327048264"/>
                    </c:manualLayout>
                  </c15:layout>
                  <c15:dlblFieldTable/>
                  <c15:showDataLabelsRange val="0"/>
                </c:ext>
                <c:ext xmlns:c16="http://schemas.microsoft.com/office/drawing/2014/chart" uri="{C3380CC4-5D6E-409C-BE32-E72D297353CC}">
                  <c16:uniqueId val="{00000001-5D38-3A47-83D9-5FC9284CE182}"/>
                </c:ext>
              </c:extLst>
            </c:dLbl>
            <c:dLbl>
              <c:idx val="1"/>
              <c:layout>
                <c:manualLayout>
                  <c:x val="-0.2618665638638934"/>
                  <c:y val="-2.87721945439427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07482E8C-E819-274B-B12D-BB2AECF0A6DA}" type="CATEGORYNAME">
                      <a:rPr lang="en-US" sz="1800" dirty="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21723549884573551"/>
                      <c:h val="0.16218028783836316"/>
                    </c:manualLayout>
                  </c15:layout>
                  <c15:dlblFieldTable/>
                  <c15:showDataLabelsRange val="0"/>
                </c:ext>
                <c:ext xmlns:c16="http://schemas.microsoft.com/office/drawing/2014/chart" uri="{C3380CC4-5D6E-409C-BE32-E72D297353CC}">
                  <c16:uniqueId val="{00000003-5D38-3A47-83D9-5FC9284CE182}"/>
                </c:ext>
              </c:extLst>
            </c:dLbl>
            <c:dLbl>
              <c:idx val="2"/>
              <c:layout>
                <c:manualLayout>
                  <c:x val="0.27607675319213754"/>
                  <c:y val="-5.7546654704212991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fld id="{CB5D2C62-DE2D-E54F-A174-94A9A48CC121}" type="CATEGORYNAME">
                      <a:rPr lang="en-US" sz="1800" dirty="0"/>
                      <a:pPr>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9330868850935343"/>
                      <c:h val="0.14455838043107996"/>
                    </c:manualLayout>
                  </c15:layout>
                  <c15:dlblFieldTable/>
                  <c15:showDataLabelsRange val="0"/>
                </c:ext>
                <c:ext xmlns:c16="http://schemas.microsoft.com/office/drawing/2014/chart" uri="{C3380CC4-5D6E-409C-BE32-E72D297353CC}">
                  <c16:uniqueId val="{00000005-5D38-3A47-83D9-5FC9284CE1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1">
                  <c:v>The Realm of Humanity</c:v>
                </c:pt>
                <c:pt idx="2">
                  <c:v>The Realm of Nature</c:v>
                </c:pt>
              </c:strCache>
            </c:strRef>
          </c:cat>
          <c:val>
            <c:numRef>
              <c:f>Sheet1!$B$2:$B$4</c:f>
              <c:numCache>
                <c:formatCode>General</c:formatCode>
                <c:ptCount val="3"/>
                <c:pt idx="1">
                  <c:v>3.3</c:v>
                </c:pt>
                <c:pt idx="2">
                  <c:v>3.3</c:v>
                </c:pt>
              </c:numCache>
            </c:numRef>
          </c:val>
          <c:extLst>
            <c:ext xmlns:c16="http://schemas.microsoft.com/office/drawing/2014/chart" uri="{C3380CC4-5D6E-409C-BE32-E72D297353CC}">
              <c16:uniqueId val="{00000006-5D38-3A47-83D9-5FC9284CE182}"/>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0.74125</cdr:x>
      <cdr:y>0.49964</cdr:y>
    </cdr:from>
    <cdr:to>
      <cdr:x>0.91435</cdr:x>
      <cdr:y>0.60944</cdr:y>
    </cdr:to>
    <cdr:sp macro="" textlink="">
      <cdr:nvSpPr>
        <cdr:cNvPr id="4" name="Left Arrow 3">
          <a:extLst xmlns:a="http://schemas.openxmlformats.org/drawingml/2006/main">
            <a:ext uri="{FF2B5EF4-FFF2-40B4-BE49-F238E27FC236}">
              <a16:creationId xmlns:a16="http://schemas.microsoft.com/office/drawing/2014/main" id="{D07B24B0-7BC8-D541-AB82-0063F6A797B0}"/>
            </a:ext>
          </a:extLst>
        </cdr:cNvPr>
        <cdr:cNvSpPr/>
      </cdr:nvSpPr>
      <cdr:spPr>
        <a:xfrm xmlns:a="http://schemas.openxmlformats.org/drawingml/2006/main">
          <a:off x="4189747" y="2205318"/>
          <a:ext cx="978408" cy="484632"/>
        </a:xfrm>
        <a:prstGeom xmlns:a="http://schemas.openxmlformats.org/drawingml/2006/main" prst="leftArrow">
          <a:avLst/>
        </a:prstGeom>
        <a:solidFill xmlns:a="http://schemas.openxmlformats.org/drawingml/2006/main">
          <a:schemeClr val="tx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0.11102</cdr:x>
      <cdr:y>0.5</cdr:y>
    </cdr:from>
    <cdr:to>
      <cdr:x>0.28412</cdr:x>
      <cdr:y>0.6098</cdr:y>
    </cdr:to>
    <cdr:sp macro="" textlink="">
      <cdr:nvSpPr>
        <cdr:cNvPr id="5" name="Left Arrow 4">
          <a:extLst xmlns:a="http://schemas.openxmlformats.org/drawingml/2006/main">
            <a:ext uri="{FF2B5EF4-FFF2-40B4-BE49-F238E27FC236}">
              <a16:creationId xmlns:a16="http://schemas.microsoft.com/office/drawing/2014/main" id="{39519F43-9244-344A-B6A8-1CD0BAA0CDAE}"/>
            </a:ext>
          </a:extLst>
        </cdr:cNvPr>
        <cdr:cNvSpPr/>
      </cdr:nvSpPr>
      <cdr:spPr>
        <a:xfrm xmlns:a="http://schemas.openxmlformats.org/drawingml/2006/main" rot="10800000">
          <a:off x="627524" y="2206905"/>
          <a:ext cx="978408" cy="484632"/>
        </a:xfrm>
        <a:prstGeom xmlns:a="http://schemas.openxmlformats.org/drawingml/2006/main" prst="leftArrow">
          <a:avLst/>
        </a:prstGeom>
        <a:solidFill xmlns:a="http://schemas.openxmlformats.org/drawingml/2006/main">
          <a:schemeClr val="tx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6/20/2021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6/20/2021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099AF8-4E46-5C47-9BDE-B8D47D7B8B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11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6/20/2021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8796741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1865581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3642623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6/20/2021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2445764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6/20/2021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260070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421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6/20/2021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08914759"/>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6/20/2021</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97874793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6318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04752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BE2E21-0F68-D349-B4DD-48A881D68343}"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122405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BE2E21-0F68-D349-B4DD-48A881D68343}"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21906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BE2E21-0F68-D349-B4DD-48A881D68343}"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99083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BE2E21-0F68-D349-B4DD-48A881D68343}" type="datetimeFigureOut">
              <a:rPr lang="en-US" smtClean="0"/>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351603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E2E21-0F68-D349-B4DD-48A881D68343}" type="datetimeFigureOut">
              <a:rPr lang="en-US" smtClean="0"/>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29473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E2E21-0F68-D349-B4DD-48A881D68343}"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31467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E2E21-0F68-D349-B4DD-48A881D68343}"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5398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353710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47677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6/20/2021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6/20/2021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6/20/2021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6/20/2021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6/20/2021</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3508177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ransition spd="med">
    <p:fade/>
  </p:transition>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6/20/2021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5011740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6/20/2021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3936108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E2E21-0F68-D349-B4DD-48A881D68343}" type="datetimeFigureOut">
              <a:rPr lang="en-US" smtClean="0"/>
              <a:t>6/20/2021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14EF6-4FF9-3244-97A2-EBE17A6C8430}" type="slidenum">
              <a:rPr lang="en-US" smtClean="0"/>
              <a:t>‹#›</a:t>
            </a:fld>
            <a:endParaRPr lang="en-US"/>
          </a:p>
        </p:txBody>
      </p:sp>
    </p:spTree>
    <p:extLst>
      <p:ext uri="{BB962C8B-B14F-4D97-AF65-F5344CB8AC3E}">
        <p14:creationId xmlns:p14="http://schemas.microsoft.com/office/powerpoint/2010/main" val="2109571719"/>
      </p:ext>
    </p:extLst>
  </p:cSld>
  <p:clrMap bg1="dk1" tx1="lt1" bg2="dk2" tx2="lt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4BC82-229E-134E-A86E-9C43BC07AC47}"/>
              </a:ext>
            </a:extLst>
          </p:cNvPr>
          <p:cNvSpPr>
            <a:spLocks noGrp="1"/>
          </p:cNvSpPr>
          <p:nvPr>
            <p:ph type="ctrTitle"/>
          </p:nvPr>
        </p:nvSpPr>
        <p:spPr/>
        <p:txBody>
          <a:bodyPr/>
          <a:lstStyle/>
          <a:p>
            <a:r>
              <a:rPr lang="en-US" dirty="0"/>
              <a:t>Getting Started</a:t>
            </a:r>
          </a:p>
        </p:txBody>
      </p:sp>
      <p:sp>
        <p:nvSpPr>
          <p:cNvPr id="3" name="Subtitle 2">
            <a:extLst>
              <a:ext uri="{FF2B5EF4-FFF2-40B4-BE49-F238E27FC236}">
                <a16:creationId xmlns:a16="http://schemas.microsoft.com/office/drawing/2014/main" id="{88128DB8-AA90-A744-A2B8-1994FA9C1EB4}"/>
              </a:ext>
            </a:extLst>
          </p:cNvPr>
          <p:cNvSpPr>
            <a:spLocks noGrp="1"/>
          </p:cNvSpPr>
          <p:nvPr>
            <p:ph type="subTitle" idx="1"/>
          </p:nvPr>
        </p:nvSpPr>
        <p:spPr/>
        <p:txBody>
          <a:bodyPr/>
          <a:lstStyle/>
          <a:p>
            <a:r>
              <a:rPr lang="en-US" dirty="0"/>
              <a:t>Ancient Near Eastern Thought and the Pentateuch</a:t>
            </a:r>
          </a:p>
        </p:txBody>
      </p:sp>
    </p:spTree>
    <p:extLst>
      <p:ext uri="{BB962C8B-B14F-4D97-AF65-F5344CB8AC3E}">
        <p14:creationId xmlns:p14="http://schemas.microsoft.com/office/powerpoint/2010/main" val="74627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896D-825B-2C49-85DE-B536B13BBB5F}"/>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D63D8D2C-A920-EC45-9FC0-A3413591B46C}"/>
              </a:ext>
            </a:extLst>
          </p:cNvPr>
          <p:cNvSpPr>
            <a:spLocks noGrp="1"/>
          </p:cNvSpPr>
          <p:nvPr>
            <p:ph idx="1"/>
          </p:nvPr>
        </p:nvSpPr>
        <p:spPr/>
        <p:txBody>
          <a:bodyPr/>
          <a:lstStyle/>
          <a:p>
            <a:r>
              <a:rPr lang="en-US" dirty="0"/>
              <a:t>Narrative Texts</a:t>
            </a:r>
          </a:p>
          <a:p>
            <a:pPr lvl="1"/>
            <a:r>
              <a:rPr lang="en-US" dirty="0" err="1"/>
              <a:t>Atrahasis</a:t>
            </a:r>
            <a:endParaRPr lang="en-US" dirty="0"/>
          </a:p>
          <a:p>
            <a:pPr lvl="1"/>
            <a:r>
              <a:rPr lang="en-US" dirty="0"/>
              <a:t>Enuma </a:t>
            </a:r>
            <a:r>
              <a:rPr lang="en-US" dirty="0" err="1"/>
              <a:t>Elish</a:t>
            </a:r>
            <a:endParaRPr lang="en-US" dirty="0"/>
          </a:p>
          <a:p>
            <a:pPr lvl="1"/>
            <a:r>
              <a:rPr lang="en-US" dirty="0"/>
              <a:t>Gilgamesh Epic</a:t>
            </a:r>
          </a:p>
          <a:p>
            <a:r>
              <a:rPr lang="en-US" dirty="0"/>
              <a:t>Comparing Ancient Near Easter and Biblical Materials</a:t>
            </a:r>
          </a:p>
          <a:p>
            <a:pPr marL="0" indent="0">
              <a:buNone/>
            </a:pPr>
            <a:r>
              <a:rPr lang="en-US" dirty="0"/>
              <a:t> </a:t>
            </a:r>
          </a:p>
        </p:txBody>
      </p:sp>
    </p:spTree>
    <p:extLst>
      <p:ext uri="{BB962C8B-B14F-4D97-AF65-F5344CB8AC3E}">
        <p14:creationId xmlns:p14="http://schemas.microsoft.com/office/powerpoint/2010/main" val="3944233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0BD4-51E5-CE4D-AA04-5127DCC7A0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6F096D-01E1-CE4B-B23E-B57730D7CE73}"/>
              </a:ext>
            </a:extLst>
          </p:cNvPr>
          <p:cNvSpPr>
            <a:spLocks noGrp="1"/>
          </p:cNvSpPr>
          <p:nvPr>
            <p:ph idx="1"/>
          </p:nvPr>
        </p:nvSpPr>
        <p:spPr/>
        <p:txBody>
          <a:bodyPr/>
          <a:lstStyle/>
          <a:p>
            <a:r>
              <a:rPr lang="en-US" dirty="0"/>
              <a:t>“Polemical theology is the use by biblical writers of the thought forms and stories that were common in ancient NE culture, while filling them with radically new meaning.  The biblical authors take well-known expressions and motifs from the ancient NE milieu and apply them to the person and work of Yahweh, and not the other gods of the ancient world.”</a:t>
            </a:r>
          </a:p>
        </p:txBody>
      </p:sp>
    </p:spTree>
    <p:extLst>
      <p:ext uri="{BB962C8B-B14F-4D97-AF65-F5344CB8AC3E}">
        <p14:creationId xmlns:p14="http://schemas.microsoft.com/office/powerpoint/2010/main" val="336432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2A7639C-6E39-3F4A-B589-55A722DBF719}"/>
              </a:ext>
            </a:extLst>
          </p:cNvPr>
          <p:cNvGraphicFramePr>
            <a:graphicFrameLocks noGrp="1"/>
          </p:cNvGraphicFramePr>
          <p:nvPr/>
        </p:nvGraphicFramePr>
        <p:xfrm>
          <a:off x="554072" y="248562"/>
          <a:ext cx="10907826" cy="6360876"/>
        </p:xfrm>
        <a:graphic>
          <a:graphicData uri="http://schemas.openxmlformats.org/drawingml/2006/table">
            <a:tbl>
              <a:tblPr firstRow="1" bandRow="1">
                <a:tableStyleId>{616DA210-FB5B-4158-B5E0-FEB733F419BA}</a:tableStyleId>
              </a:tblPr>
              <a:tblGrid>
                <a:gridCol w="5453913">
                  <a:extLst>
                    <a:ext uri="{9D8B030D-6E8A-4147-A177-3AD203B41FA5}">
                      <a16:colId xmlns:a16="http://schemas.microsoft.com/office/drawing/2014/main" val="837090452"/>
                    </a:ext>
                  </a:extLst>
                </a:gridCol>
                <a:gridCol w="5453913">
                  <a:extLst>
                    <a:ext uri="{9D8B030D-6E8A-4147-A177-3AD203B41FA5}">
                      <a16:colId xmlns:a16="http://schemas.microsoft.com/office/drawing/2014/main" val="139875316"/>
                    </a:ext>
                  </a:extLst>
                </a:gridCol>
              </a:tblGrid>
              <a:tr h="529830">
                <a:tc>
                  <a:txBody>
                    <a:bodyPr/>
                    <a:lstStyle/>
                    <a:p>
                      <a:pPr algn="ctr"/>
                      <a:r>
                        <a:rPr lang="en-US" sz="3600" dirty="0"/>
                        <a:t>Enuma </a:t>
                      </a:r>
                      <a:r>
                        <a:rPr lang="en-US" sz="3600" dirty="0" err="1"/>
                        <a:t>Elish</a:t>
                      </a:r>
                      <a:endParaRPr lang="en-US" sz="3600" dirty="0"/>
                    </a:p>
                  </a:txBody>
                  <a:tcPr/>
                </a:tc>
                <a:tc>
                  <a:txBody>
                    <a:bodyPr/>
                    <a:lstStyle/>
                    <a:p>
                      <a:pPr algn="ctr"/>
                      <a:r>
                        <a:rPr lang="en-US" sz="3600" dirty="0"/>
                        <a:t>Genesis</a:t>
                      </a:r>
                    </a:p>
                  </a:txBody>
                  <a:tcPr/>
                </a:tc>
                <a:extLst>
                  <a:ext uri="{0D108BD9-81ED-4DB2-BD59-A6C34878D82A}">
                    <a16:rowId xmlns:a16="http://schemas.microsoft.com/office/drawing/2014/main" val="859722844"/>
                  </a:ext>
                </a:extLst>
              </a:tr>
              <a:tr h="1049767">
                <a:tc>
                  <a:txBody>
                    <a:bodyPr/>
                    <a:lstStyle/>
                    <a:p>
                      <a:r>
                        <a:rPr lang="en-US" sz="2800" b="1" dirty="0">
                          <a:solidFill>
                            <a:schemeClr val="accent2">
                              <a:lumMod val="20000"/>
                              <a:lumOff val="80000"/>
                            </a:schemeClr>
                          </a:solidFill>
                        </a:rPr>
                        <a:t>Divine spirit and cosmic matter are coexistent and coeternal</a:t>
                      </a:r>
                    </a:p>
                  </a:txBody>
                  <a:tcPr/>
                </a:tc>
                <a:tc>
                  <a:txBody>
                    <a:bodyPr/>
                    <a:lstStyle/>
                    <a:p>
                      <a:r>
                        <a:rPr lang="en-US" sz="2800" b="1" dirty="0">
                          <a:solidFill>
                            <a:schemeClr val="accent2">
                              <a:lumMod val="20000"/>
                              <a:lumOff val="80000"/>
                            </a:schemeClr>
                          </a:solidFill>
                        </a:rPr>
                        <a:t>Divine spirit creates cosmic matter and exists independently of it</a:t>
                      </a:r>
                    </a:p>
                  </a:txBody>
                  <a:tcPr/>
                </a:tc>
                <a:extLst>
                  <a:ext uri="{0D108BD9-81ED-4DB2-BD59-A6C34878D82A}">
                    <a16:rowId xmlns:a16="http://schemas.microsoft.com/office/drawing/2014/main" val="272388575"/>
                  </a:ext>
                </a:extLst>
              </a:tr>
              <a:tr h="1135349">
                <a:tc>
                  <a:txBody>
                    <a:bodyPr/>
                    <a:lstStyle/>
                    <a:p>
                      <a:r>
                        <a:rPr lang="en-US" sz="2800" b="1" dirty="0">
                          <a:solidFill>
                            <a:schemeClr val="accent2">
                              <a:lumMod val="20000"/>
                              <a:lumOff val="80000"/>
                            </a:schemeClr>
                          </a:solidFill>
                        </a:rPr>
                        <a:t>Primeval chaos</a:t>
                      </a:r>
                      <a:r>
                        <a:rPr lang="en-US" sz="2800" dirty="0"/>
                        <a:t>; Tiamat enveloped in darkness</a:t>
                      </a:r>
                    </a:p>
                  </a:txBody>
                  <a:tcPr/>
                </a:tc>
                <a:tc>
                  <a:txBody>
                    <a:bodyPr/>
                    <a:lstStyle/>
                    <a:p>
                      <a:r>
                        <a:rPr lang="en-US" sz="2800" dirty="0"/>
                        <a:t>The earth a desolate waste, with darkness covering the deep (</a:t>
                      </a:r>
                      <a:r>
                        <a:rPr lang="en-US" sz="2800" i="1" dirty="0" err="1"/>
                        <a:t>tehom</a:t>
                      </a:r>
                      <a:r>
                        <a:rPr lang="en-US" sz="2800" dirty="0"/>
                        <a:t>)</a:t>
                      </a:r>
                    </a:p>
                  </a:txBody>
                  <a:tcPr/>
                </a:tc>
                <a:extLst>
                  <a:ext uri="{0D108BD9-81ED-4DB2-BD59-A6C34878D82A}">
                    <a16:rowId xmlns:a16="http://schemas.microsoft.com/office/drawing/2014/main" val="19623245"/>
                  </a:ext>
                </a:extLst>
              </a:tr>
              <a:tr h="506076">
                <a:tc>
                  <a:txBody>
                    <a:bodyPr/>
                    <a:lstStyle/>
                    <a:p>
                      <a:r>
                        <a:rPr lang="en-US" sz="2800" b="1" dirty="0">
                          <a:solidFill>
                            <a:schemeClr val="tx1"/>
                          </a:solidFill>
                        </a:rPr>
                        <a:t>Light emanating from the gods</a:t>
                      </a:r>
                    </a:p>
                  </a:txBody>
                  <a:tcPr/>
                </a:tc>
                <a:tc>
                  <a:txBody>
                    <a:bodyPr/>
                    <a:lstStyle/>
                    <a:p>
                      <a:r>
                        <a:rPr lang="en-US" sz="2800" b="1" dirty="0">
                          <a:solidFill>
                            <a:schemeClr val="tx1"/>
                          </a:solidFill>
                        </a:rPr>
                        <a:t>Light created</a:t>
                      </a:r>
                    </a:p>
                  </a:txBody>
                  <a:tcPr/>
                </a:tc>
                <a:extLst>
                  <a:ext uri="{0D108BD9-81ED-4DB2-BD59-A6C34878D82A}">
                    <a16:rowId xmlns:a16="http://schemas.microsoft.com/office/drawing/2014/main" val="3364290331"/>
                  </a:ext>
                </a:extLst>
              </a:tr>
              <a:tr h="506076">
                <a:tc>
                  <a:txBody>
                    <a:bodyPr/>
                    <a:lstStyle/>
                    <a:p>
                      <a:r>
                        <a:rPr lang="en-US" sz="2800" dirty="0"/>
                        <a:t>The creation of the firmament</a:t>
                      </a:r>
                    </a:p>
                  </a:txBody>
                  <a:tcPr/>
                </a:tc>
                <a:tc>
                  <a:txBody>
                    <a:bodyPr/>
                    <a:lstStyle/>
                    <a:p>
                      <a:r>
                        <a:rPr lang="en-US" sz="2800" dirty="0"/>
                        <a:t>The creation of the firmament</a:t>
                      </a:r>
                    </a:p>
                  </a:txBody>
                  <a:tcPr/>
                </a:tc>
                <a:extLst>
                  <a:ext uri="{0D108BD9-81ED-4DB2-BD59-A6C34878D82A}">
                    <a16:rowId xmlns:a16="http://schemas.microsoft.com/office/drawing/2014/main" val="2062551069"/>
                  </a:ext>
                </a:extLst>
              </a:tr>
              <a:tr h="506076">
                <a:tc>
                  <a:txBody>
                    <a:bodyPr/>
                    <a:lstStyle/>
                    <a:p>
                      <a:r>
                        <a:rPr lang="en-US" sz="2800" dirty="0"/>
                        <a:t>The creation of dry land</a:t>
                      </a:r>
                    </a:p>
                  </a:txBody>
                  <a:tcPr/>
                </a:tc>
                <a:tc>
                  <a:txBody>
                    <a:bodyPr/>
                    <a:lstStyle/>
                    <a:p>
                      <a:r>
                        <a:rPr lang="en-US" sz="2800" dirty="0"/>
                        <a:t>The creation of dry land</a:t>
                      </a:r>
                    </a:p>
                  </a:txBody>
                  <a:tcPr/>
                </a:tc>
                <a:extLst>
                  <a:ext uri="{0D108BD9-81ED-4DB2-BD59-A6C34878D82A}">
                    <a16:rowId xmlns:a16="http://schemas.microsoft.com/office/drawing/2014/main" val="1744214527"/>
                  </a:ext>
                </a:extLst>
              </a:tr>
              <a:tr h="506076">
                <a:tc>
                  <a:txBody>
                    <a:bodyPr/>
                    <a:lstStyle/>
                    <a:p>
                      <a:r>
                        <a:rPr lang="en-US" sz="2800" dirty="0"/>
                        <a:t>The creation of the luminaries</a:t>
                      </a:r>
                    </a:p>
                  </a:txBody>
                  <a:tcPr/>
                </a:tc>
                <a:tc>
                  <a:txBody>
                    <a:bodyPr/>
                    <a:lstStyle/>
                    <a:p>
                      <a:r>
                        <a:rPr lang="en-US" sz="2800" dirty="0"/>
                        <a:t>The creation of the luminaries</a:t>
                      </a:r>
                    </a:p>
                  </a:txBody>
                  <a:tcPr/>
                </a:tc>
                <a:extLst>
                  <a:ext uri="{0D108BD9-81ED-4DB2-BD59-A6C34878D82A}">
                    <a16:rowId xmlns:a16="http://schemas.microsoft.com/office/drawing/2014/main" val="226663098"/>
                  </a:ext>
                </a:extLst>
              </a:tr>
              <a:tr h="506076">
                <a:tc>
                  <a:txBody>
                    <a:bodyPr/>
                    <a:lstStyle/>
                    <a:p>
                      <a:r>
                        <a:rPr lang="en-US" sz="2800" dirty="0"/>
                        <a:t>The creation of man</a:t>
                      </a:r>
                    </a:p>
                  </a:txBody>
                  <a:tcPr/>
                </a:tc>
                <a:tc>
                  <a:txBody>
                    <a:bodyPr/>
                    <a:lstStyle/>
                    <a:p>
                      <a:r>
                        <a:rPr lang="en-US" sz="2800" dirty="0"/>
                        <a:t>The creation of man</a:t>
                      </a:r>
                    </a:p>
                  </a:txBody>
                  <a:tcPr/>
                </a:tc>
                <a:extLst>
                  <a:ext uri="{0D108BD9-81ED-4DB2-BD59-A6C34878D82A}">
                    <a16:rowId xmlns:a16="http://schemas.microsoft.com/office/drawing/2014/main" val="2123630957"/>
                  </a:ext>
                </a:extLst>
              </a:tr>
              <a:tr h="506076">
                <a:tc>
                  <a:txBody>
                    <a:bodyPr/>
                    <a:lstStyle/>
                    <a:p>
                      <a:r>
                        <a:rPr lang="en-US" sz="2800" dirty="0"/>
                        <a:t>The gods rest and celebrate</a:t>
                      </a:r>
                    </a:p>
                  </a:txBody>
                  <a:tcPr/>
                </a:tc>
                <a:tc>
                  <a:txBody>
                    <a:bodyPr/>
                    <a:lstStyle/>
                    <a:p>
                      <a:r>
                        <a:rPr lang="en-US" sz="2800" dirty="0"/>
                        <a:t>God rests and sanctifies the seventh day</a:t>
                      </a:r>
                    </a:p>
                  </a:txBody>
                  <a:tcPr/>
                </a:tc>
                <a:extLst>
                  <a:ext uri="{0D108BD9-81ED-4DB2-BD59-A6C34878D82A}">
                    <a16:rowId xmlns:a16="http://schemas.microsoft.com/office/drawing/2014/main" val="3797899086"/>
                  </a:ext>
                </a:extLst>
              </a:tr>
            </a:tbl>
          </a:graphicData>
        </a:graphic>
      </p:graphicFrame>
    </p:spTree>
    <p:extLst>
      <p:ext uri="{BB962C8B-B14F-4D97-AF65-F5344CB8AC3E}">
        <p14:creationId xmlns:p14="http://schemas.microsoft.com/office/powerpoint/2010/main" val="197146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2A7639C-6E39-3F4A-B589-55A722DBF719}"/>
              </a:ext>
            </a:extLst>
          </p:cNvPr>
          <p:cNvGraphicFramePr>
            <a:graphicFrameLocks noGrp="1"/>
          </p:cNvGraphicFramePr>
          <p:nvPr/>
        </p:nvGraphicFramePr>
        <p:xfrm>
          <a:off x="270410" y="248561"/>
          <a:ext cx="11651180" cy="5751276"/>
        </p:xfrm>
        <a:graphic>
          <a:graphicData uri="http://schemas.openxmlformats.org/drawingml/2006/table">
            <a:tbl>
              <a:tblPr firstRow="1" bandRow="1">
                <a:tableStyleId>{616DA210-FB5B-4158-B5E0-FEB733F419BA}</a:tableStyleId>
              </a:tblPr>
              <a:tblGrid>
                <a:gridCol w="5825590">
                  <a:extLst>
                    <a:ext uri="{9D8B030D-6E8A-4147-A177-3AD203B41FA5}">
                      <a16:colId xmlns:a16="http://schemas.microsoft.com/office/drawing/2014/main" val="837090452"/>
                    </a:ext>
                  </a:extLst>
                </a:gridCol>
                <a:gridCol w="5825590">
                  <a:extLst>
                    <a:ext uri="{9D8B030D-6E8A-4147-A177-3AD203B41FA5}">
                      <a16:colId xmlns:a16="http://schemas.microsoft.com/office/drawing/2014/main" val="139875316"/>
                    </a:ext>
                  </a:extLst>
                </a:gridCol>
              </a:tblGrid>
              <a:tr h="529830">
                <a:tc>
                  <a:txBody>
                    <a:bodyPr/>
                    <a:lstStyle/>
                    <a:p>
                      <a:pPr algn="ctr"/>
                      <a:r>
                        <a:rPr lang="en-US" sz="3600" dirty="0"/>
                        <a:t>Gilgamesh</a:t>
                      </a:r>
                    </a:p>
                  </a:txBody>
                  <a:tcPr/>
                </a:tc>
                <a:tc>
                  <a:txBody>
                    <a:bodyPr/>
                    <a:lstStyle/>
                    <a:p>
                      <a:pPr algn="ctr"/>
                      <a:r>
                        <a:rPr lang="en-US" sz="3600" dirty="0"/>
                        <a:t>Genesis</a:t>
                      </a:r>
                    </a:p>
                  </a:txBody>
                  <a:tcPr/>
                </a:tc>
                <a:extLst>
                  <a:ext uri="{0D108BD9-81ED-4DB2-BD59-A6C34878D82A}">
                    <a16:rowId xmlns:a16="http://schemas.microsoft.com/office/drawing/2014/main" val="859722844"/>
                  </a:ext>
                </a:extLst>
              </a:tr>
              <a:tr h="1049767">
                <a:tc>
                  <a:txBody>
                    <a:bodyPr/>
                    <a:lstStyle/>
                    <a:p>
                      <a:r>
                        <a:rPr lang="en-US" sz="2800" b="0" dirty="0">
                          <a:solidFill>
                            <a:schemeClr val="tx1"/>
                          </a:solidFill>
                        </a:rPr>
                        <a:t>The gods are terrified by the flood </a:t>
                      </a:r>
                    </a:p>
                  </a:txBody>
                  <a:tcPr/>
                </a:tc>
                <a:tc>
                  <a:txBody>
                    <a:bodyPr/>
                    <a:lstStyle/>
                    <a:p>
                      <a:r>
                        <a:rPr lang="en-US" sz="2800" b="0" dirty="0">
                          <a:solidFill>
                            <a:schemeClr val="tx1"/>
                          </a:solidFill>
                        </a:rPr>
                        <a:t>Yahweh is completely in control of the flood</a:t>
                      </a:r>
                    </a:p>
                  </a:txBody>
                  <a:tcPr/>
                </a:tc>
                <a:extLst>
                  <a:ext uri="{0D108BD9-81ED-4DB2-BD59-A6C34878D82A}">
                    <a16:rowId xmlns:a16="http://schemas.microsoft.com/office/drawing/2014/main" val="2793311586"/>
                  </a:ext>
                </a:extLst>
              </a:tr>
              <a:tr h="1049767">
                <a:tc>
                  <a:txBody>
                    <a:bodyPr/>
                    <a:lstStyle/>
                    <a:p>
                      <a:r>
                        <a:rPr lang="en-US" sz="2800" b="0" dirty="0">
                          <a:solidFill>
                            <a:schemeClr val="tx1"/>
                          </a:solidFill>
                        </a:rPr>
                        <a:t>The gods destroy humans because there are too many and they cause a nuisance (noisy)</a:t>
                      </a:r>
                    </a:p>
                  </a:txBody>
                  <a:tcPr/>
                </a:tc>
                <a:tc>
                  <a:txBody>
                    <a:bodyPr/>
                    <a:lstStyle/>
                    <a:p>
                      <a:r>
                        <a:rPr lang="en-US" sz="2800" b="0" dirty="0">
                          <a:solidFill>
                            <a:schemeClr val="tx1"/>
                          </a:solidFill>
                        </a:rPr>
                        <a:t>God commands humans to fill the earth, moral failure causes destruction </a:t>
                      </a:r>
                    </a:p>
                  </a:txBody>
                  <a:tcPr/>
                </a:tc>
                <a:extLst>
                  <a:ext uri="{0D108BD9-81ED-4DB2-BD59-A6C34878D82A}">
                    <a16:rowId xmlns:a16="http://schemas.microsoft.com/office/drawing/2014/main" val="272388575"/>
                  </a:ext>
                </a:extLst>
              </a:tr>
              <a:tr h="1135349">
                <a:tc>
                  <a:txBody>
                    <a:bodyPr/>
                    <a:lstStyle/>
                    <a:p>
                      <a:r>
                        <a:rPr lang="en-US" sz="2800" b="0" dirty="0">
                          <a:solidFill>
                            <a:schemeClr val="tx1"/>
                          </a:solidFill>
                        </a:rPr>
                        <a:t>Loss of immortality is an unfortunate accident (</a:t>
                      </a:r>
                      <a:r>
                        <a:rPr lang="en-US" sz="2800" b="0" i="1" dirty="0">
                          <a:solidFill>
                            <a:schemeClr val="tx1"/>
                          </a:solidFill>
                        </a:rPr>
                        <a:t>no right or wrong</a:t>
                      </a:r>
                      <a:r>
                        <a:rPr lang="en-US" sz="2800" b="0" dirty="0">
                          <a:solidFill>
                            <a:schemeClr val="tx1"/>
                          </a:solidFill>
                        </a:rPr>
                        <a:t>)</a:t>
                      </a:r>
                    </a:p>
                  </a:txBody>
                  <a:tcPr/>
                </a:tc>
                <a:tc>
                  <a:txBody>
                    <a:bodyPr/>
                    <a:lstStyle/>
                    <a:p>
                      <a:r>
                        <a:rPr lang="en-US" sz="2800" b="0" dirty="0">
                          <a:solidFill>
                            <a:schemeClr val="tx1"/>
                          </a:solidFill>
                        </a:rPr>
                        <a:t>Loss of immortality is a divine judgement of sin</a:t>
                      </a:r>
                    </a:p>
                  </a:txBody>
                  <a:tcPr/>
                </a:tc>
                <a:extLst>
                  <a:ext uri="{0D108BD9-81ED-4DB2-BD59-A6C34878D82A}">
                    <a16:rowId xmlns:a16="http://schemas.microsoft.com/office/drawing/2014/main" val="19623245"/>
                  </a:ext>
                </a:extLst>
              </a:tr>
              <a:tr h="506076">
                <a:tc>
                  <a:txBody>
                    <a:bodyPr/>
                    <a:lstStyle/>
                    <a:p>
                      <a:endParaRPr lang="en-US" sz="2800" b="1" dirty="0">
                        <a:solidFill>
                          <a:schemeClr val="accent2">
                            <a:lumMod val="20000"/>
                            <a:lumOff val="80000"/>
                          </a:schemeClr>
                        </a:solidFill>
                      </a:endParaRPr>
                    </a:p>
                  </a:txBody>
                  <a:tcPr/>
                </a:tc>
                <a:tc>
                  <a:txBody>
                    <a:bodyPr/>
                    <a:lstStyle/>
                    <a:p>
                      <a:endParaRPr lang="en-US" sz="2800" b="1" dirty="0">
                        <a:solidFill>
                          <a:schemeClr val="accent2">
                            <a:lumMod val="20000"/>
                            <a:lumOff val="80000"/>
                          </a:schemeClr>
                        </a:solidFill>
                      </a:endParaRPr>
                    </a:p>
                  </a:txBody>
                  <a:tcPr/>
                </a:tc>
                <a:extLst>
                  <a:ext uri="{0D108BD9-81ED-4DB2-BD59-A6C34878D82A}">
                    <a16:rowId xmlns:a16="http://schemas.microsoft.com/office/drawing/2014/main" val="3364290331"/>
                  </a:ext>
                </a:extLst>
              </a:tr>
              <a:tr h="506076">
                <a:tc>
                  <a:txBody>
                    <a:bodyPr/>
                    <a:lstStyle/>
                    <a:p>
                      <a:endParaRPr lang="en-US" sz="2800" b="1" dirty="0">
                        <a:solidFill>
                          <a:schemeClr val="accent2">
                            <a:lumMod val="20000"/>
                            <a:lumOff val="80000"/>
                          </a:schemeClr>
                        </a:solidFill>
                      </a:endParaRPr>
                    </a:p>
                  </a:txBody>
                  <a:tcPr/>
                </a:tc>
                <a:tc>
                  <a:txBody>
                    <a:bodyPr/>
                    <a:lstStyle/>
                    <a:p>
                      <a:endParaRPr lang="en-US" sz="2800" dirty="0"/>
                    </a:p>
                  </a:txBody>
                  <a:tcPr/>
                </a:tc>
                <a:extLst>
                  <a:ext uri="{0D108BD9-81ED-4DB2-BD59-A6C34878D82A}">
                    <a16:rowId xmlns:a16="http://schemas.microsoft.com/office/drawing/2014/main" val="2123630957"/>
                  </a:ext>
                </a:extLst>
              </a:tr>
              <a:tr h="506076">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3797899086"/>
                  </a:ext>
                </a:extLst>
              </a:tr>
            </a:tbl>
          </a:graphicData>
        </a:graphic>
      </p:graphicFrame>
    </p:spTree>
    <p:extLst>
      <p:ext uri="{BB962C8B-B14F-4D97-AF65-F5344CB8AC3E}">
        <p14:creationId xmlns:p14="http://schemas.microsoft.com/office/powerpoint/2010/main" val="372692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1BFC-A341-8542-8EFA-38D720FA22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6C25F7-5123-8744-8E8F-517E451B2349}"/>
              </a:ext>
            </a:extLst>
          </p:cNvPr>
          <p:cNvSpPr>
            <a:spLocks noGrp="1"/>
          </p:cNvSpPr>
          <p:nvPr>
            <p:ph idx="1"/>
          </p:nvPr>
        </p:nvSpPr>
        <p:spPr/>
        <p:txBody>
          <a:bodyPr>
            <a:normAutofit/>
          </a:bodyPr>
          <a:lstStyle/>
          <a:p>
            <a:pPr marL="0" indent="0">
              <a:buNone/>
            </a:pPr>
            <a:r>
              <a:rPr lang="en-US" dirty="0"/>
              <a:t>“The radical nature of the biblical worldview may be seen when comparing the creational “system” envisioned in the ancient NE and biblical creation accounts. </a:t>
            </a:r>
          </a:p>
          <a:p>
            <a:pPr marL="0" indent="0">
              <a:buNone/>
            </a:pPr>
            <a:r>
              <a:rPr lang="en-US" dirty="0"/>
              <a:t>The Ancient NE cosmologies all presuppose a closed system, in which the gods, humans and nature all exist together.  There is nothing “outside” of the created order in which gods, humans, and nature all coexist.  The system envisioned by the ancient NE texts is depicted in this graph.”</a:t>
            </a:r>
          </a:p>
          <a:p>
            <a:pPr marL="0" indent="0">
              <a:buNone/>
            </a:pPr>
            <a:br>
              <a:rPr lang="en-US" dirty="0"/>
            </a:br>
            <a:endParaRPr lang="en-US" dirty="0"/>
          </a:p>
        </p:txBody>
      </p:sp>
    </p:spTree>
    <p:extLst>
      <p:ext uri="{BB962C8B-B14F-4D97-AF65-F5344CB8AC3E}">
        <p14:creationId xmlns:p14="http://schemas.microsoft.com/office/powerpoint/2010/main" val="276454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281499B-31AE-A04B-997B-2438A558ABF6}"/>
              </a:ext>
            </a:extLst>
          </p:cNvPr>
          <p:cNvGraphicFramePr>
            <a:graphicFrameLocks noGrp="1"/>
          </p:cNvGraphicFramePr>
          <p:nvPr>
            <p:ph idx="1"/>
          </p:nvPr>
        </p:nvGraphicFramePr>
        <p:xfrm>
          <a:off x="0" y="1628402"/>
          <a:ext cx="5652247" cy="44138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3">
            <a:extLst>
              <a:ext uri="{FF2B5EF4-FFF2-40B4-BE49-F238E27FC236}">
                <a16:creationId xmlns:a16="http://schemas.microsoft.com/office/drawing/2014/main" id="{CA7784E3-B036-A645-9624-0F33EC853DC7}"/>
              </a:ext>
            </a:extLst>
          </p:cNvPr>
          <p:cNvGraphicFramePr>
            <a:graphicFrameLocks/>
          </p:cNvGraphicFramePr>
          <p:nvPr/>
        </p:nvGraphicFramePr>
        <p:xfrm>
          <a:off x="5844988" y="1628402"/>
          <a:ext cx="5652247" cy="441381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09AB74F6-DD27-A84D-9532-D08D69D1A580}"/>
              </a:ext>
            </a:extLst>
          </p:cNvPr>
          <p:cNvSpPr txBox="1"/>
          <p:nvPr/>
        </p:nvSpPr>
        <p:spPr>
          <a:xfrm>
            <a:off x="5562600" y="3781520"/>
            <a:ext cx="886781"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God</a:t>
            </a:r>
          </a:p>
        </p:txBody>
      </p:sp>
      <p:sp>
        <p:nvSpPr>
          <p:cNvPr id="8" name="TextBox 7">
            <a:extLst>
              <a:ext uri="{FF2B5EF4-FFF2-40B4-BE49-F238E27FC236}">
                <a16:creationId xmlns:a16="http://schemas.microsoft.com/office/drawing/2014/main" id="{C39FCF92-2707-6142-9765-9D56F0CBE16F}"/>
              </a:ext>
            </a:extLst>
          </p:cNvPr>
          <p:cNvSpPr txBox="1"/>
          <p:nvPr/>
        </p:nvSpPr>
        <p:spPr>
          <a:xfrm>
            <a:off x="11053844" y="3781520"/>
            <a:ext cx="886781"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God</a:t>
            </a:r>
          </a:p>
        </p:txBody>
      </p:sp>
    </p:spTree>
    <p:extLst>
      <p:ext uri="{BB962C8B-B14F-4D97-AF65-F5344CB8AC3E}">
        <p14:creationId xmlns:p14="http://schemas.microsoft.com/office/powerpoint/2010/main" val="31911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6" grpId="0">
        <p:bldAsOne/>
      </p:bldGraphic>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896D-825B-2C49-85DE-B536B13BBB5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63D8D2C-A920-EC45-9FC0-A3413591B46C}"/>
              </a:ext>
            </a:extLst>
          </p:cNvPr>
          <p:cNvSpPr>
            <a:spLocks noGrp="1"/>
          </p:cNvSpPr>
          <p:nvPr>
            <p:ph idx="1"/>
          </p:nvPr>
        </p:nvSpPr>
        <p:spPr/>
        <p:txBody>
          <a:bodyPr/>
          <a:lstStyle/>
          <a:p>
            <a:endParaRPr lang="en-US" dirty="0"/>
          </a:p>
          <a:p>
            <a:pPr marL="0" indent="0">
              <a:buNone/>
            </a:pPr>
            <a:r>
              <a:rPr lang="en-US" dirty="0"/>
              <a:t> The Pentateuch is about Yahweh</a:t>
            </a:r>
          </a:p>
          <a:p>
            <a:pPr lvl="1"/>
            <a:r>
              <a:rPr lang="en-US" dirty="0"/>
              <a:t>Near Eastern materials should NOT scare us</a:t>
            </a:r>
          </a:p>
          <a:p>
            <a:pPr lvl="1"/>
            <a:r>
              <a:rPr lang="en-US" dirty="0"/>
              <a:t>Similarities  &gt;  contrasts  =  good Interpretation</a:t>
            </a:r>
          </a:p>
          <a:p>
            <a:pPr lvl="1"/>
            <a:r>
              <a:rPr lang="en-US" dirty="0"/>
              <a:t>Goal: a richer knowledge of our Creator</a:t>
            </a:r>
          </a:p>
          <a:p>
            <a:pPr marL="457200" lvl="1" indent="0">
              <a:buNone/>
            </a:pPr>
            <a:endParaRPr lang="en-US" dirty="0"/>
          </a:p>
        </p:txBody>
      </p:sp>
    </p:spTree>
    <p:extLst>
      <p:ext uri="{BB962C8B-B14F-4D97-AF65-F5344CB8AC3E}">
        <p14:creationId xmlns:p14="http://schemas.microsoft.com/office/powerpoint/2010/main" val="173498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4771</TotalTime>
  <Words>398</Words>
  <Application>Microsoft Office PowerPoint</Application>
  <PresentationFormat>Widescreen</PresentationFormat>
  <Paragraphs>56</Paragraphs>
  <Slides>8</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8</vt:i4>
      </vt:variant>
    </vt:vector>
  </HeadingPairs>
  <TitlesOfParts>
    <vt:vector size="20" baseType="lpstr">
      <vt:lpstr>Arial</vt:lpstr>
      <vt:lpstr>Bookman Old Style</vt:lpstr>
      <vt:lpstr>Calibri</vt:lpstr>
      <vt:lpstr>Calibri Light</vt:lpstr>
      <vt:lpstr>Gill Sans MT</vt:lpstr>
      <vt:lpstr>Wingdings 2</vt:lpstr>
      <vt:lpstr>8_WJB1</vt:lpstr>
      <vt:lpstr>1_WJB1</vt:lpstr>
      <vt:lpstr>Deluxe</vt:lpstr>
      <vt:lpstr>9_WJB1</vt:lpstr>
      <vt:lpstr>10_WJB1</vt:lpstr>
      <vt:lpstr>Office Theme</vt:lpstr>
      <vt:lpstr>Getting Started</vt:lpstr>
      <vt:lpstr>Ancient Near Eastern Parallels to Biblical Texts</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283</cp:revision>
  <cp:lastPrinted>2021-06-20T12:28:55Z</cp:lastPrinted>
  <dcterms:created xsi:type="dcterms:W3CDTF">2021-01-08T23:52:50Z</dcterms:created>
  <dcterms:modified xsi:type="dcterms:W3CDTF">2021-06-20T21:59:31Z</dcterms:modified>
</cp:coreProperties>
</file>