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  <p:sldMasterId id="2147483835" r:id="rId2"/>
    <p:sldMasterId id="2147483845" r:id="rId3"/>
    <p:sldMasterId id="2147483872" r:id="rId4"/>
    <p:sldMasterId id="2147483875" r:id="rId5"/>
  </p:sldMasterIdLst>
  <p:notesMasterIdLst>
    <p:notesMasterId r:id="rId18"/>
  </p:notesMasterIdLst>
  <p:handoutMasterIdLst>
    <p:handoutMasterId r:id="rId19"/>
  </p:handoutMasterIdLst>
  <p:sldIdLst>
    <p:sldId id="4370" r:id="rId6"/>
    <p:sldId id="989" r:id="rId7"/>
    <p:sldId id="993" r:id="rId8"/>
    <p:sldId id="4494" r:id="rId9"/>
    <p:sldId id="992" r:id="rId10"/>
    <p:sldId id="4495" r:id="rId11"/>
    <p:sldId id="4365" r:id="rId12"/>
    <p:sldId id="4496" r:id="rId13"/>
    <p:sldId id="4374" r:id="rId14"/>
    <p:sldId id="4373" r:id="rId15"/>
    <p:sldId id="4375" r:id="rId16"/>
    <p:sldId id="4499" r:id="rId1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079"/>
    <a:srgbClr val="11B098"/>
    <a:srgbClr val="BB62C7"/>
    <a:srgbClr val="3E4957"/>
    <a:srgbClr val="00FDFF"/>
    <a:srgbClr val="F545BC"/>
    <a:srgbClr val="1F087F"/>
    <a:srgbClr val="CA91D2"/>
    <a:srgbClr val="009051"/>
    <a:srgbClr val="FF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2509" autoAdjust="0"/>
    <p:restoredTop sz="96197" autoAdjust="0"/>
  </p:normalViewPr>
  <p:slideViewPr>
    <p:cSldViewPr>
      <p:cViewPr varScale="1">
        <p:scale>
          <a:sx n="86" d="100"/>
          <a:sy n="86" d="100"/>
        </p:scale>
        <p:origin x="216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51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8" tIns="46238" rIns="92478" bIns="462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8" tIns="46238" rIns="92478" bIns="4623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12192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70560" y="2775745"/>
            <a:ext cx="109728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66752" y="1559720"/>
            <a:ext cx="68072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7419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5581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990600"/>
            <a:ext cx="103632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352677"/>
            <a:ext cx="103632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26239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 tIns="9144" bIns="914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57649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effectLst/>
        </p:spPr>
        <p:txBody>
          <a:bodyPr tIns="9144" bIns="9144" anchor="b">
            <a:normAutofit/>
          </a:bodyPr>
          <a:lstStyle>
            <a:lvl1pPr>
              <a:defRPr sz="40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0700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342163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40"/>
            <a:ext cx="10972800" cy="690560"/>
          </a:xfrm>
        </p:spPr>
        <p:txBody>
          <a:bodyPr tIns="0" bIns="0" anchor="b">
            <a:normAutofit/>
          </a:bodyPr>
          <a:lstStyle>
            <a:lvl1pPr algn="l">
              <a:buNone/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133856"/>
            <a:ext cx="34544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133472"/>
            <a:ext cx="70104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B912-3C1D-4056-A8C3-D1C28246EBAF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14759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8000" y="381000"/>
            <a:ext cx="11277600" cy="57912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2000"/>
              </a:spcAft>
              <a:defRPr sz="3600"/>
            </a:lvl1pPr>
            <a:lvl2pPr>
              <a:spcBef>
                <a:spcPts val="0"/>
              </a:spcBef>
              <a:spcAft>
                <a:spcPts val="2000"/>
              </a:spcAft>
              <a:defRPr sz="3600"/>
            </a:lvl2pPr>
            <a:lvl3pPr>
              <a:spcBef>
                <a:spcPts val="0"/>
              </a:spcBef>
              <a:defRPr sz="3400"/>
            </a:lvl3pPr>
            <a:lvl4pPr>
              <a:spcBef>
                <a:spcPts val="0"/>
              </a:spcBef>
              <a:defRPr sz="3400"/>
            </a:lvl4pPr>
            <a:lvl5pPr>
              <a:spcBef>
                <a:spcPts val="0"/>
              </a:spcBef>
              <a:defRPr sz="3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4793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01302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12192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12192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10972800" cy="4999037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641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356351"/>
            <a:ext cx="7112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81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</p:sldLayoutIdLst>
  <p:transition spd="med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sz="40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Tx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1740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61086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BX: The Pentateuch — Vineyard Church">
            <a:extLst>
              <a:ext uri="{FF2B5EF4-FFF2-40B4-BE49-F238E27FC236}">
                <a16:creationId xmlns:a16="http://schemas.microsoft.com/office/drawing/2014/main" id="{567D2F23-CB9E-2849-9E24-7DF72B961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255" y="152400"/>
            <a:ext cx="5471491" cy="205740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Outline of Pentateuch - Genesis through Deuteronomy Bible Study.">
            <a:extLst>
              <a:ext uri="{FF2B5EF4-FFF2-40B4-BE49-F238E27FC236}">
                <a16:creationId xmlns:a16="http://schemas.microsoft.com/office/drawing/2014/main" id="{904DF89A-6220-484F-8308-EA578BE52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255" y="2243559"/>
            <a:ext cx="5471491" cy="4103618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97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CF86C4-08C5-DB48-9AF0-B9E8FBC9E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Discern how the passage develops or reinforces God’s purpose for the original readers.</a:t>
            </a:r>
          </a:p>
          <a:p>
            <a:r>
              <a:rPr lang="en-US" dirty="0"/>
              <a:t>2. Identify the kind of law it is.</a:t>
            </a:r>
          </a:p>
          <a:p>
            <a:r>
              <a:rPr lang="en-US" dirty="0"/>
              <a:t>3. Determine what the law’s purpose was for Israel.</a:t>
            </a:r>
          </a:p>
          <a:p>
            <a:pPr lvl="2"/>
            <a:r>
              <a:rPr lang="en-US" dirty="0"/>
              <a:t>• Why was this law given?</a:t>
            </a:r>
          </a:p>
          <a:p>
            <a:pPr lvl="2"/>
            <a:r>
              <a:rPr lang="en-US" dirty="0"/>
              <a:t>• What objective is it seeking to accomplish? </a:t>
            </a:r>
          </a:p>
          <a:p>
            <a:pPr lvl="2"/>
            <a:r>
              <a:rPr lang="en-US" dirty="0"/>
              <a:t>• What kind of situation was this law designed to prevent or promote?</a:t>
            </a:r>
          </a:p>
          <a:p>
            <a:pPr lvl="2"/>
            <a:r>
              <a:rPr lang="en-US" dirty="0"/>
              <a:t>• Who would have benefited from this law, and why?</a:t>
            </a:r>
          </a:p>
          <a:p>
            <a:pPr lvl="2"/>
            <a:r>
              <a:rPr lang="en-US" dirty="0"/>
              <a:t>• Is this law designed to restrict someone’s power? How? Why?</a:t>
            </a:r>
          </a:p>
          <a:p>
            <a:pPr lvl="2"/>
            <a:r>
              <a:rPr lang="en-US" dirty="0"/>
              <a:t>• What values or moral principles are behind it?</a:t>
            </a:r>
          </a:p>
          <a:p>
            <a:pPr lvl="2"/>
            <a:r>
              <a:rPr lang="en-US" dirty="0"/>
              <a:t>• What vision of society is being promoted?</a:t>
            </a:r>
          </a:p>
          <a:p>
            <a:pPr lvl="2"/>
            <a:r>
              <a:rPr lang="en-US" dirty="0"/>
              <a:t>• Is there a penalty? What does that tell us about the seriousness of the law and its objective?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0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CF86C4-08C5-DB48-9AF0-B9E8FBC9E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1. Discern how the passage develops or reinforces God’s purpose for the original readers.</a:t>
            </a:r>
          </a:p>
          <a:p>
            <a:r>
              <a:rPr lang="en-US" sz="3100" dirty="0"/>
              <a:t>2. Identify the kind of law it is.</a:t>
            </a:r>
          </a:p>
          <a:p>
            <a:r>
              <a:rPr lang="en-US" sz="3100" dirty="0"/>
              <a:t>3. Determine what the law’s purpose was for Israel.</a:t>
            </a:r>
          </a:p>
          <a:p>
            <a:r>
              <a:rPr lang="en-US" sz="3100" dirty="0"/>
              <a:t>4. Determine how to apply the law’s purpose in a Christian context.</a:t>
            </a:r>
          </a:p>
        </p:txBody>
      </p:sp>
    </p:spTree>
    <p:extLst>
      <p:ext uri="{BB962C8B-B14F-4D97-AF65-F5344CB8AC3E}">
        <p14:creationId xmlns:p14="http://schemas.microsoft.com/office/powerpoint/2010/main" val="412731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A26D34-E58F-A04C-AC7B-6A82B4FB2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2A80186-DBFD-CD43-99C7-1D2CE8A6A24A}"/>
              </a:ext>
            </a:extLst>
          </p:cNvPr>
          <p:cNvSpPr/>
          <p:nvPr/>
        </p:nvSpPr>
        <p:spPr>
          <a:xfrm>
            <a:off x="381000" y="4953000"/>
            <a:ext cx="11430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C618BA6-B6E6-1942-B2F5-35E5B9CF7D27}"/>
              </a:ext>
            </a:extLst>
          </p:cNvPr>
          <p:cNvSpPr/>
          <p:nvPr/>
        </p:nvSpPr>
        <p:spPr>
          <a:xfrm>
            <a:off x="952500" y="3581400"/>
            <a:ext cx="10287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793E4A8-AB12-554F-82C8-A24807AB5793}"/>
              </a:ext>
            </a:extLst>
          </p:cNvPr>
          <p:cNvSpPr/>
          <p:nvPr/>
        </p:nvSpPr>
        <p:spPr>
          <a:xfrm>
            <a:off x="1486829" y="2168912"/>
            <a:ext cx="4532971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177170-2376-E64F-8C47-0B40EF2A1A0E}"/>
              </a:ext>
            </a:extLst>
          </p:cNvPr>
          <p:cNvSpPr txBox="1"/>
          <p:nvPr/>
        </p:nvSpPr>
        <p:spPr>
          <a:xfrm>
            <a:off x="2171700" y="5257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NATURE AND CHARACTER OF 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A63D41-5F3A-8841-A10A-97320CE67B36}"/>
              </a:ext>
            </a:extLst>
          </p:cNvPr>
          <p:cNvSpPr txBox="1"/>
          <p:nvPr/>
        </p:nvSpPr>
        <p:spPr>
          <a:xfrm>
            <a:off x="2155658" y="3936712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DEEPER PRINCIPLES (IMITATING GOD)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88652B-1F48-0A4B-8C4D-7CE61296029F}"/>
              </a:ext>
            </a:extLst>
          </p:cNvPr>
          <p:cNvSpPr txBox="1"/>
          <p:nvPr/>
        </p:nvSpPr>
        <p:spPr>
          <a:xfrm>
            <a:off x="-37171" y="2524224"/>
            <a:ext cx="7657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OT LAWS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8317366-5024-174B-B02D-4FD4B39BFEE0}"/>
              </a:ext>
            </a:extLst>
          </p:cNvPr>
          <p:cNvSpPr/>
          <p:nvPr/>
        </p:nvSpPr>
        <p:spPr>
          <a:xfrm>
            <a:off x="6133791" y="2170007"/>
            <a:ext cx="4800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A17F21-DA22-0248-B191-787C6D4EF63A}"/>
              </a:ext>
            </a:extLst>
          </p:cNvPr>
          <p:cNvSpPr txBox="1"/>
          <p:nvPr/>
        </p:nvSpPr>
        <p:spPr>
          <a:xfrm>
            <a:off x="4609791" y="2539424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NT REQUIREMENTS</a:t>
            </a:r>
          </a:p>
        </p:txBody>
      </p:sp>
    </p:spTree>
    <p:extLst>
      <p:ext uri="{BB962C8B-B14F-4D97-AF65-F5344CB8AC3E}">
        <p14:creationId xmlns:p14="http://schemas.microsoft.com/office/powerpoint/2010/main" val="156721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CF86C4-08C5-DB48-9AF0-B9E8FBC9E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Documentary Hypothesis</a:t>
            </a:r>
          </a:p>
          <a:p>
            <a:endParaRPr lang="en-US" dirty="0"/>
          </a:p>
          <a:p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7303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CF86C4-08C5-DB48-9AF0-B9E8FBC9E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Documentary Hypothesis</a:t>
            </a:r>
          </a:p>
          <a:p>
            <a:endParaRPr lang="en-US" dirty="0"/>
          </a:p>
          <a:p>
            <a:r>
              <a:rPr lang="en-US" sz="2800" dirty="0"/>
              <a:t>	  The Exodus				       J      </a:t>
            </a:r>
            <a:r>
              <a:rPr lang="en-US" sz="2800"/>
              <a:t>E    P          D            </a:t>
            </a:r>
            <a:r>
              <a:rPr lang="en-US" sz="2800" dirty="0"/>
              <a:t>Birth of Jesus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A51DF64-6F44-BD4C-A314-9CF394186A28}"/>
              </a:ext>
            </a:extLst>
          </p:cNvPr>
          <p:cNvCxnSpPr>
            <a:cxnSpLocks/>
          </p:cNvCxnSpPr>
          <p:nvPr/>
        </p:nvCxnSpPr>
        <p:spPr>
          <a:xfrm>
            <a:off x="685800" y="2209800"/>
            <a:ext cx="10820400" cy="0"/>
          </a:xfrm>
          <a:prstGeom prst="straightConnector1">
            <a:avLst/>
          </a:prstGeom>
          <a:ln w="44450">
            <a:solidFill>
              <a:srgbClr val="FF66FF"/>
            </a:solidFill>
            <a:headEnd type="triangle" w="lg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1FE3682E-821E-C043-B3CF-BB5655F14CC7}"/>
              </a:ext>
            </a:extLst>
          </p:cNvPr>
          <p:cNvSpPr/>
          <p:nvPr/>
        </p:nvSpPr>
        <p:spPr>
          <a:xfrm>
            <a:off x="1295400" y="2095501"/>
            <a:ext cx="228597" cy="228597"/>
          </a:xfrm>
          <a:prstGeom prst="ellipse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B3713A4-EE40-6746-A681-136A864FCEE1}"/>
              </a:ext>
            </a:extLst>
          </p:cNvPr>
          <p:cNvSpPr/>
          <p:nvPr/>
        </p:nvSpPr>
        <p:spPr>
          <a:xfrm>
            <a:off x="10677296" y="2086207"/>
            <a:ext cx="228597" cy="228597"/>
          </a:xfrm>
          <a:prstGeom prst="ellipse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B9846F1-3FE8-9F48-989B-8BE552341B21}"/>
              </a:ext>
            </a:extLst>
          </p:cNvPr>
          <p:cNvSpPr/>
          <p:nvPr/>
        </p:nvSpPr>
        <p:spPr>
          <a:xfrm>
            <a:off x="6282557" y="2108510"/>
            <a:ext cx="228597" cy="228597"/>
          </a:xfrm>
          <a:prstGeom prst="ellipse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2FBDABB-547F-AE4C-BFCB-D049976F9FA4}"/>
              </a:ext>
            </a:extLst>
          </p:cNvPr>
          <p:cNvSpPr/>
          <p:nvPr/>
        </p:nvSpPr>
        <p:spPr>
          <a:xfrm>
            <a:off x="6910971" y="2108511"/>
            <a:ext cx="228597" cy="228597"/>
          </a:xfrm>
          <a:prstGeom prst="ellipse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CC3B0E5-92FC-4041-88BF-CF27424CF0E0}"/>
              </a:ext>
            </a:extLst>
          </p:cNvPr>
          <p:cNvSpPr/>
          <p:nvPr/>
        </p:nvSpPr>
        <p:spPr>
          <a:xfrm>
            <a:off x="7352179" y="2108510"/>
            <a:ext cx="228597" cy="228597"/>
          </a:xfrm>
          <a:prstGeom prst="ellipse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E393BAD-A4E4-FC43-BC67-CD5E90DB6401}"/>
              </a:ext>
            </a:extLst>
          </p:cNvPr>
          <p:cNvSpPr/>
          <p:nvPr/>
        </p:nvSpPr>
        <p:spPr>
          <a:xfrm>
            <a:off x="8421802" y="2108510"/>
            <a:ext cx="228597" cy="228597"/>
          </a:xfrm>
          <a:prstGeom prst="ellipse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31295-4897-334B-9D42-7BAD9B7B8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52400"/>
            <a:ext cx="2743200" cy="64769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Matt 8:4</a:t>
            </a:r>
          </a:p>
          <a:p>
            <a:r>
              <a:rPr lang="en-US" dirty="0"/>
              <a:t>Matt 19:7-8</a:t>
            </a:r>
          </a:p>
          <a:p>
            <a:r>
              <a:rPr lang="en-US" dirty="0"/>
              <a:t>Matt 22:24</a:t>
            </a:r>
          </a:p>
          <a:p>
            <a:r>
              <a:rPr lang="en-US" dirty="0"/>
              <a:t>Mark 1:44</a:t>
            </a:r>
          </a:p>
          <a:p>
            <a:r>
              <a:rPr lang="en-US" dirty="0"/>
              <a:t>Mark 7:10</a:t>
            </a:r>
          </a:p>
          <a:p>
            <a:r>
              <a:rPr lang="en-US" dirty="0"/>
              <a:t>Mark 10:3-5</a:t>
            </a:r>
          </a:p>
          <a:p>
            <a:r>
              <a:rPr lang="en-US" dirty="0"/>
              <a:t>Mark 12:19</a:t>
            </a:r>
          </a:p>
          <a:p>
            <a:r>
              <a:rPr lang="en-US" dirty="0"/>
              <a:t>Mark 12:26</a:t>
            </a:r>
          </a:p>
          <a:p>
            <a:r>
              <a:rPr lang="en-US" dirty="0"/>
              <a:t>Luke 2:22</a:t>
            </a:r>
          </a:p>
          <a:p>
            <a:r>
              <a:rPr lang="en-US" dirty="0"/>
              <a:t>Luke 16:29</a:t>
            </a:r>
          </a:p>
          <a:p>
            <a:endParaRPr lang="en-US" dirty="0"/>
          </a:p>
          <a:p>
            <a:r>
              <a:rPr lang="en-US" dirty="0"/>
              <a:t>	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662F0-D698-B849-A6A9-74A255858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19400" y="152400"/>
            <a:ext cx="2514600" cy="64928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Luke 16:31</a:t>
            </a:r>
          </a:p>
          <a:p>
            <a:r>
              <a:rPr lang="en-US" dirty="0"/>
              <a:t>Luke 20:28</a:t>
            </a:r>
          </a:p>
          <a:p>
            <a:r>
              <a:rPr lang="en-US" dirty="0"/>
              <a:t>Luke 20:37</a:t>
            </a:r>
          </a:p>
          <a:p>
            <a:r>
              <a:rPr lang="en-US" dirty="0"/>
              <a:t>Luke 24:44</a:t>
            </a:r>
          </a:p>
          <a:p>
            <a:r>
              <a:rPr lang="en-US" dirty="0"/>
              <a:t>John 1:17</a:t>
            </a:r>
          </a:p>
          <a:p>
            <a:r>
              <a:rPr lang="en-US" dirty="0"/>
              <a:t>John 1:45</a:t>
            </a:r>
          </a:p>
          <a:p>
            <a:r>
              <a:rPr lang="en-US" dirty="0"/>
              <a:t>John 5:46</a:t>
            </a:r>
          </a:p>
          <a:p>
            <a:r>
              <a:rPr lang="en-US" dirty="0"/>
              <a:t>John 7:19-22</a:t>
            </a:r>
          </a:p>
          <a:p>
            <a:r>
              <a:rPr lang="en-US" dirty="0"/>
              <a:t>John 8:5</a:t>
            </a:r>
          </a:p>
          <a:p>
            <a:r>
              <a:rPr lang="en-US" dirty="0"/>
              <a:t>John 9:28-29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7AABE5-1CDD-DC4E-8690-36A56088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6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CF86C4-08C5-DB48-9AF0-B9E8FBC9E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3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A26D34-E58F-A04C-AC7B-6A82B4FB2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2A80186-DBFD-CD43-99C7-1D2CE8A6A24A}"/>
              </a:ext>
            </a:extLst>
          </p:cNvPr>
          <p:cNvSpPr/>
          <p:nvPr/>
        </p:nvSpPr>
        <p:spPr>
          <a:xfrm>
            <a:off x="1714500" y="4953000"/>
            <a:ext cx="8763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C618BA6-B6E6-1942-B2F5-35E5B9CF7D27}"/>
              </a:ext>
            </a:extLst>
          </p:cNvPr>
          <p:cNvSpPr/>
          <p:nvPr/>
        </p:nvSpPr>
        <p:spPr>
          <a:xfrm>
            <a:off x="2552700" y="3581400"/>
            <a:ext cx="7086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793E4A8-AB12-554F-82C8-A24807AB5793}"/>
              </a:ext>
            </a:extLst>
          </p:cNvPr>
          <p:cNvSpPr/>
          <p:nvPr/>
        </p:nvSpPr>
        <p:spPr>
          <a:xfrm>
            <a:off x="3695700" y="2209800"/>
            <a:ext cx="4800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177170-2376-E64F-8C47-0B40EF2A1A0E}"/>
              </a:ext>
            </a:extLst>
          </p:cNvPr>
          <p:cNvSpPr txBox="1"/>
          <p:nvPr/>
        </p:nvSpPr>
        <p:spPr>
          <a:xfrm>
            <a:off x="2171700" y="5257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NATURE AND CHARACTER OF 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A63D41-5F3A-8841-A10A-97320CE67B36}"/>
              </a:ext>
            </a:extLst>
          </p:cNvPr>
          <p:cNvSpPr txBox="1"/>
          <p:nvPr/>
        </p:nvSpPr>
        <p:spPr>
          <a:xfrm>
            <a:off x="2155658" y="3936712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DEEPER PRINCIPLES (IMITATING GOD)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88652B-1F48-0A4B-8C4D-7CE61296029F}"/>
              </a:ext>
            </a:extLst>
          </p:cNvPr>
          <p:cNvSpPr txBox="1"/>
          <p:nvPr/>
        </p:nvSpPr>
        <p:spPr>
          <a:xfrm>
            <a:off x="2171700" y="2565112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THE INDIVIDUAL LAWS</a:t>
            </a:r>
          </a:p>
        </p:txBody>
      </p:sp>
    </p:spTree>
    <p:extLst>
      <p:ext uri="{BB962C8B-B14F-4D97-AF65-F5344CB8AC3E}">
        <p14:creationId xmlns:p14="http://schemas.microsoft.com/office/powerpoint/2010/main" val="133307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A26D34-E58F-A04C-AC7B-6A82B4FB2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2A80186-DBFD-CD43-99C7-1D2CE8A6A24A}"/>
              </a:ext>
            </a:extLst>
          </p:cNvPr>
          <p:cNvSpPr/>
          <p:nvPr/>
        </p:nvSpPr>
        <p:spPr>
          <a:xfrm>
            <a:off x="381000" y="4953000"/>
            <a:ext cx="11430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C618BA6-B6E6-1942-B2F5-35E5B9CF7D27}"/>
              </a:ext>
            </a:extLst>
          </p:cNvPr>
          <p:cNvSpPr/>
          <p:nvPr/>
        </p:nvSpPr>
        <p:spPr>
          <a:xfrm>
            <a:off x="952500" y="3581400"/>
            <a:ext cx="10287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793E4A8-AB12-554F-82C8-A24807AB5793}"/>
              </a:ext>
            </a:extLst>
          </p:cNvPr>
          <p:cNvSpPr/>
          <p:nvPr/>
        </p:nvSpPr>
        <p:spPr>
          <a:xfrm>
            <a:off x="1486829" y="2168912"/>
            <a:ext cx="4532971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177170-2376-E64F-8C47-0B40EF2A1A0E}"/>
              </a:ext>
            </a:extLst>
          </p:cNvPr>
          <p:cNvSpPr txBox="1"/>
          <p:nvPr/>
        </p:nvSpPr>
        <p:spPr>
          <a:xfrm>
            <a:off x="2171700" y="5257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NATURE AND CHARACTER OF 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A63D41-5F3A-8841-A10A-97320CE67B36}"/>
              </a:ext>
            </a:extLst>
          </p:cNvPr>
          <p:cNvSpPr txBox="1"/>
          <p:nvPr/>
        </p:nvSpPr>
        <p:spPr>
          <a:xfrm>
            <a:off x="2155658" y="3936712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DEEPER PRINCIPLES (IMITATING GOD)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88652B-1F48-0A4B-8C4D-7CE61296029F}"/>
              </a:ext>
            </a:extLst>
          </p:cNvPr>
          <p:cNvSpPr txBox="1"/>
          <p:nvPr/>
        </p:nvSpPr>
        <p:spPr>
          <a:xfrm>
            <a:off x="-37171" y="2524224"/>
            <a:ext cx="7657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OT LAWS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8317366-5024-174B-B02D-4FD4B39BFEE0}"/>
              </a:ext>
            </a:extLst>
          </p:cNvPr>
          <p:cNvSpPr/>
          <p:nvPr/>
        </p:nvSpPr>
        <p:spPr>
          <a:xfrm>
            <a:off x="6133791" y="2170007"/>
            <a:ext cx="4800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A17F21-DA22-0248-B191-787C6D4EF63A}"/>
              </a:ext>
            </a:extLst>
          </p:cNvPr>
          <p:cNvSpPr txBox="1"/>
          <p:nvPr/>
        </p:nvSpPr>
        <p:spPr>
          <a:xfrm>
            <a:off x="4609791" y="2539424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NT REQUIREMENTS</a:t>
            </a:r>
          </a:p>
        </p:txBody>
      </p:sp>
    </p:spTree>
    <p:extLst>
      <p:ext uri="{BB962C8B-B14F-4D97-AF65-F5344CB8AC3E}">
        <p14:creationId xmlns:p14="http://schemas.microsoft.com/office/powerpoint/2010/main" val="391569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CF86C4-08C5-DB48-9AF0-B9E8FBC9E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1. Discern how the passage develops or reinforces God’s purpose for the original readers.</a:t>
            </a:r>
          </a:p>
        </p:txBody>
      </p:sp>
    </p:spTree>
    <p:extLst>
      <p:ext uri="{BB962C8B-B14F-4D97-AF65-F5344CB8AC3E}">
        <p14:creationId xmlns:p14="http://schemas.microsoft.com/office/powerpoint/2010/main" val="6542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CF86C4-08C5-DB48-9AF0-B9E8FBC9E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1. Discern how the passage develops or reinforces God’s purpose for the original readers.</a:t>
            </a:r>
          </a:p>
          <a:p>
            <a:r>
              <a:rPr lang="en-US" sz="3100" dirty="0"/>
              <a:t>2. Identify the kind of law it is.</a:t>
            </a:r>
          </a:p>
          <a:p>
            <a:pPr lvl="2"/>
            <a:r>
              <a:rPr lang="en-US" sz="2600" dirty="0"/>
              <a:t>- Criminal</a:t>
            </a:r>
          </a:p>
          <a:p>
            <a:pPr lvl="2"/>
            <a:r>
              <a:rPr lang="en-US" sz="2600" dirty="0"/>
              <a:t>- Case</a:t>
            </a:r>
          </a:p>
          <a:p>
            <a:pPr lvl="2"/>
            <a:r>
              <a:rPr lang="en-US" sz="2600" dirty="0"/>
              <a:t>- Family</a:t>
            </a:r>
          </a:p>
          <a:p>
            <a:pPr lvl="2"/>
            <a:r>
              <a:rPr lang="en-US" sz="2600" dirty="0"/>
              <a:t>- Sacrificial</a:t>
            </a:r>
          </a:p>
          <a:p>
            <a:pPr lvl="2"/>
            <a:r>
              <a:rPr lang="en-US" sz="2600" dirty="0"/>
              <a:t>- Symbolic</a:t>
            </a:r>
          </a:p>
          <a:p>
            <a:pPr lvl="2"/>
            <a:r>
              <a:rPr lang="en-US" sz="2600" dirty="0"/>
              <a:t>- Sacred Calendar</a:t>
            </a:r>
          </a:p>
          <a:p>
            <a:pPr lvl="2"/>
            <a:r>
              <a:rPr lang="en-US" sz="2600" dirty="0"/>
              <a:t>- Compassion</a:t>
            </a:r>
          </a:p>
        </p:txBody>
      </p:sp>
    </p:spTree>
    <p:extLst>
      <p:ext uri="{BB962C8B-B14F-4D97-AF65-F5344CB8AC3E}">
        <p14:creationId xmlns:p14="http://schemas.microsoft.com/office/powerpoint/2010/main" val="21044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lux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5042</TotalTime>
  <Words>349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Bookman Old Style</vt:lpstr>
      <vt:lpstr>Calibri</vt:lpstr>
      <vt:lpstr>Gill Sans MT</vt:lpstr>
      <vt:lpstr>Wingdings 2</vt:lpstr>
      <vt:lpstr>8_WJB1</vt:lpstr>
      <vt:lpstr>1_WJB1</vt:lpstr>
      <vt:lpstr>Deluxe</vt:lpstr>
      <vt:lpstr>9_WJB1</vt:lpstr>
      <vt:lpstr>10_WJB1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291</cp:revision>
  <cp:lastPrinted>2021-05-30T12:30:40Z</cp:lastPrinted>
  <dcterms:created xsi:type="dcterms:W3CDTF">2021-01-08T23:52:50Z</dcterms:created>
  <dcterms:modified xsi:type="dcterms:W3CDTF">2021-06-27T16:57:43Z</dcterms:modified>
</cp:coreProperties>
</file>