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590" r:id="rId2"/>
    <p:sldId id="1101" r:id="rId3"/>
    <p:sldId id="1108" r:id="rId4"/>
    <p:sldId id="1103" r:id="rId5"/>
    <p:sldId id="1102" r:id="rId6"/>
    <p:sldId id="1107" r:id="rId7"/>
    <p:sldId id="1104" r:id="rId8"/>
    <p:sldId id="1109" r:id="rId9"/>
    <p:sldId id="1105" r:id="rId10"/>
    <p:sldId id="110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C655"/>
    <a:srgbClr val="107094"/>
    <a:srgbClr val="17A537"/>
    <a:srgbClr val="15BF71"/>
    <a:srgbClr val="176D17"/>
    <a:srgbClr val="175011"/>
    <a:srgbClr val="12412B"/>
    <a:srgbClr val="0F3116"/>
    <a:srgbClr val="050D0E"/>
    <a:srgbClr val="091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32" autoAdjust="0"/>
    <p:restoredTop sz="91412"/>
  </p:normalViewPr>
  <p:slideViewPr>
    <p:cSldViewPr snapToGrid="0" snapToObjects="1">
      <p:cViewPr varScale="1">
        <p:scale>
          <a:sx n="153" d="100"/>
          <a:sy n="153" d="100"/>
        </p:scale>
        <p:origin x="236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D2F20-8FDB-E84D-9DC7-19200058EA04}" type="datetimeFigureOut">
              <a:rPr lang="en-US" smtClean="0"/>
              <a:t>9/10/21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BCAAF-00B1-AD46-8A69-73417D33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75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BCAAF-00B1-AD46-8A69-73417D3360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67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BCAAF-00B1-AD46-8A69-73417D3360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41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BCAAF-00B1-AD46-8A69-73417D3360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2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BCAAF-00B1-AD46-8A69-73417D3360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82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BCAAF-00B1-AD46-8A69-73417D3360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07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BCAAF-00B1-AD46-8A69-73417D3360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2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BCAAF-00B1-AD46-8A69-73417D3360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52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BCAAF-00B1-AD46-8A69-73417D3360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3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BCAAF-00B1-AD46-8A69-73417D3360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07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BCAAF-00B1-AD46-8A69-73417D3360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6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76616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32391"/>
            <a:ext cx="6400800" cy="12531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static1.squarespac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390" y="5784118"/>
            <a:ext cx="2218816" cy="53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3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035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228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106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812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470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52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099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886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17243A"/>
            </a:gs>
            <a:gs pos="100000">
              <a:srgbClr val="050D0E"/>
            </a:gs>
          </a:gsLst>
          <a:lin ang="42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94018"/>
            <a:ext cx="9144000" cy="263982"/>
          </a:xfrm>
          <a:prstGeom prst="rect">
            <a:avLst/>
          </a:prstGeom>
          <a:solidFill>
            <a:srgbClr val="E2C6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3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3200" b="0" i="0" kern="1200" cap="all" spc="50" normalizeH="0">
          <a:solidFill>
            <a:srgbClr val="E2C655"/>
          </a:solidFill>
          <a:latin typeface="Futura Bd BT"/>
          <a:ea typeface="+mj-ea"/>
          <a:cs typeface="Futura Bd B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E2C655"/>
        </a:buClr>
        <a:buFont typeface="Arial"/>
        <a:buChar char="•"/>
        <a:defRPr sz="2800" b="0" i="0" kern="1200">
          <a:solidFill>
            <a:schemeClr val="bg1"/>
          </a:solidFill>
          <a:latin typeface="Futura"/>
          <a:ea typeface="+mn-ea"/>
          <a:cs typeface="Futur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bg1"/>
          </a:solidFill>
          <a:latin typeface="Futura Light"/>
          <a:ea typeface="+mn-ea"/>
          <a:cs typeface="Futura Light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E2C655"/>
        </a:buClr>
        <a:buFont typeface="Arial"/>
        <a:buChar char="•"/>
        <a:defRPr sz="2400" b="0" i="0" kern="1200">
          <a:solidFill>
            <a:schemeClr val="bg1"/>
          </a:solidFill>
          <a:latin typeface="Futura Light"/>
          <a:ea typeface="+mn-ea"/>
          <a:cs typeface="Futura Light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000" b="0" i="0" kern="1200">
          <a:solidFill>
            <a:schemeClr val="bg1"/>
          </a:solidFill>
          <a:latin typeface="Futura Light"/>
          <a:ea typeface="+mn-ea"/>
          <a:cs typeface="Futura Light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E2C655"/>
        </a:buClr>
        <a:buFont typeface="Arial"/>
        <a:buChar char="»"/>
        <a:defRPr sz="2000" b="0" i="0" kern="1200">
          <a:solidFill>
            <a:schemeClr val="bg1"/>
          </a:solidFill>
          <a:latin typeface="Futura Light"/>
          <a:ea typeface="+mn-ea"/>
          <a:cs typeface="Futura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56BA82C-8A77-994C-BCA4-599B0A433191}"/>
              </a:ext>
            </a:extLst>
          </p:cNvPr>
          <p:cNvSpPr/>
          <p:nvPr/>
        </p:nvSpPr>
        <p:spPr>
          <a:xfrm>
            <a:off x="-5" y="6535271"/>
            <a:ext cx="9144000" cy="33216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FC4AD4-AF59-6241-A621-3E444964D8FD}"/>
              </a:ext>
            </a:extLst>
          </p:cNvPr>
          <p:cNvSpPr txBox="1"/>
          <p:nvPr/>
        </p:nvSpPr>
        <p:spPr>
          <a:xfrm>
            <a:off x="5" y="978620"/>
            <a:ext cx="9143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E2C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ART OF ARGUING WELL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44535B-5FA7-2047-8910-764F7A5C8CCB}"/>
              </a:ext>
            </a:extLst>
          </p:cNvPr>
          <p:cNvSpPr txBox="1"/>
          <p:nvPr/>
        </p:nvSpPr>
        <p:spPr>
          <a:xfrm>
            <a:off x="6" y="1659960"/>
            <a:ext cx="914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E2C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Winning the Abortion Debate Without Losing Your Opponent 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CE773064-EC97-5B4D-89A2-03A09AB28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303" y="2565387"/>
            <a:ext cx="2796595" cy="224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page1image4248160">
            <a:extLst>
              <a:ext uri="{FF2B5EF4-FFF2-40B4-BE49-F238E27FC236}">
                <a16:creationId xmlns:a16="http://schemas.microsoft.com/office/drawing/2014/main" id="{9B1E7574-C3CF-824E-BAD2-80B330132B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83"/>
          <a:stretch/>
        </p:blipFill>
        <p:spPr bwMode="auto">
          <a:xfrm>
            <a:off x="2889085" y="5848139"/>
            <a:ext cx="3365819" cy="51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2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56BA82C-8A77-994C-BCA4-599B0A433191}"/>
              </a:ext>
            </a:extLst>
          </p:cNvPr>
          <p:cNvSpPr/>
          <p:nvPr/>
        </p:nvSpPr>
        <p:spPr>
          <a:xfrm>
            <a:off x="-5" y="6535271"/>
            <a:ext cx="9144000" cy="33216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CEEC7E-A219-0546-9394-9623ADA20E86}"/>
              </a:ext>
            </a:extLst>
          </p:cNvPr>
          <p:cNvSpPr txBox="1"/>
          <p:nvPr/>
        </p:nvSpPr>
        <p:spPr>
          <a:xfrm>
            <a:off x="561685" y="1570730"/>
            <a:ext cx="7498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effectLst/>
                <a:latin typeface="Dubai Light" charset="0"/>
                <a:ea typeface="Dubai Light" charset="0"/>
                <a:cs typeface="Dubai Light" charset="0"/>
              </a:rPr>
              <a:t>Tak</a:t>
            </a:r>
            <a:r>
              <a:rPr lang="en-US" sz="2800" b="1" dirty="0">
                <a:solidFill>
                  <a:schemeClr val="bg1"/>
                </a:solidFill>
                <a:latin typeface="Dubai Light" charset="0"/>
                <a:ea typeface="Dubai Light" charset="0"/>
                <a:cs typeface="Dubai Light" charset="0"/>
              </a:rPr>
              <a:t>e an honest interest in others </a:t>
            </a:r>
            <a:endParaRPr lang="en-US" sz="2800" b="1" dirty="0">
              <a:solidFill>
                <a:schemeClr val="bg1"/>
              </a:solidFill>
              <a:effectLst/>
              <a:latin typeface="Dubai Light" charset="0"/>
              <a:ea typeface="Dubai Light" charset="0"/>
              <a:cs typeface="Dubai Light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AC27A6-AFB6-5748-8036-D4DDC2A4B5C5}"/>
              </a:ext>
            </a:extLst>
          </p:cNvPr>
          <p:cNvSpPr txBox="1"/>
          <p:nvPr/>
        </p:nvSpPr>
        <p:spPr>
          <a:xfrm>
            <a:off x="573579" y="2944636"/>
            <a:ext cx="7498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2800" b="1" dirty="0">
                <a:solidFill>
                  <a:schemeClr val="bg1"/>
                </a:solidFill>
                <a:effectLst/>
                <a:latin typeface="Dubai Light" charset="0"/>
                <a:ea typeface="Dubai Light" charset="0"/>
                <a:cs typeface="Dubai Light" charset="0"/>
              </a:rPr>
              <a:t>Attack arguments, not people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DC253E-E2BC-5247-989F-358AA460719E}"/>
              </a:ext>
            </a:extLst>
          </p:cNvPr>
          <p:cNvSpPr txBox="1"/>
          <p:nvPr/>
        </p:nvSpPr>
        <p:spPr>
          <a:xfrm>
            <a:off x="561684" y="2257862"/>
            <a:ext cx="7498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sz="2800" b="1" dirty="0">
                <a:solidFill>
                  <a:schemeClr val="bg1"/>
                </a:solidFill>
                <a:effectLst/>
                <a:latin typeface="Dubai Light" charset="0"/>
                <a:ea typeface="Dubai Light" charset="0"/>
                <a:cs typeface="Dubai Light" charset="0"/>
              </a:rPr>
              <a:t>Define “winning” biblically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3BE694-0E8E-0F48-A737-51E62407EC51}"/>
              </a:ext>
            </a:extLst>
          </p:cNvPr>
          <p:cNvSpPr txBox="1"/>
          <p:nvPr/>
        </p:nvSpPr>
        <p:spPr>
          <a:xfrm>
            <a:off x="561684" y="3632385"/>
            <a:ext cx="7498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US" sz="2800" b="1" dirty="0">
                <a:solidFill>
                  <a:schemeClr val="bg1"/>
                </a:solidFill>
                <a:effectLst/>
                <a:latin typeface="Dubai Light" charset="0"/>
                <a:ea typeface="Dubai Light" charset="0"/>
                <a:cs typeface="Dubai Light" charset="0"/>
              </a:rPr>
              <a:t>Take time to warm up the conversation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BFBF30-3F1D-1B45-8E4D-6A2624F4ADDF}"/>
              </a:ext>
            </a:extLst>
          </p:cNvPr>
          <p:cNvSpPr txBox="1"/>
          <p:nvPr/>
        </p:nvSpPr>
        <p:spPr>
          <a:xfrm>
            <a:off x="561684" y="4313676"/>
            <a:ext cx="8274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5"/>
            </a:pPr>
            <a:r>
              <a:rPr lang="en-US" sz="2800" b="1" dirty="0">
                <a:solidFill>
                  <a:schemeClr val="bg1"/>
                </a:solidFill>
                <a:effectLst/>
                <a:latin typeface="Dubai Light" charset="0"/>
                <a:ea typeface="Dubai Light" charset="0"/>
                <a:cs typeface="Dubai Light" charset="0"/>
              </a:rPr>
              <a:t>Be the one to end the conversation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229834-3D6F-7245-B3F1-A22AB5E513A7}"/>
              </a:ext>
            </a:extLst>
          </p:cNvPr>
          <p:cNvSpPr txBox="1"/>
          <p:nvPr/>
        </p:nvSpPr>
        <p:spPr>
          <a:xfrm>
            <a:off x="561690" y="5024847"/>
            <a:ext cx="8715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6"/>
            </a:pPr>
            <a:r>
              <a:rPr lang="en-US" sz="2800" b="1" dirty="0">
                <a:solidFill>
                  <a:schemeClr val="bg1"/>
                </a:solidFill>
                <a:effectLst/>
                <a:latin typeface="Dubai Light" charset="0"/>
                <a:ea typeface="Dubai Light" charset="0"/>
                <a:cs typeface="Dubai Light" charset="0"/>
              </a:rPr>
              <a:t>Remember, you’re being watched!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249D1D-5579-7D49-9FB3-4493C6B7AA72}"/>
              </a:ext>
            </a:extLst>
          </p:cNvPr>
          <p:cNvSpPr txBox="1"/>
          <p:nvPr/>
        </p:nvSpPr>
        <p:spPr>
          <a:xfrm>
            <a:off x="11" y="370487"/>
            <a:ext cx="9143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E2C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ART OF ARGUING WELL</a:t>
            </a:r>
          </a:p>
        </p:txBody>
      </p:sp>
      <p:pic>
        <p:nvPicPr>
          <p:cNvPr id="19" name="Picture 8">
            <a:extLst>
              <a:ext uri="{FF2B5EF4-FFF2-40B4-BE49-F238E27FC236}">
                <a16:creationId xmlns:a16="http://schemas.microsoft.com/office/drawing/2014/main" id="{64D488C0-3355-D940-BD2C-59AD32CCE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14" y="166284"/>
            <a:ext cx="1247112" cy="100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" descr="page1image4248160">
            <a:extLst>
              <a:ext uri="{FF2B5EF4-FFF2-40B4-BE49-F238E27FC236}">
                <a16:creationId xmlns:a16="http://schemas.microsoft.com/office/drawing/2014/main" id="{ADBEFCE2-1582-514E-A674-5ADA09C499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83"/>
          <a:stretch/>
        </p:blipFill>
        <p:spPr bwMode="auto">
          <a:xfrm>
            <a:off x="2889085" y="5848139"/>
            <a:ext cx="3365819" cy="51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56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56BA82C-8A77-994C-BCA4-599B0A433191}"/>
              </a:ext>
            </a:extLst>
          </p:cNvPr>
          <p:cNvSpPr/>
          <p:nvPr/>
        </p:nvSpPr>
        <p:spPr>
          <a:xfrm>
            <a:off x="-5" y="6535271"/>
            <a:ext cx="9144000" cy="33216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CEEC7E-A219-0546-9394-9623ADA20E86}"/>
              </a:ext>
            </a:extLst>
          </p:cNvPr>
          <p:cNvSpPr txBox="1"/>
          <p:nvPr/>
        </p:nvSpPr>
        <p:spPr>
          <a:xfrm>
            <a:off x="561685" y="1570730"/>
            <a:ext cx="7498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effectLst/>
                <a:latin typeface="Dubai Light" charset="0"/>
                <a:ea typeface="Dubai Light" charset="0"/>
                <a:cs typeface="Dubai Light" charset="0"/>
              </a:rPr>
              <a:t>Tak</a:t>
            </a:r>
            <a:r>
              <a:rPr lang="en-US" sz="2800" b="1" dirty="0">
                <a:solidFill>
                  <a:schemeClr val="bg1"/>
                </a:solidFill>
                <a:latin typeface="Dubai Light" charset="0"/>
                <a:ea typeface="Dubai Light" charset="0"/>
                <a:cs typeface="Dubai Light" charset="0"/>
              </a:rPr>
              <a:t>e an honest interest in others </a:t>
            </a:r>
            <a:endParaRPr lang="en-US" sz="2800" b="1" dirty="0">
              <a:solidFill>
                <a:schemeClr val="bg1"/>
              </a:solidFill>
              <a:effectLst/>
              <a:latin typeface="Dubai Light" charset="0"/>
              <a:ea typeface="Dubai Light" charset="0"/>
              <a:cs typeface="Dubai Light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249D1D-5579-7D49-9FB3-4493C6B7AA72}"/>
              </a:ext>
            </a:extLst>
          </p:cNvPr>
          <p:cNvSpPr txBox="1"/>
          <p:nvPr/>
        </p:nvSpPr>
        <p:spPr>
          <a:xfrm>
            <a:off x="11" y="370487"/>
            <a:ext cx="9143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E2C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ART OF ARGUING WELL</a:t>
            </a:r>
          </a:p>
        </p:txBody>
      </p:sp>
      <p:pic>
        <p:nvPicPr>
          <p:cNvPr id="19" name="Picture 8">
            <a:extLst>
              <a:ext uri="{FF2B5EF4-FFF2-40B4-BE49-F238E27FC236}">
                <a16:creationId xmlns:a16="http://schemas.microsoft.com/office/drawing/2014/main" id="{64D488C0-3355-D940-BD2C-59AD32CCE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14" y="166284"/>
            <a:ext cx="1247112" cy="100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" descr="page1image4248160">
            <a:extLst>
              <a:ext uri="{FF2B5EF4-FFF2-40B4-BE49-F238E27FC236}">
                <a16:creationId xmlns:a16="http://schemas.microsoft.com/office/drawing/2014/main" id="{485F459B-3AB0-C940-9513-59583A1047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83"/>
          <a:stretch/>
        </p:blipFill>
        <p:spPr bwMode="auto">
          <a:xfrm>
            <a:off x="2889085" y="5848139"/>
            <a:ext cx="3365819" cy="51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9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56BA82C-8A77-994C-BCA4-599B0A433191}"/>
              </a:ext>
            </a:extLst>
          </p:cNvPr>
          <p:cNvSpPr/>
          <p:nvPr/>
        </p:nvSpPr>
        <p:spPr>
          <a:xfrm>
            <a:off x="-5" y="6535271"/>
            <a:ext cx="9144000" cy="33216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CEEC7E-A219-0546-9394-9623ADA20E86}"/>
              </a:ext>
            </a:extLst>
          </p:cNvPr>
          <p:cNvSpPr txBox="1"/>
          <p:nvPr/>
        </p:nvSpPr>
        <p:spPr>
          <a:xfrm>
            <a:off x="561685" y="1570730"/>
            <a:ext cx="7498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effectLst/>
                <a:latin typeface="Dubai Light" charset="0"/>
                <a:ea typeface="Dubai Light" charset="0"/>
                <a:cs typeface="Dubai Light" charset="0"/>
              </a:rPr>
              <a:t>Tak</a:t>
            </a:r>
            <a:r>
              <a:rPr lang="en-US" sz="2800" b="1" dirty="0">
                <a:solidFill>
                  <a:schemeClr val="bg1"/>
                </a:solidFill>
                <a:latin typeface="Dubai Light" charset="0"/>
                <a:ea typeface="Dubai Light" charset="0"/>
                <a:cs typeface="Dubai Light" charset="0"/>
              </a:rPr>
              <a:t>e an honest interest in others </a:t>
            </a:r>
            <a:endParaRPr lang="en-US" sz="2800" b="1" dirty="0">
              <a:solidFill>
                <a:schemeClr val="bg1"/>
              </a:solidFill>
              <a:effectLst/>
              <a:latin typeface="Dubai Light" charset="0"/>
              <a:ea typeface="Dubai Light" charset="0"/>
              <a:cs typeface="Dubai Light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249D1D-5579-7D49-9FB3-4493C6B7AA72}"/>
              </a:ext>
            </a:extLst>
          </p:cNvPr>
          <p:cNvSpPr txBox="1"/>
          <p:nvPr/>
        </p:nvSpPr>
        <p:spPr>
          <a:xfrm>
            <a:off x="11" y="370487"/>
            <a:ext cx="9143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E2C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ART OF ARGUING WELL</a:t>
            </a:r>
          </a:p>
        </p:txBody>
      </p:sp>
      <p:pic>
        <p:nvPicPr>
          <p:cNvPr id="19" name="Picture 8">
            <a:extLst>
              <a:ext uri="{FF2B5EF4-FFF2-40B4-BE49-F238E27FC236}">
                <a16:creationId xmlns:a16="http://schemas.microsoft.com/office/drawing/2014/main" id="{64D488C0-3355-D940-BD2C-59AD32CCE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14" y="166284"/>
            <a:ext cx="1247112" cy="100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BA12161-618C-2041-83D0-41F27DFD8AB9}"/>
              </a:ext>
            </a:extLst>
          </p:cNvPr>
          <p:cNvSpPr/>
          <p:nvPr/>
        </p:nvSpPr>
        <p:spPr>
          <a:xfrm>
            <a:off x="3321659" y="2428454"/>
            <a:ext cx="4738255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Dubai" panose="020B0503030403030204" pitchFamily="34" charset="-78"/>
                <a:ea typeface="DengXian" panose="02010600030101010101" pitchFamily="2" charset="-122"/>
                <a:cs typeface="Dubai" panose="020B0503030403030204" pitchFamily="34" charset="-78"/>
              </a:rPr>
              <a:t>“Many of us are mono-maniacs when it comes to the Christian faith. That’s all we can talk about, and people find us profoundly boring.” </a:t>
            </a:r>
          </a:p>
          <a:p>
            <a:pPr lvl="0" algn="r"/>
            <a:endParaRPr lang="en-US" sz="1400" dirty="0">
              <a:solidFill>
                <a:schemeClr val="accent6">
                  <a:lumMod val="75000"/>
                </a:schemeClr>
              </a:solidFill>
              <a:latin typeface="Dubai" panose="020B0503030403030204" pitchFamily="34" charset="-78"/>
              <a:ea typeface="DengXian" panose="02010600030101010101" pitchFamily="2" charset="-122"/>
              <a:cs typeface="Dubai" panose="020B0503030403030204" pitchFamily="34" charset="-78"/>
            </a:endParaRPr>
          </a:p>
          <a:p>
            <a:pPr lvl="0" algn="r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Dubai" panose="020B0503030403030204" pitchFamily="34" charset="-78"/>
                <a:ea typeface="DengXian" panose="02010600030101010101" pitchFamily="2" charset="-122"/>
                <a:cs typeface="Dubai" panose="020B0503030403030204" pitchFamily="34" charset="-78"/>
              </a:rPr>
              <a:t>- John Lennox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41E1A60-BD9E-BF4D-8C69-79B1D81FA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902" y="2562088"/>
            <a:ext cx="3301093" cy="2366356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page1image4248160">
            <a:extLst>
              <a:ext uri="{FF2B5EF4-FFF2-40B4-BE49-F238E27FC236}">
                <a16:creationId xmlns:a16="http://schemas.microsoft.com/office/drawing/2014/main" id="{CD51F27E-0464-2C41-9652-15CA00C4FB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83"/>
          <a:stretch/>
        </p:blipFill>
        <p:spPr bwMode="auto">
          <a:xfrm>
            <a:off x="2889085" y="5848139"/>
            <a:ext cx="3365819" cy="51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68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56BA82C-8A77-994C-BCA4-599B0A433191}"/>
              </a:ext>
            </a:extLst>
          </p:cNvPr>
          <p:cNvSpPr/>
          <p:nvPr/>
        </p:nvSpPr>
        <p:spPr>
          <a:xfrm>
            <a:off x="-5" y="6535271"/>
            <a:ext cx="9144000" cy="33216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CEEC7E-A219-0546-9394-9623ADA20E86}"/>
              </a:ext>
            </a:extLst>
          </p:cNvPr>
          <p:cNvSpPr txBox="1"/>
          <p:nvPr/>
        </p:nvSpPr>
        <p:spPr>
          <a:xfrm>
            <a:off x="561685" y="1570730"/>
            <a:ext cx="7498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effectLst/>
                <a:latin typeface="Dubai Light" charset="0"/>
                <a:ea typeface="Dubai Light" charset="0"/>
                <a:cs typeface="Dubai Light" charset="0"/>
              </a:rPr>
              <a:t>Tak</a:t>
            </a:r>
            <a:r>
              <a:rPr lang="en-US" sz="2800" b="1" dirty="0">
                <a:solidFill>
                  <a:schemeClr val="bg1"/>
                </a:solidFill>
                <a:latin typeface="Dubai Light" charset="0"/>
                <a:ea typeface="Dubai Light" charset="0"/>
                <a:cs typeface="Dubai Light" charset="0"/>
              </a:rPr>
              <a:t>e an honest interest in others </a:t>
            </a:r>
            <a:endParaRPr lang="en-US" sz="2800" b="1" dirty="0">
              <a:solidFill>
                <a:schemeClr val="bg1"/>
              </a:solidFill>
              <a:effectLst/>
              <a:latin typeface="Dubai Light" charset="0"/>
              <a:ea typeface="Dubai Light" charset="0"/>
              <a:cs typeface="Dubai Light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DC253E-E2BC-5247-989F-358AA460719E}"/>
              </a:ext>
            </a:extLst>
          </p:cNvPr>
          <p:cNvSpPr txBox="1"/>
          <p:nvPr/>
        </p:nvSpPr>
        <p:spPr>
          <a:xfrm>
            <a:off x="561684" y="2257862"/>
            <a:ext cx="7498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sz="2800" b="1" dirty="0">
                <a:solidFill>
                  <a:schemeClr val="bg1"/>
                </a:solidFill>
                <a:effectLst/>
                <a:latin typeface="Dubai Light" charset="0"/>
                <a:ea typeface="Dubai Light" charset="0"/>
                <a:cs typeface="Dubai Light" charset="0"/>
              </a:rPr>
              <a:t>Define “winning” biblically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249D1D-5579-7D49-9FB3-4493C6B7AA72}"/>
              </a:ext>
            </a:extLst>
          </p:cNvPr>
          <p:cNvSpPr txBox="1"/>
          <p:nvPr/>
        </p:nvSpPr>
        <p:spPr>
          <a:xfrm>
            <a:off x="11" y="370487"/>
            <a:ext cx="9143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E2C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ART OF ARGUING WELL</a:t>
            </a:r>
          </a:p>
        </p:txBody>
      </p:sp>
      <p:pic>
        <p:nvPicPr>
          <p:cNvPr id="19" name="Picture 8">
            <a:extLst>
              <a:ext uri="{FF2B5EF4-FFF2-40B4-BE49-F238E27FC236}">
                <a16:creationId xmlns:a16="http://schemas.microsoft.com/office/drawing/2014/main" id="{64D488C0-3355-D940-BD2C-59AD32CCE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14" y="166284"/>
            <a:ext cx="1247112" cy="100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" descr="page1image4248160">
            <a:extLst>
              <a:ext uri="{FF2B5EF4-FFF2-40B4-BE49-F238E27FC236}">
                <a16:creationId xmlns:a16="http://schemas.microsoft.com/office/drawing/2014/main" id="{EF4F6194-93EB-F64B-9EA2-89B836DF6F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83"/>
          <a:stretch/>
        </p:blipFill>
        <p:spPr bwMode="auto">
          <a:xfrm>
            <a:off x="2889085" y="5848139"/>
            <a:ext cx="3365819" cy="51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30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56BA82C-8A77-994C-BCA4-599B0A433191}"/>
              </a:ext>
            </a:extLst>
          </p:cNvPr>
          <p:cNvSpPr/>
          <p:nvPr/>
        </p:nvSpPr>
        <p:spPr>
          <a:xfrm>
            <a:off x="-5" y="6535271"/>
            <a:ext cx="9144000" cy="33216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1" descr="page1image4248160">
            <a:extLst>
              <a:ext uri="{FF2B5EF4-FFF2-40B4-BE49-F238E27FC236}">
                <a16:creationId xmlns:a16="http://schemas.microsoft.com/office/drawing/2014/main" id="{C1C29C46-884B-1444-9860-E0DEA970E3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83"/>
          <a:stretch/>
        </p:blipFill>
        <p:spPr bwMode="auto">
          <a:xfrm>
            <a:off x="2889085" y="5848139"/>
            <a:ext cx="3365819" cy="51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CEEC7E-A219-0546-9394-9623ADA20E86}"/>
              </a:ext>
            </a:extLst>
          </p:cNvPr>
          <p:cNvSpPr txBox="1"/>
          <p:nvPr/>
        </p:nvSpPr>
        <p:spPr>
          <a:xfrm>
            <a:off x="561685" y="1570730"/>
            <a:ext cx="7498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effectLst/>
                <a:latin typeface="Dubai Light" charset="0"/>
                <a:ea typeface="Dubai Light" charset="0"/>
                <a:cs typeface="Dubai Light" charset="0"/>
              </a:rPr>
              <a:t>Tak</a:t>
            </a:r>
            <a:r>
              <a:rPr lang="en-US" sz="2800" b="1" dirty="0">
                <a:solidFill>
                  <a:schemeClr val="bg1"/>
                </a:solidFill>
                <a:latin typeface="Dubai Light" charset="0"/>
                <a:ea typeface="Dubai Light" charset="0"/>
                <a:cs typeface="Dubai Light" charset="0"/>
              </a:rPr>
              <a:t>e an honest interest in others </a:t>
            </a:r>
            <a:endParaRPr lang="en-US" sz="2800" b="1" dirty="0">
              <a:solidFill>
                <a:schemeClr val="bg1"/>
              </a:solidFill>
              <a:effectLst/>
              <a:latin typeface="Dubai Light" charset="0"/>
              <a:ea typeface="Dubai Light" charset="0"/>
              <a:cs typeface="Dubai Light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AC27A6-AFB6-5748-8036-D4DDC2A4B5C5}"/>
              </a:ext>
            </a:extLst>
          </p:cNvPr>
          <p:cNvSpPr txBox="1"/>
          <p:nvPr/>
        </p:nvSpPr>
        <p:spPr>
          <a:xfrm>
            <a:off x="573579" y="2944636"/>
            <a:ext cx="7498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2800" b="1" dirty="0">
                <a:solidFill>
                  <a:schemeClr val="bg1"/>
                </a:solidFill>
                <a:effectLst/>
                <a:latin typeface="Dubai Light" charset="0"/>
                <a:ea typeface="Dubai Light" charset="0"/>
                <a:cs typeface="Dubai Light" charset="0"/>
              </a:rPr>
              <a:t>Attack arguments, not people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DC253E-E2BC-5247-989F-358AA460719E}"/>
              </a:ext>
            </a:extLst>
          </p:cNvPr>
          <p:cNvSpPr txBox="1"/>
          <p:nvPr/>
        </p:nvSpPr>
        <p:spPr>
          <a:xfrm>
            <a:off x="561684" y="2257862"/>
            <a:ext cx="7498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sz="2800" b="1" dirty="0">
                <a:solidFill>
                  <a:schemeClr val="bg1"/>
                </a:solidFill>
                <a:effectLst/>
                <a:latin typeface="Dubai Light" charset="0"/>
                <a:ea typeface="Dubai Light" charset="0"/>
                <a:cs typeface="Dubai Light" charset="0"/>
              </a:rPr>
              <a:t>Define “winning” biblically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249D1D-5579-7D49-9FB3-4493C6B7AA72}"/>
              </a:ext>
            </a:extLst>
          </p:cNvPr>
          <p:cNvSpPr txBox="1"/>
          <p:nvPr/>
        </p:nvSpPr>
        <p:spPr>
          <a:xfrm>
            <a:off x="11" y="370487"/>
            <a:ext cx="9143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E2C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ART OF ARGUING WELL</a:t>
            </a:r>
          </a:p>
        </p:txBody>
      </p:sp>
      <p:pic>
        <p:nvPicPr>
          <p:cNvPr id="19" name="Picture 8">
            <a:extLst>
              <a:ext uri="{FF2B5EF4-FFF2-40B4-BE49-F238E27FC236}">
                <a16:creationId xmlns:a16="http://schemas.microsoft.com/office/drawing/2014/main" id="{64D488C0-3355-D940-BD2C-59AD32CCE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14" y="166284"/>
            <a:ext cx="1247112" cy="100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98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56BA82C-8A77-994C-BCA4-599B0A433191}"/>
              </a:ext>
            </a:extLst>
          </p:cNvPr>
          <p:cNvSpPr/>
          <p:nvPr/>
        </p:nvSpPr>
        <p:spPr>
          <a:xfrm>
            <a:off x="-5" y="6535271"/>
            <a:ext cx="9144000" cy="33216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CEEC7E-A219-0546-9394-9623ADA20E86}"/>
              </a:ext>
            </a:extLst>
          </p:cNvPr>
          <p:cNvSpPr txBox="1"/>
          <p:nvPr/>
        </p:nvSpPr>
        <p:spPr>
          <a:xfrm>
            <a:off x="561685" y="1570730"/>
            <a:ext cx="7498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effectLst/>
                <a:latin typeface="Dubai Light" charset="0"/>
                <a:ea typeface="Dubai Light" charset="0"/>
                <a:cs typeface="Dubai Light" charset="0"/>
              </a:rPr>
              <a:t>Tak</a:t>
            </a:r>
            <a:r>
              <a:rPr lang="en-US" sz="2800" b="1" dirty="0">
                <a:solidFill>
                  <a:schemeClr val="bg1"/>
                </a:solidFill>
                <a:latin typeface="Dubai Light" charset="0"/>
                <a:ea typeface="Dubai Light" charset="0"/>
                <a:cs typeface="Dubai Light" charset="0"/>
              </a:rPr>
              <a:t>e an honest interest in others </a:t>
            </a:r>
            <a:endParaRPr lang="en-US" sz="2800" b="1" dirty="0">
              <a:solidFill>
                <a:schemeClr val="bg1"/>
              </a:solidFill>
              <a:effectLst/>
              <a:latin typeface="Dubai Light" charset="0"/>
              <a:ea typeface="Dubai Light" charset="0"/>
              <a:cs typeface="Dubai Light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AC27A6-AFB6-5748-8036-D4DDC2A4B5C5}"/>
              </a:ext>
            </a:extLst>
          </p:cNvPr>
          <p:cNvSpPr txBox="1"/>
          <p:nvPr/>
        </p:nvSpPr>
        <p:spPr>
          <a:xfrm>
            <a:off x="573579" y="2944636"/>
            <a:ext cx="7498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2800" b="1" dirty="0">
                <a:solidFill>
                  <a:schemeClr val="bg1"/>
                </a:solidFill>
                <a:effectLst/>
                <a:latin typeface="Dubai Light" charset="0"/>
                <a:ea typeface="Dubai Light" charset="0"/>
                <a:cs typeface="Dubai Light" charset="0"/>
              </a:rPr>
              <a:t>Attack arguments, not people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DC253E-E2BC-5247-989F-358AA460719E}"/>
              </a:ext>
            </a:extLst>
          </p:cNvPr>
          <p:cNvSpPr txBox="1"/>
          <p:nvPr/>
        </p:nvSpPr>
        <p:spPr>
          <a:xfrm>
            <a:off x="561684" y="2257862"/>
            <a:ext cx="7498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sz="2800" b="1" dirty="0">
                <a:solidFill>
                  <a:schemeClr val="bg1"/>
                </a:solidFill>
                <a:effectLst/>
                <a:latin typeface="Dubai Light" charset="0"/>
                <a:ea typeface="Dubai Light" charset="0"/>
                <a:cs typeface="Dubai Light" charset="0"/>
              </a:rPr>
              <a:t>Define “winning” biblically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249D1D-5579-7D49-9FB3-4493C6B7AA72}"/>
              </a:ext>
            </a:extLst>
          </p:cNvPr>
          <p:cNvSpPr txBox="1"/>
          <p:nvPr/>
        </p:nvSpPr>
        <p:spPr>
          <a:xfrm>
            <a:off x="11" y="370487"/>
            <a:ext cx="9143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E2C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ART OF ARGUING WELL</a:t>
            </a:r>
          </a:p>
        </p:txBody>
      </p:sp>
      <p:pic>
        <p:nvPicPr>
          <p:cNvPr id="19" name="Picture 8">
            <a:extLst>
              <a:ext uri="{FF2B5EF4-FFF2-40B4-BE49-F238E27FC236}">
                <a16:creationId xmlns:a16="http://schemas.microsoft.com/office/drawing/2014/main" id="{64D488C0-3355-D940-BD2C-59AD32CCE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14" y="166284"/>
            <a:ext cx="1247112" cy="100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AA.JPG">
            <a:extLst>
              <a:ext uri="{FF2B5EF4-FFF2-40B4-BE49-F238E27FC236}">
                <a16:creationId xmlns:a16="http://schemas.microsoft.com/office/drawing/2014/main" id="{28350FFC-4257-E248-BDDC-1369B7707F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674" y="3777577"/>
            <a:ext cx="1489318" cy="198575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24DE540-E853-4A44-B9EF-7F47F1738620}"/>
              </a:ext>
            </a:extLst>
          </p:cNvPr>
          <p:cNvSpPr txBox="1"/>
          <p:nvPr/>
        </p:nvSpPr>
        <p:spPr>
          <a:xfrm>
            <a:off x="1216165" y="3701482"/>
            <a:ext cx="576652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  <a:latin typeface="Dubai Light" charset="0"/>
                <a:ea typeface="Dubai Light" charset="0"/>
                <a:cs typeface="Dubai Light" charset="0"/>
              </a:rPr>
              <a:t>“I attack ideas; I don’t attack people. And some very good people have some very bad ideas. And if you can’t separate the two you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  <a:latin typeface="Dubai Light" charset="0"/>
                <a:ea typeface="Dubai Light" charset="0"/>
                <a:cs typeface="Dubai Light" charset="0"/>
              </a:rPr>
              <a:t>gotta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  <a:latin typeface="Dubai Light" charset="0"/>
                <a:ea typeface="Dubai Light" charset="0"/>
                <a:cs typeface="Dubai Light" charset="0"/>
              </a:rPr>
              <a:t> get another day job.”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  <a:latin typeface="Dubai Light" charset="0"/>
                <a:ea typeface="Dubai Light" charset="0"/>
                <a:cs typeface="Dubai Light" charset="0"/>
              </a:rPr>
              <a:t>-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Dubai Light" charset="0"/>
                <a:ea typeface="Dubai Light" charset="0"/>
                <a:cs typeface="Dubai Light" charset="0"/>
              </a:rPr>
              <a:t>Antonin Scalia </a:t>
            </a:r>
            <a:r>
              <a:rPr lang="en-US" sz="2000" dirty="0">
                <a:latin typeface="Dubai Light" charset="0"/>
                <a:ea typeface="Dubai Light" charset="0"/>
                <a:cs typeface="Dubai Light" charset="0"/>
              </a:rPr>
              <a:t>***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Dubai Light" charset="0"/>
                <a:ea typeface="Dubai Light" charset="0"/>
                <a:cs typeface="Dubai Light" charset="0"/>
              </a:rPr>
              <a:t>                 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Dubai Light" charset="0"/>
              <a:ea typeface="Dubai Light" charset="0"/>
              <a:cs typeface="Dubai Light" charset="0"/>
            </a:endParaRPr>
          </a:p>
        </p:txBody>
      </p:sp>
      <p:pic>
        <p:nvPicPr>
          <p:cNvPr id="15" name="Picture 1" descr="page1image4248160">
            <a:extLst>
              <a:ext uri="{FF2B5EF4-FFF2-40B4-BE49-F238E27FC236}">
                <a16:creationId xmlns:a16="http://schemas.microsoft.com/office/drawing/2014/main" id="{626A05D5-3675-E440-B58A-B45C60A6AD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83"/>
          <a:stretch/>
        </p:blipFill>
        <p:spPr bwMode="auto">
          <a:xfrm>
            <a:off x="2889085" y="5848139"/>
            <a:ext cx="3365819" cy="51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19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56BA82C-8A77-994C-BCA4-599B0A433191}"/>
              </a:ext>
            </a:extLst>
          </p:cNvPr>
          <p:cNvSpPr/>
          <p:nvPr/>
        </p:nvSpPr>
        <p:spPr>
          <a:xfrm>
            <a:off x="-5" y="6535271"/>
            <a:ext cx="9144000" cy="33216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CEEC7E-A219-0546-9394-9623ADA20E86}"/>
              </a:ext>
            </a:extLst>
          </p:cNvPr>
          <p:cNvSpPr txBox="1"/>
          <p:nvPr/>
        </p:nvSpPr>
        <p:spPr>
          <a:xfrm>
            <a:off x="561685" y="1570730"/>
            <a:ext cx="7498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effectLst/>
                <a:latin typeface="Dubai Light" charset="0"/>
                <a:ea typeface="Dubai Light" charset="0"/>
                <a:cs typeface="Dubai Light" charset="0"/>
              </a:rPr>
              <a:t>Tak</a:t>
            </a:r>
            <a:r>
              <a:rPr lang="en-US" sz="2800" b="1" dirty="0">
                <a:solidFill>
                  <a:schemeClr val="bg1"/>
                </a:solidFill>
                <a:latin typeface="Dubai Light" charset="0"/>
                <a:ea typeface="Dubai Light" charset="0"/>
                <a:cs typeface="Dubai Light" charset="0"/>
              </a:rPr>
              <a:t>e an honest interest in others </a:t>
            </a:r>
            <a:endParaRPr lang="en-US" sz="2800" b="1" dirty="0">
              <a:solidFill>
                <a:schemeClr val="bg1"/>
              </a:solidFill>
              <a:effectLst/>
              <a:latin typeface="Dubai Light" charset="0"/>
              <a:ea typeface="Dubai Light" charset="0"/>
              <a:cs typeface="Dubai Light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AC27A6-AFB6-5748-8036-D4DDC2A4B5C5}"/>
              </a:ext>
            </a:extLst>
          </p:cNvPr>
          <p:cNvSpPr txBox="1"/>
          <p:nvPr/>
        </p:nvSpPr>
        <p:spPr>
          <a:xfrm>
            <a:off x="573579" y="2944636"/>
            <a:ext cx="7498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2800" b="1" dirty="0">
                <a:solidFill>
                  <a:schemeClr val="bg1"/>
                </a:solidFill>
                <a:effectLst/>
                <a:latin typeface="Dubai Light" charset="0"/>
                <a:ea typeface="Dubai Light" charset="0"/>
                <a:cs typeface="Dubai Light" charset="0"/>
              </a:rPr>
              <a:t>Attack arguments, not people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DC253E-E2BC-5247-989F-358AA460719E}"/>
              </a:ext>
            </a:extLst>
          </p:cNvPr>
          <p:cNvSpPr txBox="1"/>
          <p:nvPr/>
        </p:nvSpPr>
        <p:spPr>
          <a:xfrm>
            <a:off x="561684" y="2257862"/>
            <a:ext cx="7498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sz="2800" b="1" dirty="0">
                <a:solidFill>
                  <a:schemeClr val="bg1"/>
                </a:solidFill>
                <a:effectLst/>
                <a:latin typeface="Dubai Light" charset="0"/>
                <a:ea typeface="Dubai Light" charset="0"/>
                <a:cs typeface="Dubai Light" charset="0"/>
              </a:rPr>
              <a:t>Define “winning” biblically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3BE694-0E8E-0F48-A737-51E62407EC51}"/>
              </a:ext>
            </a:extLst>
          </p:cNvPr>
          <p:cNvSpPr txBox="1"/>
          <p:nvPr/>
        </p:nvSpPr>
        <p:spPr>
          <a:xfrm>
            <a:off x="561684" y="3632385"/>
            <a:ext cx="7498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US" sz="2800" b="1" dirty="0">
                <a:solidFill>
                  <a:schemeClr val="bg1"/>
                </a:solidFill>
                <a:effectLst/>
                <a:latin typeface="Dubai Light" charset="0"/>
                <a:ea typeface="Dubai Light" charset="0"/>
                <a:cs typeface="Dubai Light" charset="0"/>
              </a:rPr>
              <a:t>Take time to warm up the conversation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249D1D-5579-7D49-9FB3-4493C6B7AA72}"/>
              </a:ext>
            </a:extLst>
          </p:cNvPr>
          <p:cNvSpPr txBox="1"/>
          <p:nvPr/>
        </p:nvSpPr>
        <p:spPr>
          <a:xfrm>
            <a:off x="11" y="370487"/>
            <a:ext cx="9143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E2C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ART OF ARGUING WELL</a:t>
            </a:r>
          </a:p>
        </p:txBody>
      </p:sp>
      <p:pic>
        <p:nvPicPr>
          <p:cNvPr id="19" name="Picture 8">
            <a:extLst>
              <a:ext uri="{FF2B5EF4-FFF2-40B4-BE49-F238E27FC236}">
                <a16:creationId xmlns:a16="http://schemas.microsoft.com/office/drawing/2014/main" id="{64D488C0-3355-D940-BD2C-59AD32CCE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14" y="166284"/>
            <a:ext cx="1247112" cy="100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" descr="page1image4248160">
            <a:extLst>
              <a:ext uri="{FF2B5EF4-FFF2-40B4-BE49-F238E27FC236}">
                <a16:creationId xmlns:a16="http://schemas.microsoft.com/office/drawing/2014/main" id="{2834BCBD-2936-DE44-9031-87D8094CF7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83"/>
          <a:stretch/>
        </p:blipFill>
        <p:spPr bwMode="auto">
          <a:xfrm>
            <a:off x="2889085" y="5848139"/>
            <a:ext cx="3365819" cy="51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55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56BA82C-8A77-994C-BCA4-599B0A433191}"/>
              </a:ext>
            </a:extLst>
          </p:cNvPr>
          <p:cNvSpPr/>
          <p:nvPr/>
        </p:nvSpPr>
        <p:spPr>
          <a:xfrm>
            <a:off x="-5" y="6535271"/>
            <a:ext cx="9144000" cy="33216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CEEC7E-A219-0546-9394-9623ADA20E86}"/>
              </a:ext>
            </a:extLst>
          </p:cNvPr>
          <p:cNvSpPr txBox="1"/>
          <p:nvPr/>
        </p:nvSpPr>
        <p:spPr>
          <a:xfrm>
            <a:off x="561685" y="1570730"/>
            <a:ext cx="7498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effectLst/>
                <a:latin typeface="Dubai Light" charset="0"/>
                <a:ea typeface="Dubai Light" charset="0"/>
                <a:cs typeface="Dubai Light" charset="0"/>
              </a:rPr>
              <a:t>Tak</a:t>
            </a:r>
            <a:r>
              <a:rPr lang="en-US" sz="2800" b="1" dirty="0">
                <a:solidFill>
                  <a:schemeClr val="bg1"/>
                </a:solidFill>
                <a:latin typeface="Dubai Light" charset="0"/>
                <a:ea typeface="Dubai Light" charset="0"/>
                <a:cs typeface="Dubai Light" charset="0"/>
              </a:rPr>
              <a:t>e an honest interest in others </a:t>
            </a:r>
            <a:endParaRPr lang="en-US" sz="2800" b="1" dirty="0">
              <a:solidFill>
                <a:schemeClr val="bg1"/>
              </a:solidFill>
              <a:effectLst/>
              <a:latin typeface="Dubai Light" charset="0"/>
              <a:ea typeface="Dubai Light" charset="0"/>
              <a:cs typeface="Dubai Light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AC27A6-AFB6-5748-8036-D4DDC2A4B5C5}"/>
              </a:ext>
            </a:extLst>
          </p:cNvPr>
          <p:cNvSpPr txBox="1"/>
          <p:nvPr/>
        </p:nvSpPr>
        <p:spPr>
          <a:xfrm>
            <a:off x="573579" y="2944636"/>
            <a:ext cx="7498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2800" b="1" dirty="0">
                <a:solidFill>
                  <a:schemeClr val="bg1"/>
                </a:solidFill>
                <a:effectLst/>
                <a:latin typeface="Dubai Light" charset="0"/>
                <a:ea typeface="Dubai Light" charset="0"/>
                <a:cs typeface="Dubai Light" charset="0"/>
              </a:rPr>
              <a:t>Attack arguments, not people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DC253E-E2BC-5247-989F-358AA460719E}"/>
              </a:ext>
            </a:extLst>
          </p:cNvPr>
          <p:cNvSpPr txBox="1"/>
          <p:nvPr/>
        </p:nvSpPr>
        <p:spPr>
          <a:xfrm>
            <a:off x="561684" y="2257862"/>
            <a:ext cx="7498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sz="2800" b="1" dirty="0">
                <a:solidFill>
                  <a:schemeClr val="bg1"/>
                </a:solidFill>
                <a:effectLst/>
                <a:latin typeface="Dubai Light" charset="0"/>
                <a:ea typeface="Dubai Light" charset="0"/>
                <a:cs typeface="Dubai Light" charset="0"/>
              </a:rPr>
              <a:t>Define “winning” biblically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3BE694-0E8E-0F48-A737-51E62407EC51}"/>
              </a:ext>
            </a:extLst>
          </p:cNvPr>
          <p:cNvSpPr txBox="1"/>
          <p:nvPr/>
        </p:nvSpPr>
        <p:spPr>
          <a:xfrm>
            <a:off x="561684" y="3632385"/>
            <a:ext cx="7498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US" sz="2800" b="1" dirty="0">
                <a:solidFill>
                  <a:schemeClr val="bg1"/>
                </a:solidFill>
                <a:effectLst/>
                <a:latin typeface="Dubai Light" charset="0"/>
                <a:ea typeface="Dubai Light" charset="0"/>
                <a:cs typeface="Dubai Light" charset="0"/>
              </a:rPr>
              <a:t>Take time to warm up the conversation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249D1D-5579-7D49-9FB3-4493C6B7AA72}"/>
              </a:ext>
            </a:extLst>
          </p:cNvPr>
          <p:cNvSpPr txBox="1"/>
          <p:nvPr/>
        </p:nvSpPr>
        <p:spPr>
          <a:xfrm>
            <a:off x="11" y="370487"/>
            <a:ext cx="9143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E2C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ART OF ARGUING WELL</a:t>
            </a:r>
          </a:p>
        </p:txBody>
      </p:sp>
      <p:pic>
        <p:nvPicPr>
          <p:cNvPr id="19" name="Picture 8">
            <a:extLst>
              <a:ext uri="{FF2B5EF4-FFF2-40B4-BE49-F238E27FC236}">
                <a16:creationId xmlns:a16="http://schemas.microsoft.com/office/drawing/2014/main" id="{64D488C0-3355-D940-BD2C-59AD32CCE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14" y="166284"/>
            <a:ext cx="1247112" cy="100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" descr="page1image4248160">
            <a:extLst>
              <a:ext uri="{FF2B5EF4-FFF2-40B4-BE49-F238E27FC236}">
                <a16:creationId xmlns:a16="http://schemas.microsoft.com/office/drawing/2014/main" id="{2834BCBD-2936-DE44-9031-87D8094CF7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83"/>
          <a:stretch/>
        </p:blipFill>
        <p:spPr bwMode="auto">
          <a:xfrm>
            <a:off x="2889085" y="5848139"/>
            <a:ext cx="3365819" cy="51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F7BFE7-EC89-4440-AAC8-0991A9880594}"/>
              </a:ext>
            </a:extLst>
          </p:cNvPr>
          <p:cNvSpPr txBox="1"/>
          <p:nvPr/>
        </p:nvSpPr>
        <p:spPr>
          <a:xfrm>
            <a:off x="1514245" y="4425496"/>
            <a:ext cx="66323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  <a:latin typeface="Dubai Light" charset="0"/>
                <a:ea typeface="Dubai Light" charset="0"/>
                <a:cs typeface="Dubai Light" charset="0"/>
              </a:rPr>
              <a:t>Proverbs 16:24, “Gracious words are a honeycomb, sweet to the soul and healing to the bones.” 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Dubai Light" charset="0"/>
              <a:ea typeface="Dubai Light" charset="0"/>
              <a:cs typeface="Duba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371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56BA82C-8A77-994C-BCA4-599B0A433191}"/>
              </a:ext>
            </a:extLst>
          </p:cNvPr>
          <p:cNvSpPr/>
          <p:nvPr/>
        </p:nvSpPr>
        <p:spPr>
          <a:xfrm>
            <a:off x="-5" y="6535271"/>
            <a:ext cx="9144000" cy="33216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CEEC7E-A219-0546-9394-9623ADA20E86}"/>
              </a:ext>
            </a:extLst>
          </p:cNvPr>
          <p:cNvSpPr txBox="1"/>
          <p:nvPr/>
        </p:nvSpPr>
        <p:spPr>
          <a:xfrm>
            <a:off x="561685" y="1570730"/>
            <a:ext cx="7498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effectLst/>
                <a:latin typeface="Dubai Light" charset="0"/>
                <a:ea typeface="Dubai Light" charset="0"/>
                <a:cs typeface="Dubai Light" charset="0"/>
              </a:rPr>
              <a:t>Tak</a:t>
            </a:r>
            <a:r>
              <a:rPr lang="en-US" sz="2800" b="1" dirty="0">
                <a:solidFill>
                  <a:schemeClr val="bg1"/>
                </a:solidFill>
                <a:latin typeface="Dubai Light" charset="0"/>
                <a:ea typeface="Dubai Light" charset="0"/>
                <a:cs typeface="Dubai Light" charset="0"/>
              </a:rPr>
              <a:t>e an honest interest in others </a:t>
            </a:r>
            <a:endParaRPr lang="en-US" sz="2800" b="1" dirty="0">
              <a:solidFill>
                <a:schemeClr val="bg1"/>
              </a:solidFill>
              <a:effectLst/>
              <a:latin typeface="Dubai Light" charset="0"/>
              <a:ea typeface="Dubai Light" charset="0"/>
              <a:cs typeface="Dubai Light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AC27A6-AFB6-5748-8036-D4DDC2A4B5C5}"/>
              </a:ext>
            </a:extLst>
          </p:cNvPr>
          <p:cNvSpPr txBox="1"/>
          <p:nvPr/>
        </p:nvSpPr>
        <p:spPr>
          <a:xfrm>
            <a:off x="573579" y="2944636"/>
            <a:ext cx="7498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2800" b="1" dirty="0">
                <a:solidFill>
                  <a:schemeClr val="bg1"/>
                </a:solidFill>
                <a:effectLst/>
                <a:latin typeface="Dubai Light" charset="0"/>
                <a:ea typeface="Dubai Light" charset="0"/>
                <a:cs typeface="Dubai Light" charset="0"/>
              </a:rPr>
              <a:t>Attack arguments, not people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DC253E-E2BC-5247-989F-358AA460719E}"/>
              </a:ext>
            </a:extLst>
          </p:cNvPr>
          <p:cNvSpPr txBox="1"/>
          <p:nvPr/>
        </p:nvSpPr>
        <p:spPr>
          <a:xfrm>
            <a:off x="561684" y="2257862"/>
            <a:ext cx="7498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sz="2800" b="1" dirty="0">
                <a:solidFill>
                  <a:schemeClr val="bg1"/>
                </a:solidFill>
                <a:effectLst/>
                <a:latin typeface="Dubai Light" charset="0"/>
                <a:ea typeface="Dubai Light" charset="0"/>
                <a:cs typeface="Dubai Light" charset="0"/>
              </a:rPr>
              <a:t>Define “winning” biblically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3BE694-0E8E-0F48-A737-51E62407EC51}"/>
              </a:ext>
            </a:extLst>
          </p:cNvPr>
          <p:cNvSpPr txBox="1"/>
          <p:nvPr/>
        </p:nvSpPr>
        <p:spPr>
          <a:xfrm>
            <a:off x="561684" y="3632385"/>
            <a:ext cx="7498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US" sz="2800" b="1" dirty="0">
                <a:solidFill>
                  <a:schemeClr val="bg1"/>
                </a:solidFill>
                <a:effectLst/>
                <a:latin typeface="Dubai Light" charset="0"/>
                <a:ea typeface="Dubai Light" charset="0"/>
                <a:cs typeface="Dubai Light" charset="0"/>
              </a:rPr>
              <a:t>Take time to warm up the conversation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BFBF30-3F1D-1B45-8E4D-6A2624F4ADDF}"/>
              </a:ext>
            </a:extLst>
          </p:cNvPr>
          <p:cNvSpPr txBox="1"/>
          <p:nvPr/>
        </p:nvSpPr>
        <p:spPr>
          <a:xfrm>
            <a:off x="561684" y="4313676"/>
            <a:ext cx="8274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5"/>
            </a:pPr>
            <a:r>
              <a:rPr lang="en-US" sz="2800" b="1" dirty="0">
                <a:solidFill>
                  <a:schemeClr val="bg1"/>
                </a:solidFill>
                <a:effectLst/>
                <a:latin typeface="Dubai Light" charset="0"/>
                <a:ea typeface="Dubai Light" charset="0"/>
                <a:cs typeface="Dubai Light" charset="0"/>
              </a:rPr>
              <a:t>Be the one to end the conversation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249D1D-5579-7D49-9FB3-4493C6B7AA72}"/>
              </a:ext>
            </a:extLst>
          </p:cNvPr>
          <p:cNvSpPr txBox="1"/>
          <p:nvPr/>
        </p:nvSpPr>
        <p:spPr>
          <a:xfrm>
            <a:off x="11" y="370487"/>
            <a:ext cx="9143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E2C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ART OF ARGUING WELL</a:t>
            </a:r>
          </a:p>
        </p:txBody>
      </p:sp>
      <p:pic>
        <p:nvPicPr>
          <p:cNvPr id="19" name="Picture 8">
            <a:extLst>
              <a:ext uri="{FF2B5EF4-FFF2-40B4-BE49-F238E27FC236}">
                <a16:creationId xmlns:a16="http://schemas.microsoft.com/office/drawing/2014/main" id="{64D488C0-3355-D940-BD2C-59AD32CCE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14" y="166284"/>
            <a:ext cx="1247112" cy="100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" descr="page1image4248160">
            <a:extLst>
              <a:ext uri="{FF2B5EF4-FFF2-40B4-BE49-F238E27FC236}">
                <a16:creationId xmlns:a16="http://schemas.microsoft.com/office/drawing/2014/main" id="{5468CCA3-7074-D946-A1AC-C18E95A517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83"/>
          <a:stretch/>
        </p:blipFill>
        <p:spPr bwMode="auto">
          <a:xfrm>
            <a:off x="2889085" y="5848139"/>
            <a:ext cx="3365819" cy="51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40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94451</TotalTime>
  <Words>325</Words>
  <Application>Microsoft Macintosh PowerPoint</Application>
  <PresentationFormat>On-screen Show (4:3)</PresentationFormat>
  <Paragraphs>56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Futura Light</vt:lpstr>
      <vt:lpstr>Arial</vt:lpstr>
      <vt:lpstr>Calibri</vt:lpstr>
      <vt:lpstr>Dubai</vt:lpstr>
      <vt:lpstr>Dubai Light</vt:lpstr>
      <vt:lpstr>Futura</vt:lpstr>
      <vt:lpstr>Futura Bd BT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Foxmeadow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</dc:creator>
  <cp:lastModifiedBy>Michael Spencer</cp:lastModifiedBy>
  <cp:revision>869</cp:revision>
  <dcterms:created xsi:type="dcterms:W3CDTF">2017-11-15T18:41:57Z</dcterms:created>
  <dcterms:modified xsi:type="dcterms:W3CDTF">2021-09-11T23:48:05Z</dcterms:modified>
</cp:coreProperties>
</file>