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25" r:id="rId2"/>
    <p:sldMasterId id="2147483835" r:id="rId3"/>
    <p:sldMasterId id="2147483845" r:id="rId4"/>
    <p:sldMasterId id="2147483872" r:id="rId5"/>
    <p:sldMasterId id="2147483875" r:id="rId6"/>
    <p:sldMasterId id="2147483880" r:id="rId7"/>
    <p:sldMasterId id="2147483885" r:id="rId8"/>
    <p:sldMasterId id="2147483888" r:id="rId9"/>
  </p:sldMasterIdLst>
  <p:notesMasterIdLst>
    <p:notesMasterId r:id="rId34"/>
  </p:notesMasterIdLst>
  <p:handoutMasterIdLst>
    <p:handoutMasterId r:id="rId35"/>
  </p:handoutMasterIdLst>
  <p:sldIdLst>
    <p:sldId id="3172" r:id="rId10"/>
    <p:sldId id="3165" r:id="rId11"/>
    <p:sldId id="3166" r:id="rId12"/>
    <p:sldId id="3191" r:id="rId13"/>
    <p:sldId id="3173" r:id="rId14"/>
    <p:sldId id="3163" r:id="rId15"/>
    <p:sldId id="3169" r:id="rId16"/>
    <p:sldId id="3170" r:id="rId17"/>
    <p:sldId id="3193" r:id="rId18"/>
    <p:sldId id="3204" r:id="rId19"/>
    <p:sldId id="3176" r:id="rId20"/>
    <p:sldId id="3177" r:id="rId21"/>
    <p:sldId id="3205" r:id="rId22"/>
    <p:sldId id="3185" r:id="rId23"/>
    <p:sldId id="3186" r:id="rId24"/>
    <p:sldId id="3187" r:id="rId25"/>
    <p:sldId id="3188" r:id="rId26"/>
    <p:sldId id="3197" r:id="rId27"/>
    <p:sldId id="3198" r:id="rId28"/>
    <p:sldId id="3195" r:id="rId29"/>
    <p:sldId id="3196" r:id="rId30"/>
    <p:sldId id="3199" r:id="rId31"/>
    <p:sldId id="3203" r:id="rId32"/>
    <p:sldId id="3201" r:id="rId3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9B238D-AB4B-443B-AE74-6B7E606E67C7}">
          <p14:sldIdLst>
            <p14:sldId id="3172"/>
            <p14:sldId id="3165"/>
            <p14:sldId id="3166"/>
            <p14:sldId id="3191"/>
            <p14:sldId id="3173"/>
            <p14:sldId id="3163"/>
            <p14:sldId id="3169"/>
            <p14:sldId id="3170"/>
            <p14:sldId id="3193"/>
            <p14:sldId id="3204"/>
            <p14:sldId id="3176"/>
            <p14:sldId id="3177"/>
            <p14:sldId id="3205"/>
            <p14:sldId id="3185"/>
            <p14:sldId id="3186"/>
            <p14:sldId id="3187"/>
            <p14:sldId id="3188"/>
            <p14:sldId id="3197"/>
            <p14:sldId id="3198"/>
            <p14:sldId id="3195"/>
            <p14:sldId id="3196"/>
            <p14:sldId id="3199"/>
            <p14:sldId id="3203"/>
            <p14:sldId id="32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2600"/>
    <a:srgbClr val="BB62C7"/>
    <a:srgbClr val="0DB079"/>
    <a:srgbClr val="11B098"/>
    <a:srgbClr val="3E4957"/>
    <a:srgbClr val="00FDFF"/>
    <a:srgbClr val="F545BC"/>
    <a:srgbClr val="1F087F"/>
    <a:srgbClr val="CA9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09" autoAdjust="0"/>
    <p:restoredTop sz="96197" autoAdjust="0"/>
  </p:normalViewPr>
  <p:slideViewPr>
    <p:cSldViewPr>
      <p:cViewPr varScale="1">
        <p:scale>
          <a:sx n="82" d="100"/>
          <a:sy n="82" d="100"/>
        </p:scale>
        <p:origin x="37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7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FF1BE-2FA6-48B7-A734-A21F96AC4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54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FF1BE-2FA6-48B7-A734-A21F96AC4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05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FF1BE-2FA6-48B7-A734-A21F96AC4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25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FF1BE-2FA6-48B7-A734-A21F96AC4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80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FF1BE-2FA6-48B7-A734-A21F96AC4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53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2"/>
            <a:ext cx="12192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0560" y="2775745"/>
            <a:ext cx="109728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752" y="1559720"/>
            <a:ext cx="68072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7419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5581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990600"/>
            <a:ext cx="103632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52677"/>
            <a:ext cx="103632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623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 tIns="9144" bIns="914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764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effectLst/>
        </p:spPr>
        <p:txBody>
          <a:bodyPr tIns="9144" bIns="9144" anchor="b">
            <a:normAutofit/>
          </a:bodyPr>
          <a:lstStyle>
            <a:lvl1pPr>
              <a:defRPr sz="4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700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4216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90560"/>
          </a:xfrm>
        </p:spPr>
        <p:txBody>
          <a:bodyPr tIns="0" bIns="0" anchor="b">
            <a:normAutofit/>
          </a:bodyPr>
          <a:lstStyle>
            <a:lvl1pPr algn="l">
              <a:buNone/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133856"/>
            <a:ext cx="34544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133472"/>
            <a:ext cx="70104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B912-3C1D-4056-A8C3-D1C28246EBAF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1475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8000" y="381000"/>
            <a:ext cx="11277600" cy="5791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3600"/>
            </a:lvl1pPr>
            <a:lvl2pPr>
              <a:spcBef>
                <a:spcPts val="0"/>
              </a:spcBef>
              <a:spcAft>
                <a:spcPts val="2000"/>
              </a:spcAft>
              <a:defRPr sz="3600"/>
            </a:lvl2pPr>
            <a:lvl3pPr>
              <a:spcBef>
                <a:spcPts val="0"/>
              </a:spcBef>
              <a:defRPr sz="3400"/>
            </a:lvl3pPr>
            <a:lvl4pPr>
              <a:spcBef>
                <a:spcPts val="0"/>
              </a:spcBef>
              <a:defRPr sz="3400"/>
            </a:lvl4pPr>
            <a:lvl5pPr>
              <a:spcBef>
                <a:spcPts val="0"/>
              </a:spcBef>
              <a:defRPr sz="3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479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D3C8A-C51C-465B-9EAC-54AF508F6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65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3C8A-C51C-465B-9EAC-54AF508F641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9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130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12192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12192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0" cy="4999037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641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51200" y="6356351"/>
            <a:ext cx="38608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p:transition spd="med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sz="40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Tx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1740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61086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524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15744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7964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C062946-0689-4F31-9888-00EECE8AD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0"/>
            <a:ext cx="10072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041D-71AF-41E0-9F13-5E69514C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85800"/>
            <a:ext cx="10972800" cy="5791199"/>
          </a:xfrm>
        </p:spPr>
        <p:txBody>
          <a:bodyPr>
            <a:noAutofit/>
          </a:bodyPr>
          <a:lstStyle/>
          <a:p>
            <a:pPr marL="857250" indent="-857250">
              <a:lnSpc>
                <a:spcPct val="150000"/>
              </a:lnSpc>
              <a:spcAft>
                <a:spcPts val="3000"/>
              </a:spcAft>
              <a:buFont typeface="+mj-lt"/>
              <a:buAutoNum type="romanUcPeriod"/>
            </a:pPr>
            <a:r>
              <a:rPr lang="en-US" sz="4000" dirty="0"/>
              <a:t>Ch 1-14		First Approach to Canaan</a:t>
            </a:r>
          </a:p>
          <a:p>
            <a:pPr marL="1737360" lvl="2" indent="-857250">
              <a:spcAft>
                <a:spcPts val="3000"/>
              </a:spcAft>
              <a:buFont typeface="+mj-lt"/>
              <a:buAutoNum type="alphaUcPeriod"/>
            </a:pPr>
            <a:r>
              <a:rPr lang="en-US" sz="3200" dirty="0"/>
              <a:t>Ch 1-9		Preparation to leave Mt. Sinai</a:t>
            </a:r>
          </a:p>
          <a:p>
            <a:pPr marL="1737360" lvl="2" indent="-857250">
              <a:spcAft>
                <a:spcPts val="3000"/>
              </a:spcAft>
              <a:buFont typeface="+mj-lt"/>
              <a:buAutoNum type="alphaUcPeriod"/>
            </a:pPr>
            <a:r>
              <a:rPr lang="en-US" sz="3200" dirty="0"/>
              <a:t>Ch 10-12		First approach to Canaan</a:t>
            </a:r>
          </a:p>
          <a:p>
            <a:pPr marL="1737360" lvl="2" indent="-857250">
              <a:spcAft>
                <a:spcPts val="3000"/>
              </a:spcAft>
              <a:buFont typeface="+mj-lt"/>
              <a:buAutoNum type="alphaUcPeriod"/>
            </a:pPr>
            <a:r>
              <a:rPr lang="en-US" sz="3200" dirty="0"/>
              <a:t>Ch 13-14		Rejecting God’s Plan</a:t>
            </a:r>
          </a:p>
          <a:p>
            <a:pPr marL="857250" indent="-857250">
              <a:lnSpc>
                <a:spcPct val="150000"/>
              </a:lnSpc>
              <a:spcAft>
                <a:spcPts val="3000"/>
              </a:spcAft>
              <a:buFont typeface="+mj-lt"/>
              <a:buAutoNum type="romanU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57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041D-71AF-41E0-9F13-5E69514C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"/>
            <a:ext cx="10972800" cy="6248399"/>
          </a:xfrm>
        </p:spPr>
        <p:txBody>
          <a:bodyPr>
            <a:noAutofit/>
          </a:bodyPr>
          <a:lstStyle/>
          <a:p>
            <a:pPr marL="0" indent="0">
              <a:spcAft>
                <a:spcPts val="3000"/>
              </a:spcAft>
            </a:pPr>
            <a:r>
              <a:rPr lang="en-US" dirty="0"/>
              <a:t>I.A. 	Ch 1-9	Preparation to leave Mt. Sinai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67B6DD-9E06-4383-808B-02FEA898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21" y="1024927"/>
            <a:ext cx="699915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95772B-1FE0-4854-92E2-E1C34EB4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"/>
            <a:ext cx="11734800" cy="6553200"/>
          </a:xfrm>
        </p:spPr>
        <p:txBody>
          <a:bodyPr>
            <a:noAutofit/>
          </a:bodyPr>
          <a:lstStyle/>
          <a:p>
            <a:r>
              <a:rPr lang="en-US" sz="3200" b="1" u="sng" dirty="0"/>
              <a:t>Numbers 3:6-8,10,38</a:t>
            </a:r>
            <a:r>
              <a:rPr lang="en-US" sz="3200" dirty="0"/>
              <a:t> </a:t>
            </a:r>
            <a:r>
              <a:rPr lang="en-US" sz="2400" dirty="0"/>
              <a:t>(ESV)</a:t>
            </a:r>
          </a:p>
          <a:p>
            <a:endParaRPr lang="en-US" sz="1000" i="1" dirty="0"/>
          </a:p>
          <a:p>
            <a:pPr marL="0" indent="0">
              <a:spcAft>
                <a:spcPts val="0"/>
              </a:spcAft>
              <a:buSzPct val="75000"/>
            </a:pPr>
            <a:r>
              <a:rPr lang="en-US" sz="2800" dirty="0"/>
              <a:t>Bring the tribe of Levi near, and set them before Aaron the priest, that they may minister to him.</a:t>
            </a:r>
          </a:p>
          <a:p>
            <a:pPr marL="0" indent="0">
              <a:spcAft>
                <a:spcPts val="0"/>
              </a:spcAft>
              <a:buSzPct val="75000"/>
            </a:pPr>
            <a:endParaRPr lang="en-US" sz="1200" dirty="0"/>
          </a:p>
          <a:p>
            <a:pPr marL="0" indent="0">
              <a:spcAft>
                <a:spcPts val="0"/>
              </a:spcAft>
              <a:buSzPct val="75000"/>
            </a:pPr>
            <a:r>
              <a:rPr lang="en-US" sz="2800" b="1" u="sng" dirty="0"/>
              <a:t>They shall keep guard</a:t>
            </a:r>
            <a:r>
              <a:rPr lang="en-US" sz="2800" dirty="0"/>
              <a:t> over him and </a:t>
            </a:r>
            <a:r>
              <a:rPr lang="en-US" sz="2800" b="1" u="sng" dirty="0"/>
              <a:t>over the whole congregation</a:t>
            </a:r>
            <a:r>
              <a:rPr lang="en-US" sz="2800" dirty="0"/>
              <a:t> before the tent of meeting, as they minister at the tabernacle.  They shall guard all the furnishings of the tent of meeting, and </a:t>
            </a:r>
            <a:r>
              <a:rPr lang="en-US" sz="2800" b="1" u="sng" dirty="0"/>
              <a:t>keep guard over the people of Israel</a:t>
            </a:r>
            <a:r>
              <a:rPr lang="en-US" sz="2800" dirty="0"/>
              <a:t> as they minister at the tabernacle.</a:t>
            </a:r>
          </a:p>
          <a:p>
            <a:pPr marL="0" indent="0">
              <a:spcAft>
                <a:spcPts val="0"/>
              </a:spcAft>
              <a:buSzPct val="75000"/>
            </a:pPr>
            <a:endParaRPr lang="en-US" sz="1200" dirty="0"/>
          </a:p>
          <a:p>
            <a:pPr marL="0" indent="0">
              <a:spcAft>
                <a:spcPts val="0"/>
              </a:spcAft>
              <a:buSzPct val="75000"/>
            </a:pPr>
            <a:r>
              <a:rPr lang="en-US" sz="2800" dirty="0"/>
              <a:t>But </a:t>
            </a:r>
            <a:r>
              <a:rPr lang="en-US" sz="2800" i="1" dirty="0"/>
              <a:t>if any outsider comes near, he shall be put to death</a:t>
            </a:r>
            <a:r>
              <a:rPr lang="en-US" sz="2800" dirty="0"/>
              <a:t>.</a:t>
            </a:r>
          </a:p>
          <a:p>
            <a:pPr marL="0" indent="0">
              <a:spcAft>
                <a:spcPts val="0"/>
              </a:spcAft>
              <a:buSzPct val="75000"/>
            </a:pPr>
            <a:endParaRPr lang="en-US" sz="1200" dirty="0"/>
          </a:p>
          <a:p>
            <a:pPr marL="0" indent="0">
              <a:spcAft>
                <a:spcPts val="0"/>
              </a:spcAft>
              <a:buSzPct val="75000"/>
            </a:pPr>
            <a:r>
              <a:rPr lang="en-US" sz="2800" dirty="0"/>
              <a:t>Those who were to camp before the tabernacle on the east, before the tent of meeting toward the sunrise, were Moses and Aaron and his sons, guarding the sanctuary itself, </a:t>
            </a:r>
            <a:r>
              <a:rPr lang="en-US" sz="2800" b="1" u="sng" dirty="0"/>
              <a:t>to protect the people of Israel</a:t>
            </a:r>
            <a:r>
              <a:rPr lang="en-US" sz="2800" dirty="0"/>
              <a:t>.  And </a:t>
            </a:r>
            <a:r>
              <a:rPr lang="en-US" sz="2800" i="1" dirty="0"/>
              <a:t>any outsider who came near was to be put to death</a:t>
            </a:r>
            <a:r>
              <a:rPr lang="en-US" sz="2800" dirty="0"/>
              <a:t>.</a:t>
            </a:r>
          </a:p>
          <a:p>
            <a:pPr marL="0" indent="0">
              <a:spcAft>
                <a:spcPts val="0"/>
              </a:spcAft>
              <a:buSzPct val="75000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4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95772B-1FE0-4854-92E2-E1C34EB4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"/>
            <a:ext cx="10744200" cy="6553200"/>
          </a:xfrm>
        </p:spPr>
        <p:txBody>
          <a:bodyPr>
            <a:noAutofit/>
          </a:bodyPr>
          <a:lstStyle/>
          <a:p>
            <a:r>
              <a:rPr lang="en-US" sz="3200" b="1" u="sng" dirty="0"/>
              <a:t>Numbers 3:12-13</a:t>
            </a:r>
            <a:r>
              <a:rPr lang="en-US" sz="3200" dirty="0"/>
              <a:t> </a:t>
            </a:r>
            <a:r>
              <a:rPr lang="en-US" sz="2400" dirty="0"/>
              <a:t>(ESV)</a:t>
            </a:r>
          </a:p>
          <a:p>
            <a:endParaRPr lang="en-US" sz="2800" i="1" dirty="0"/>
          </a:p>
          <a:p>
            <a:pPr marL="0" indent="0">
              <a:spcAft>
                <a:spcPts val="0"/>
              </a:spcAft>
              <a:buSzPct val="75000"/>
            </a:pPr>
            <a:r>
              <a:rPr lang="en-US" sz="2800" dirty="0"/>
              <a:t>Behold, I have taken the Levites from among the people of Israel instead of every firstborn who opens the womb among the people of Israel. </a:t>
            </a:r>
          </a:p>
          <a:p>
            <a:pPr marL="0" indent="0">
              <a:spcAft>
                <a:spcPts val="0"/>
              </a:spcAft>
              <a:buSzPct val="75000"/>
            </a:pPr>
            <a:endParaRPr lang="en-US" sz="2800" dirty="0"/>
          </a:p>
          <a:p>
            <a:pPr marL="0" indent="0">
              <a:spcAft>
                <a:spcPts val="0"/>
              </a:spcAft>
              <a:buSzPct val="75000"/>
            </a:pPr>
            <a:r>
              <a:rPr lang="en-US" sz="2800" dirty="0"/>
              <a:t>The Levites shall be mine, for all the firstborn are mine. </a:t>
            </a:r>
          </a:p>
          <a:p>
            <a:pPr marL="0" indent="0">
              <a:spcAft>
                <a:spcPts val="0"/>
              </a:spcAft>
              <a:buSzPct val="75000"/>
            </a:pPr>
            <a:endParaRPr lang="en-US" sz="2800" dirty="0"/>
          </a:p>
          <a:p>
            <a:pPr marL="0" indent="0">
              <a:spcAft>
                <a:spcPts val="0"/>
              </a:spcAft>
              <a:buSzPct val="75000"/>
            </a:pPr>
            <a:r>
              <a:rPr lang="en-US" sz="2800" dirty="0"/>
              <a:t>On the day that I struck down all the firstborn in the land of Egypt, I consecrated for my own all the firstborn in Israel, both of man and of beast. They shall be mine: I am the LORD.</a:t>
            </a:r>
          </a:p>
        </p:txBody>
      </p:sp>
    </p:spTree>
    <p:extLst>
      <p:ext uri="{BB962C8B-B14F-4D97-AF65-F5344CB8AC3E}">
        <p14:creationId xmlns:p14="http://schemas.microsoft.com/office/powerpoint/2010/main" val="18436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041D-71AF-41E0-9F13-5E69514C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0"/>
            <a:ext cx="10972800" cy="6172199"/>
          </a:xfrm>
        </p:spPr>
        <p:txBody>
          <a:bodyPr>
            <a:noAutofit/>
          </a:bodyPr>
          <a:lstStyle/>
          <a:p>
            <a:pPr marL="0" indent="0">
              <a:spcAft>
                <a:spcPts val="3000"/>
              </a:spcAft>
            </a:pPr>
            <a:r>
              <a:rPr lang="en-US" dirty="0"/>
              <a:t>I.B.	Ch 10-12		First approach to Canaan</a:t>
            </a:r>
          </a:p>
          <a:p>
            <a:pPr marL="1828800" lvl="2" indent="-857250">
              <a:spcAft>
                <a:spcPts val="3000"/>
              </a:spcAft>
              <a:buFont typeface="+mj-lt"/>
              <a:buAutoNum type="romanLcPeriod"/>
            </a:pPr>
            <a:endParaRPr lang="en-US" sz="1600" dirty="0"/>
          </a:p>
          <a:p>
            <a:pPr marL="2286000" lvl="2" indent="-857250">
              <a:spcAft>
                <a:spcPts val="3000"/>
              </a:spcAft>
              <a:buFont typeface="+mj-lt"/>
              <a:buAutoNum type="romanLcPeriod"/>
            </a:pPr>
            <a:r>
              <a:rPr lang="en-US" sz="3600" dirty="0"/>
              <a:t>The People Complain</a:t>
            </a:r>
          </a:p>
          <a:p>
            <a:pPr marL="2286000" lvl="2" indent="-857250">
              <a:spcAft>
                <a:spcPts val="3000"/>
              </a:spcAft>
              <a:buFont typeface="+mj-lt"/>
              <a:buAutoNum type="romanLcPeriod"/>
            </a:pPr>
            <a:r>
              <a:rPr lang="en-US" sz="3600" dirty="0"/>
              <a:t>Moses Complains</a:t>
            </a:r>
          </a:p>
          <a:p>
            <a:pPr marL="2286000" lvl="2" indent="-857250">
              <a:spcAft>
                <a:spcPts val="3000"/>
              </a:spcAft>
              <a:buFont typeface="+mj-lt"/>
              <a:buAutoNum type="romanLcPeriod"/>
            </a:pPr>
            <a:r>
              <a:rPr lang="en-US" sz="3600" dirty="0"/>
              <a:t>Miriam and Aaron Complain</a:t>
            </a:r>
          </a:p>
          <a:p>
            <a:pPr marL="857250" indent="-857250">
              <a:spcAft>
                <a:spcPts val="3000"/>
              </a:spcAft>
              <a:buFont typeface="+mj-lt"/>
              <a:buAutoNum type="romanU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041D-71AF-41E0-9F13-5E69514C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"/>
            <a:ext cx="10972800" cy="6248399"/>
          </a:xfrm>
        </p:spPr>
        <p:txBody>
          <a:bodyPr>
            <a:noAutofit/>
          </a:bodyPr>
          <a:lstStyle/>
          <a:p>
            <a:pPr marL="0" indent="0">
              <a:spcAft>
                <a:spcPts val="3000"/>
              </a:spcAft>
            </a:pPr>
            <a:r>
              <a:rPr lang="en-US" dirty="0"/>
              <a:t>I.C.	Ch 13-14		Rejecting God’s Plan</a:t>
            </a:r>
          </a:p>
          <a:p>
            <a:pPr marL="1828800" lvl="2" indent="-857250">
              <a:spcAft>
                <a:spcPts val="3000"/>
              </a:spcAft>
              <a:buFont typeface="+mj-lt"/>
              <a:buAutoNum type="romanLcPeriod"/>
            </a:pPr>
            <a:endParaRPr lang="en-US" sz="2000" dirty="0"/>
          </a:p>
          <a:p>
            <a:pPr marL="2286000" lvl="2" indent="-857250">
              <a:spcAft>
                <a:spcPts val="3000"/>
              </a:spcAft>
              <a:buFont typeface="+mj-lt"/>
              <a:buAutoNum type="romanLcPeriod"/>
            </a:pPr>
            <a:r>
              <a:rPr lang="en-US" sz="3600" dirty="0"/>
              <a:t>The 12 Spies</a:t>
            </a:r>
          </a:p>
          <a:p>
            <a:pPr marL="2286000" lvl="2" indent="-857250">
              <a:spcAft>
                <a:spcPts val="3000"/>
              </a:spcAft>
              <a:buFont typeface="+mj-lt"/>
              <a:buAutoNum type="romanLcPeriod"/>
            </a:pPr>
            <a:r>
              <a:rPr lang="en-US" sz="3600" dirty="0"/>
              <a:t>Lack of Faith</a:t>
            </a:r>
          </a:p>
          <a:p>
            <a:pPr marL="2286000" lvl="2" indent="-857250">
              <a:spcAft>
                <a:spcPts val="3000"/>
              </a:spcAft>
              <a:buFont typeface="+mj-lt"/>
              <a:buAutoNum type="romanLcPeriod"/>
            </a:pPr>
            <a:r>
              <a:rPr lang="en-US" sz="3600" dirty="0"/>
              <a:t>Threat, Pardon, Punishment</a:t>
            </a:r>
          </a:p>
        </p:txBody>
      </p:sp>
    </p:spTree>
    <p:extLst>
      <p:ext uri="{BB962C8B-B14F-4D97-AF65-F5344CB8AC3E}">
        <p14:creationId xmlns:p14="http://schemas.microsoft.com/office/powerpoint/2010/main" val="14231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041D-71AF-41E0-9F13-5E69514C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"/>
            <a:ext cx="10972800" cy="6248399"/>
          </a:xfrm>
        </p:spPr>
        <p:txBody>
          <a:bodyPr>
            <a:noAutofit/>
          </a:bodyPr>
          <a:lstStyle/>
          <a:p>
            <a:pPr marL="857250" indent="-857250">
              <a:spcAft>
                <a:spcPts val="3000"/>
              </a:spcAft>
              <a:buFont typeface="+mj-lt"/>
              <a:buAutoNum type="romanUcPeriod" startAt="2"/>
            </a:pPr>
            <a:r>
              <a:rPr lang="en-US" dirty="0"/>
              <a:t>Ch 15-20		The Nomadic Years</a:t>
            </a:r>
          </a:p>
          <a:p>
            <a:pPr marL="1828800" lvl="2" indent="-857250">
              <a:spcAft>
                <a:spcPts val="600"/>
              </a:spcAft>
              <a:buFont typeface="+mj-lt"/>
              <a:buAutoNum type="alphaUcPeriod"/>
            </a:pPr>
            <a:r>
              <a:rPr lang="en-US" sz="3600" dirty="0"/>
              <a:t>Various laws</a:t>
            </a:r>
          </a:p>
          <a:p>
            <a:pPr marL="1828800" lvl="2" indent="-857250">
              <a:spcAft>
                <a:spcPts val="600"/>
              </a:spcAft>
              <a:buFont typeface="+mj-lt"/>
              <a:buAutoNum type="alphaUcPeriod"/>
            </a:pPr>
            <a:r>
              <a:rPr lang="en-US" sz="3600" dirty="0"/>
              <a:t>Korah’s Rebellion</a:t>
            </a:r>
          </a:p>
          <a:p>
            <a:pPr marL="1828800" lvl="2" indent="-857250">
              <a:spcAft>
                <a:spcPts val="600"/>
              </a:spcAft>
              <a:buFont typeface="+mj-lt"/>
              <a:buAutoNum type="alphaUcPeriod"/>
            </a:pPr>
            <a:r>
              <a:rPr lang="en-US" sz="3600" dirty="0"/>
              <a:t>More laws</a:t>
            </a:r>
          </a:p>
          <a:p>
            <a:pPr marL="1828800" lvl="2" indent="-857250">
              <a:spcAft>
                <a:spcPts val="600"/>
              </a:spcAft>
              <a:buFont typeface="+mj-lt"/>
              <a:buAutoNum type="alphaUcPeriod"/>
            </a:pPr>
            <a:r>
              <a:rPr lang="en-US" sz="3600" dirty="0"/>
              <a:t>More complaining</a:t>
            </a:r>
          </a:p>
          <a:p>
            <a:pPr marL="1828800" lvl="2" indent="-857250">
              <a:spcAft>
                <a:spcPts val="600"/>
              </a:spcAft>
              <a:buFont typeface="+mj-lt"/>
              <a:buAutoNum type="alphaUcPeriod"/>
            </a:pPr>
            <a:r>
              <a:rPr lang="en-US" sz="3600" dirty="0"/>
              <a:t>The Death of Miriam and Aaron</a:t>
            </a:r>
          </a:p>
          <a:p>
            <a:pPr marL="857250" indent="-857250">
              <a:spcAft>
                <a:spcPts val="600"/>
              </a:spcAft>
              <a:buFont typeface="+mj-lt"/>
              <a:buAutoNum type="romanU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041D-71AF-41E0-9F13-5E69514C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"/>
            <a:ext cx="10972800" cy="6248399"/>
          </a:xfrm>
        </p:spPr>
        <p:txBody>
          <a:bodyPr>
            <a:noAutofit/>
          </a:bodyPr>
          <a:lstStyle/>
          <a:p>
            <a:pPr marL="857250" indent="-857250">
              <a:spcAft>
                <a:spcPts val="3000"/>
              </a:spcAft>
              <a:buFont typeface="+mj-lt"/>
              <a:buAutoNum type="romanUcPeriod" startAt="3"/>
            </a:pPr>
            <a:r>
              <a:rPr lang="en-US" dirty="0"/>
              <a:t>Ch 21-36		Second approach to Canaan</a:t>
            </a:r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/>
              <a:t>The First Victory</a:t>
            </a:r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/>
              <a:t>More complaining</a:t>
            </a:r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/>
              <a:t>The Bronze Serpent</a:t>
            </a:r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/>
              <a:t>More Victories</a:t>
            </a:r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 err="1"/>
              <a:t>Balak</a:t>
            </a:r>
            <a:r>
              <a:rPr lang="en-US" sz="2800" dirty="0"/>
              <a:t> and Balaam</a:t>
            </a:r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/>
              <a:t>The Incident at </a:t>
            </a:r>
            <a:r>
              <a:rPr lang="en-US" sz="2800" dirty="0" err="1"/>
              <a:t>Peor</a:t>
            </a:r>
            <a:endParaRPr lang="en-US" sz="2800" dirty="0"/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/>
              <a:t>The Second Census</a:t>
            </a:r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/>
              <a:t>More laws</a:t>
            </a:r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/>
              <a:t>Revenge against Midian</a:t>
            </a:r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/>
              <a:t>Planning arrangements</a:t>
            </a:r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/>
              <a:t>Journey Summary</a:t>
            </a:r>
          </a:p>
          <a:p>
            <a:pPr marL="1828800" lvl="1" indent="-857250">
              <a:spcAft>
                <a:spcPts val="0"/>
              </a:spcAft>
              <a:buFont typeface="+mj-lt"/>
              <a:buAutoNum type="alphaUcPeriod"/>
            </a:pPr>
            <a:r>
              <a:rPr lang="en-US" sz="2800" dirty="0"/>
              <a:t>More laws</a:t>
            </a:r>
          </a:p>
          <a:p>
            <a:pPr marL="857250" indent="-857250">
              <a:spcAft>
                <a:spcPts val="3000"/>
              </a:spcAft>
              <a:buFont typeface="+mj-lt"/>
              <a:buAutoNum type="romanU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95772B-1FE0-4854-92E2-E1C34EB4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2400"/>
            <a:ext cx="10629900" cy="6553200"/>
          </a:xfrm>
        </p:spPr>
        <p:txBody>
          <a:bodyPr>
            <a:noAutofit/>
          </a:bodyPr>
          <a:lstStyle/>
          <a:p>
            <a:r>
              <a:rPr lang="en-US" sz="4000" b="1" u="sng" dirty="0"/>
              <a:t>1 Corinthians 10:1-4</a:t>
            </a:r>
            <a:r>
              <a:rPr lang="en-US" sz="4000" dirty="0"/>
              <a:t> </a:t>
            </a:r>
            <a:r>
              <a:rPr lang="en-US" sz="3200" dirty="0"/>
              <a:t>(ESV)</a:t>
            </a:r>
          </a:p>
          <a:p>
            <a:pPr marL="274320" indent="-457200">
              <a:spcBef>
                <a:spcPts val="1200"/>
              </a:spcBef>
              <a:spcAft>
                <a:spcPts val="0"/>
              </a:spcAft>
              <a:buSzPct val="75000"/>
            </a:pPr>
            <a:r>
              <a:rPr lang="en-US" sz="3200" dirty="0"/>
              <a:t>For I do not want you to be unaware, brothers, that </a:t>
            </a:r>
            <a:r>
              <a:rPr lang="en-US" sz="3200" b="1" dirty="0"/>
              <a:t>our fathers</a:t>
            </a:r>
            <a:r>
              <a:rPr lang="en-US" sz="3200" dirty="0"/>
              <a:t> were all under the cloud, </a:t>
            </a:r>
            <a:br>
              <a:rPr lang="en-US" sz="3200" dirty="0"/>
            </a:br>
            <a:r>
              <a:rPr lang="en-US" sz="3200" dirty="0"/>
              <a:t>and all passed through the sea, </a:t>
            </a:r>
            <a:br>
              <a:rPr lang="en-US" sz="3200" dirty="0"/>
            </a:br>
            <a:r>
              <a:rPr lang="en-US" sz="3200" dirty="0"/>
              <a:t>and all were baptized into Moses in the cloud and in the sea, and all ate the same spiritual food, </a:t>
            </a:r>
            <a:br>
              <a:rPr lang="en-US" sz="3200" dirty="0"/>
            </a:br>
            <a:r>
              <a:rPr lang="en-US" sz="3200" dirty="0"/>
              <a:t>and all drank the same spiritual drink.</a:t>
            </a:r>
          </a:p>
          <a:p>
            <a:pPr marL="274320" indent="-457200">
              <a:spcBef>
                <a:spcPts val="1200"/>
              </a:spcBef>
              <a:spcAft>
                <a:spcPts val="0"/>
              </a:spcAft>
              <a:buSzPct val="75000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72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95772B-1FE0-4854-92E2-E1C34EB4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2400"/>
            <a:ext cx="10629900" cy="6553200"/>
          </a:xfrm>
        </p:spPr>
        <p:txBody>
          <a:bodyPr>
            <a:noAutofit/>
          </a:bodyPr>
          <a:lstStyle/>
          <a:p>
            <a:r>
              <a:rPr lang="en-US" sz="4000" b="1" u="sng" dirty="0"/>
              <a:t>1 Corinthians 10:1-4, 11</a:t>
            </a:r>
            <a:r>
              <a:rPr lang="en-US" sz="4000" dirty="0"/>
              <a:t> </a:t>
            </a:r>
            <a:r>
              <a:rPr lang="en-US" sz="3200" dirty="0"/>
              <a:t>(ESV)</a:t>
            </a:r>
          </a:p>
          <a:p>
            <a:pPr marL="274320" indent="-457200">
              <a:spcBef>
                <a:spcPts val="1200"/>
              </a:spcBef>
              <a:spcAft>
                <a:spcPts val="0"/>
              </a:spcAft>
              <a:buSzPct val="75000"/>
            </a:pPr>
            <a:r>
              <a:rPr lang="en-US" sz="3200" dirty="0"/>
              <a:t>For I do not want you to be unaware, brothers, that our fathers were all under the cloud, </a:t>
            </a:r>
            <a:br>
              <a:rPr lang="en-US" sz="3200" dirty="0"/>
            </a:br>
            <a:r>
              <a:rPr lang="en-US" sz="3200" dirty="0"/>
              <a:t>and all passed through the sea, </a:t>
            </a:r>
            <a:br>
              <a:rPr lang="en-US" sz="3200" dirty="0"/>
            </a:br>
            <a:r>
              <a:rPr lang="en-US" sz="3200" dirty="0"/>
              <a:t>and all were baptized into Moses in the cloud and in the sea, and all ate the same spiritual food, </a:t>
            </a:r>
            <a:br>
              <a:rPr lang="en-US" sz="3200" dirty="0"/>
            </a:br>
            <a:r>
              <a:rPr lang="en-US" sz="3200" dirty="0"/>
              <a:t>and all drank the same spiritual drink.</a:t>
            </a:r>
          </a:p>
          <a:p>
            <a:pPr marL="274320" indent="-457200">
              <a:spcBef>
                <a:spcPts val="1200"/>
              </a:spcBef>
              <a:spcAft>
                <a:spcPts val="0"/>
              </a:spcAft>
              <a:buSzPct val="75000"/>
            </a:pPr>
            <a:endParaRPr lang="en-US" sz="2000" dirty="0"/>
          </a:p>
          <a:p>
            <a:pPr marL="274320" indent="-457200">
              <a:spcBef>
                <a:spcPts val="1200"/>
              </a:spcBef>
              <a:spcAft>
                <a:spcPts val="0"/>
              </a:spcAft>
              <a:buSzPct val="75000"/>
            </a:pPr>
            <a:r>
              <a:rPr lang="en-US" b="1" dirty="0"/>
              <a:t>Now these things happened to them as an example, </a:t>
            </a:r>
            <a:br>
              <a:rPr lang="en-US" b="1" dirty="0"/>
            </a:br>
            <a:r>
              <a:rPr lang="en-US" b="1" dirty="0"/>
              <a:t>but they were written down for our instruction, </a:t>
            </a:r>
            <a:br>
              <a:rPr lang="en-US" b="1" dirty="0"/>
            </a:br>
            <a:r>
              <a:rPr lang="en-US" sz="3200" dirty="0"/>
              <a:t>on whom the end of the ages has come.</a:t>
            </a:r>
          </a:p>
          <a:p>
            <a:pPr marL="0" indent="0">
              <a:spcAft>
                <a:spcPts val="0"/>
              </a:spcAft>
              <a:buSzPct val="7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406E41-92DF-47FD-9789-7E79093BAD39}"/>
              </a:ext>
            </a:extLst>
          </p:cNvPr>
          <p:cNvSpPr/>
          <p:nvPr/>
        </p:nvSpPr>
        <p:spPr>
          <a:xfrm>
            <a:off x="3429000" y="1676401"/>
            <a:ext cx="5063246" cy="452431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Genesis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Exodus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Leviticus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7964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Numbers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F7964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Deuteronomy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4B3075-DCF2-48BE-9869-25B5EE0262EE}"/>
              </a:ext>
            </a:extLst>
          </p:cNvPr>
          <p:cNvSpPr/>
          <p:nvPr/>
        </p:nvSpPr>
        <p:spPr>
          <a:xfrm>
            <a:off x="3844427" y="457200"/>
            <a:ext cx="4657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The Pentateuch</a:t>
            </a:r>
          </a:p>
        </p:txBody>
      </p:sp>
    </p:spTree>
    <p:extLst>
      <p:ext uri="{BB962C8B-B14F-4D97-AF65-F5344CB8AC3E}">
        <p14:creationId xmlns:p14="http://schemas.microsoft.com/office/powerpoint/2010/main" val="22532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95772B-1FE0-4854-92E2-E1C34EB4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2400"/>
            <a:ext cx="11010900" cy="6553200"/>
          </a:xfrm>
        </p:spPr>
        <p:txBody>
          <a:bodyPr>
            <a:noAutofit/>
          </a:bodyPr>
          <a:lstStyle/>
          <a:p>
            <a:r>
              <a:rPr lang="en-US" sz="4000" b="1" u="sng" dirty="0"/>
              <a:t>1 Corinthians 10:4-5</a:t>
            </a:r>
            <a:r>
              <a:rPr lang="en-US" sz="4000" dirty="0"/>
              <a:t> </a:t>
            </a:r>
            <a:r>
              <a:rPr lang="en-US" sz="3200" dirty="0"/>
              <a:t>(ESV)</a:t>
            </a:r>
          </a:p>
          <a:p>
            <a:endParaRPr lang="en-US" i="1" dirty="0"/>
          </a:p>
          <a:p>
            <a:pPr marL="274320" indent="-274320">
              <a:spcAft>
                <a:spcPts val="0"/>
              </a:spcAft>
              <a:buSzPct val="75000"/>
            </a:pPr>
            <a:r>
              <a:rPr lang="en-US" dirty="0"/>
              <a:t>For they drank from the spiritual Rock that followed them, and the Rock was Christ.</a:t>
            </a:r>
          </a:p>
          <a:p>
            <a:pPr marL="274320" indent="-274320">
              <a:spcAft>
                <a:spcPts val="0"/>
              </a:spcAft>
              <a:buSzPct val="75000"/>
            </a:pPr>
            <a:endParaRPr lang="en-US" dirty="0"/>
          </a:p>
          <a:p>
            <a:pPr marL="274320" indent="-274320">
              <a:spcAft>
                <a:spcPts val="0"/>
              </a:spcAft>
              <a:buSzPct val="75000"/>
            </a:pPr>
            <a:r>
              <a:rPr lang="en-US" b="1" dirty="0"/>
              <a:t>Nevertheless, with most of them God was not pleased,</a:t>
            </a:r>
            <a:br>
              <a:rPr lang="en-US" b="1" dirty="0"/>
            </a:br>
            <a:r>
              <a:rPr lang="en-US" b="1" dirty="0"/>
              <a:t>for they were overthrown in the wilderness.</a:t>
            </a:r>
          </a:p>
        </p:txBody>
      </p:sp>
    </p:spTree>
    <p:extLst>
      <p:ext uri="{BB962C8B-B14F-4D97-AF65-F5344CB8AC3E}">
        <p14:creationId xmlns:p14="http://schemas.microsoft.com/office/powerpoint/2010/main" val="15979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95772B-1FE0-4854-92E2-E1C34EB4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10972800" cy="6553200"/>
          </a:xfrm>
        </p:spPr>
        <p:txBody>
          <a:bodyPr>
            <a:noAutofit/>
          </a:bodyPr>
          <a:lstStyle/>
          <a:p>
            <a:r>
              <a:rPr lang="en-US" sz="4000" b="1" u="sng" dirty="0"/>
              <a:t>1 Corinthians 10:6-10</a:t>
            </a:r>
            <a:r>
              <a:rPr lang="en-US" sz="4000" dirty="0"/>
              <a:t> </a:t>
            </a:r>
            <a:r>
              <a:rPr lang="en-US" sz="3200" dirty="0"/>
              <a:t>(ESV)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n-US" sz="3200" dirty="0"/>
              <a:t>Now these things took place as examples for us, </a:t>
            </a:r>
            <a:br>
              <a:rPr lang="en-US" sz="3200" dirty="0"/>
            </a:br>
            <a:r>
              <a:rPr lang="en-US" sz="3200" dirty="0"/>
              <a:t>that we might not desire evil as they did.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n-US" sz="3200" dirty="0"/>
              <a:t>Do not be idolaters as some of them were; as it is written,</a:t>
            </a:r>
            <a:br>
              <a:rPr lang="en-US" sz="3200" dirty="0"/>
            </a:br>
            <a:r>
              <a:rPr lang="en-US" sz="3200" dirty="0"/>
              <a:t>“The people sat down to eat and drink and rose up to play.”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n-US" sz="3200" dirty="0"/>
              <a:t>We must not indulge in sexual immorality as some of them did, and twenty-three thousand fell in a single day.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n-US" sz="3200" dirty="0"/>
              <a:t>We must not put Christ to the test, as some of them did</a:t>
            </a:r>
            <a:br>
              <a:rPr lang="en-US" sz="3200" dirty="0"/>
            </a:br>
            <a:r>
              <a:rPr lang="en-US" sz="3200" dirty="0"/>
              <a:t>and were destroyed by serpents,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n-US" sz="3200" dirty="0"/>
              <a:t>nor grumble, as some of them did </a:t>
            </a:r>
            <a:br>
              <a:rPr lang="en-US" sz="3200" dirty="0"/>
            </a:br>
            <a:r>
              <a:rPr lang="en-US" sz="3200" dirty="0"/>
              <a:t>and were destroyed by the Destroyer.</a:t>
            </a:r>
          </a:p>
        </p:txBody>
      </p:sp>
    </p:spTree>
    <p:extLst>
      <p:ext uri="{BB962C8B-B14F-4D97-AF65-F5344CB8AC3E}">
        <p14:creationId xmlns:p14="http://schemas.microsoft.com/office/powerpoint/2010/main" val="16540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95772B-1FE0-4854-92E2-E1C34EB4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2400"/>
            <a:ext cx="11010900" cy="6553200"/>
          </a:xfrm>
        </p:spPr>
        <p:txBody>
          <a:bodyPr>
            <a:noAutofit/>
          </a:bodyPr>
          <a:lstStyle/>
          <a:p>
            <a:r>
              <a:rPr lang="en-US" sz="4000" b="1" u="sng" dirty="0"/>
              <a:t>1 Corinthians 10:11, 21</a:t>
            </a:r>
            <a:r>
              <a:rPr lang="en-US" sz="4000" dirty="0"/>
              <a:t> </a:t>
            </a:r>
            <a:r>
              <a:rPr lang="en-US" sz="3200" dirty="0"/>
              <a:t>(ESV)</a:t>
            </a:r>
          </a:p>
          <a:p>
            <a:endParaRPr lang="en-US" i="1" dirty="0"/>
          </a:p>
          <a:p>
            <a:pPr marL="731520" indent="-731520">
              <a:spcAft>
                <a:spcPts val="0"/>
              </a:spcAft>
              <a:buSzPct val="75000"/>
            </a:pPr>
            <a:r>
              <a:rPr lang="en-US" sz="3200" dirty="0"/>
              <a:t>11) </a:t>
            </a:r>
            <a:r>
              <a:rPr lang="en-US" dirty="0"/>
              <a:t>Therefore let anyone who thinks that he stands </a:t>
            </a:r>
            <a:br>
              <a:rPr lang="en-US" dirty="0"/>
            </a:br>
            <a:r>
              <a:rPr lang="en-US" dirty="0"/>
              <a:t> take heed lest he fall.</a:t>
            </a:r>
          </a:p>
          <a:p>
            <a:pPr marL="731520" indent="-731520">
              <a:spcAft>
                <a:spcPts val="0"/>
              </a:spcAft>
              <a:buSzPct val="75000"/>
            </a:pPr>
            <a:endParaRPr lang="en-US" dirty="0"/>
          </a:p>
          <a:p>
            <a:pPr marL="731520" indent="-731520">
              <a:spcAft>
                <a:spcPts val="0"/>
              </a:spcAft>
              <a:buSzPct val="75000"/>
            </a:pPr>
            <a:r>
              <a:rPr lang="en-US" sz="3200" dirty="0"/>
              <a:t>21) </a:t>
            </a:r>
            <a:r>
              <a:rPr lang="en-US" dirty="0"/>
              <a:t>You cannot drink the cup of the Lord </a:t>
            </a:r>
            <a:br>
              <a:rPr lang="en-US" dirty="0"/>
            </a:br>
            <a:r>
              <a:rPr lang="en-US" dirty="0"/>
              <a:t>  and the cup of demons. </a:t>
            </a:r>
            <a:br>
              <a:rPr lang="en-US" dirty="0"/>
            </a:br>
            <a:r>
              <a:rPr lang="en-US" dirty="0"/>
              <a:t>You cannot partake of the table of the Lord </a:t>
            </a:r>
            <a:br>
              <a:rPr lang="en-US" dirty="0"/>
            </a:br>
            <a:r>
              <a:rPr lang="en-US" dirty="0"/>
              <a:t>  and the table of demons.</a:t>
            </a:r>
          </a:p>
          <a:p>
            <a:pPr marL="274320" indent="-274320">
              <a:spcAft>
                <a:spcPts val="0"/>
              </a:spcAft>
              <a:buSzPct val="7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95772B-1FE0-4854-92E2-E1C34EB4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11430000" cy="6553200"/>
          </a:xfrm>
        </p:spPr>
        <p:txBody>
          <a:bodyPr>
            <a:noAutofit/>
          </a:bodyPr>
          <a:lstStyle/>
          <a:p>
            <a:r>
              <a:rPr lang="en-US" b="1" u="sng" dirty="0"/>
              <a:t>Numbers 13:30</a:t>
            </a:r>
            <a:r>
              <a:rPr lang="en-US" dirty="0"/>
              <a:t> </a:t>
            </a:r>
            <a:r>
              <a:rPr lang="en-US" sz="2800" dirty="0"/>
              <a:t>(ESV)</a:t>
            </a:r>
          </a:p>
          <a:p>
            <a:pPr marL="731520" indent="-731520">
              <a:spcBef>
                <a:spcPts val="1200"/>
              </a:spcBef>
              <a:spcAft>
                <a:spcPts val="0"/>
              </a:spcAft>
              <a:buSzPct val="75000"/>
            </a:pPr>
            <a:r>
              <a:rPr lang="en-US" sz="3200" dirty="0"/>
              <a:t>   But Caleb quieted the people before Moses and said, </a:t>
            </a:r>
            <a:br>
              <a:rPr lang="en-US" sz="3200" dirty="0"/>
            </a:br>
            <a:r>
              <a:rPr lang="en-US" sz="3200" dirty="0"/>
              <a:t>“</a:t>
            </a:r>
            <a:r>
              <a:rPr lang="en-US" sz="3200" i="1" dirty="0"/>
              <a:t>Let us go up at once and occupy it, </a:t>
            </a:r>
            <a:br>
              <a:rPr lang="en-US" sz="3200" i="1" dirty="0"/>
            </a:br>
            <a:r>
              <a:rPr lang="en-US" sz="3200" i="1" dirty="0"/>
              <a:t>  for we are well able to overcome it</a:t>
            </a:r>
            <a:r>
              <a:rPr lang="en-US" sz="3200" dirty="0"/>
              <a:t>.”</a:t>
            </a:r>
          </a:p>
          <a:p>
            <a:pPr marL="731520" indent="-731520">
              <a:spcBef>
                <a:spcPts val="600"/>
              </a:spcBef>
              <a:spcAft>
                <a:spcPts val="0"/>
              </a:spcAft>
              <a:buSzPct val="75000"/>
            </a:pPr>
            <a:endParaRPr lang="en-US" sz="2000" dirty="0"/>
          </a:p>
          <a:p>
            <a:pPr marL="731520" indent="-731520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n-US" b="1" u="sng" dirty="0"/>
              <a:t>Numbers 14:8-9</a:t>
            </a:r>
            <a:r>
              <a:rPr lang="en-US" dirty="0"/>
              <a:t> </a:t>
            </a:r>
            <a:r>
              <a:rPr lang="en-US" sz="2800" dirty="0"/>
              <a:t>(ESV)</a:t>
            </a:r>
          </a:p>
          <a:p>
            <a:pPr marL="731520" indent="-731520">
              <a:spcBef>
                <a:spcPts val="600"/>
              </a:spcBef>
              <a:spcAft>
                <a:spcPts val="0"/>
              </a:spcAft>
              <a:buSzPct val="75000"/>
            </a:pPr>
            <a:endParaRPr lang="en-US" sz="700" dirty="0"/>
          </a:p>
          <a:p>
            <a:pPr marL="731520" indent="-731520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n-US" sz="3200" dirty="0"/>
              <a:t>   If the LORD delights in us, </a:t>
            </a:r>
            <a:r>
              <a:rPr lang="en-US" sz="3200" i="1" dirty="0"/>
              <a:t>he will bring us into this land </a:t>
            </a:r>
            <a:br>
              <a:rPr lang="en-US" sz="3200" i="1" dirty="0"/>
            </a:br>
            <a:r>
              <a:rPr lang="en-US" sz="3200" i="1" dirty="0"/>
              <a:t>and give it to us</a:t>
            </a:r>
            <a:r>
              <a:rPr lang="en-US" sz="3200" dirty="0"/>
              <a:t>, a land that flows with milk and honey.</a:t>
            </a:r>
          </a:p>
          <a:p>
            <a:pPr marL="731520" indent="-731520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n-US" sz="3200" dirty="0"/>
              <a:t>   Only do not rebel against the LORD. </a:t>
            </a:r>
            <a:r>
              <a:rPr lang="en-US" sz="3200" i="1" dirty="0"/>
              <a:t>And do not fear the people of the land, for they are bread for us. Their protection is removed from them, and the LORD is with us; do not fear them</a:t>
            </a:r>
            <a:r>
              <a:rPr lang="en-US" sz="32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7874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95772B-1FE0-4854-92E2-E1C34EB4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2400"/>
            <a:ext cx="11010900" cy="6553200"/>
          </a:xfrm>
        </p:spPr>
        <p:txBody>
          <a:bodyPr>
            <a:noAutofit/>
          </a:bodyPr>
          <a:lstStyle/>
          <a:p>
            <a:r>
              <a:rPr lang="en-US" sz="4000" b="1" u="sng" dirty="0"/>
              <a:t>Numbers 6:24-26</a:t>
            </a:r>
            <a:r>
              <a:rPr lang="en-US" sz="4000" dirty="0"/>
              <a:t> </a:t>
            </a:r>
            <a:r>
              <a:rPr lang="en-US" sz="3200" dirty="0"/>
              <a:t>(ESV)</a:t>
            </a:r>
          </a:p>
          <a:p>
            <a:endParaRPr lang="en-US" i="1" dirty="0"/>
          </a:p>
          <a:p>
            <a:pPr marL="731520" indent="-274320">
              <a:spcBef>
                <a:spcPts val="1200"/>
              </a:spcBef>
              <a:spcAft>
                <a:spcPts val="0"/>
              </a:spcAft>
              <a:buSzPct val="75000"/>
            </a:pPr>
            <a:r>
              <a:rPr lang="en-US" dirty="0"/>
              <a:t>The LORD bless you and keep you;</a:t>
            </a:r>
          </a:p>
          <a:p>
            <a:pPr marL="731520" indent="-274320">
              <a:spcBef>
                <a:spcPts val="1200"/>
              </a:spcBef>
              <a:spcAft>
                <a:spcPts val="0"/>
              </a:spcAft>
              <a:buSzPct val="75000"/>
            </a:pPr>
            <a:r>
              <a:rPr lang="en-US" dirty="0"/>
              <a:t>the LORD make his face to shine upon you </a:t>
            </a:r>
            <a:br>
              <a:rPr lang="en-US" dirty="0"/>
            </a:br>
            <a:r>
              <a:rPr lang="en-US" dirty="0"/>
              <a:t>and be gracious to you;</a:t>
            </a:r>
          </a:p>
          <a:p>
            <a:pPr marL="731520" indent="-274320">
              <a:spcBef>
                <a:spcPts val="1200"/>
              </a:spcBef>
              <a:spcAft>
                <a:spcPts val="0"/>
              </a:spcAft>
              <a:buSzPct val="75000"/>
            </a:pPr>
            <a:r>
              <a:rPr lang="en-US" dirty="0"/>
              <a:t>the LORD lift up his countenance upon you </a:t>
            </a:r>
            <a:br>
              <a:rPr lang="en-US" dirty="0"/>
            </a:br>
            <a:r>
              <a:rPr lang="en-US" dirty="0"/>
              <a:t>and give you peace.</a:t>
            </a:r>
          </a:p>
          <a:p>
            <a:pPr marL="274320" indent="-274320">
              <a:spcAft>
                <a:spcPts val="0"/>
              </a:spcAft>
              <a:buSzPct val="7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6138FC-24FF-43E5-BA8E-D2B60B7302AE}"/>
              </a:ext>
            </a:extLst>
          </p:cNvPr>
          <p:cNvSpPr txBox="1"/>
          <p:nvPr/>
        </p:nvSpPr>
        <p:spPr>
          <a:xfrm>
            <a:off x="381000" y="990601"/>
            <a:ext cx="11582400" cy="45243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English:		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Numbers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Latin:		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Numeri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Greek:		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Arithmoi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"numbers"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Hebrew:		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Bemidbar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"in the wilderness"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			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			Chumash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"fifth"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HaPekudim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"counting"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95772B-1FE0-4854-92E2-E1C34EB4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"/>
            <a:ext cx="10744200" cy="6553200"/>
          </a:xfrm>
        </p:spPr>
        <p:txBody>
          <a:bodyPr>
            <a:noAutofit/>
          </a:bodyPr>
          <a:lstStyle/>
          <a:p>
            <a:r>
              <a:rPr lang="en-US" sz="3200" b="1" u="sng" dirty="0"/>
              <a:t>Numbers 1:2-3</a:t>
            </a:r>
            <a:r>
              <a:rPr lang="en-US" sz="3200" dirty="0"/>
              <a:t> </a:t>
            </a:r>
            <a:r>
              <a:rPr lang="en-US" sz="2400" dirty="0"/>
              <a:t>(NASB)</a:t>
            </a:r>
          </a:p>
          <a:p>
            <a:endParaRPr lang="en-US" sz="2800" i="1" dirty="0"/>
          </a:p>
          <a:p>
            <a:pPr marL="731520" indent="-457200">
              <a:lnSpc>
                <a:spcPct val="120000"/>
              </a:lnSpc>
              <a:spcAft>
                <a:spcPts val="0"/>
              </a:spcAft>
              <a:buSzPct val="75000"/>
            </a:pPr>
            <a:r>
              <a:rPr lang="en-US" sz="3200" dirty="0"/>
              <a:t>Take a census of all the congregation of the sons of Israel, </a:t>
            </a:r>
            <a:br>
              <a:rPr lang="en-US" sz="3200" dirty="0"/>
            </a:br>
            <a:r>
              <a:rPr lang="en-US" sz="3200" dirty="0"/>
              <a:t>by their families, by their fathers’ households, </a:t>
            </a:r>
            <a:br>
              <a:rPr lang="en-US" sz="3200" dirty="0"/>
            </a:br>
            <a:r>
              <a:rPr lang="en-US" sz="3200" dirty="0"/>
              <a:t>according to the number of names, </a:t>
            </a:r>
            <a:r>
              <a:rPr lang="en-US" sz="3200" b="1" dirty="0"/>
              <a:t>every </a:t>
            </a:r>
            <a:r>
              <a:rPr lang="en-US" sz="3200" b="1" u="sng" dirty="0"/>
              <a:t>male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head by head from </a:t>
            </a:r>
            <a:r>
              <a:rPr lang="en-US" sz="3200" b="1" u="sng" dirty="0"/>
              <a:t>twenty years old and upward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whoever is </a:t>
            </a:r>
            <a:r>
              <a:rPr lang="en-US" sz="3200" b="1" u="sng" dirty="0"/>
              <a:t>able to go out to war</a:t>
            </a:r>
            <a:r>
              <a:rPr lang="en-US" sz="3200" b="1" dirty="0"/>
              <a:t> </a:t>
            </a:r>
            <a:r>
              <a:rPr lang="en-US" sz="3200" dirty="0"/>
              <a:t>in Israel, </a:t>
            </a:r>
            <a:br>
              <a:rPr lang="en-US" sz="3200" dirty="0"/>
            </a:br>
            <a:r>
              <a:rPr lang="en-US" sz="3200" dirty="0"/>
              <a:t>you and Aaron shall number them by their armies.</a:t>
            </a:r>
          </a:p>
        </p:txBody>
      </p:sp>
    </p:spTree>
    <p:extLst>
      <p:ext uri="{BB962C8B-B14F-4D97-AF65-F5344CB8AC3E}">
        <p14:creationId xmlns:p14="http://schemas.microsoft.com/office/powerpoint/2010/main" val="14143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6138FC-24FF-43E5-BA8E-D2B60B7302AE}"/>
              </a:ext>
            </a:extLst>
          </p:cNvPr>
          <p:cNvSpPr txBox="1"/>
          <p:nvPr/>
        </p:nvSpPr>
        <p:spPr>
          <a:xfrm>
            <a:off x="381000" y="152401"/>
            <a:ext cx="11582400" cy="6857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Numbers: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"the mustered"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3A90FC-BED3-4CB2-9C67-5D7A58844675}"/>
              </a:ext>
            </a:extLst>
          </p:cNvPr>
          <p:cNvGrpSpPr/>
          <p:nvPr/>
        </p:nvGrpSpPr>
        <p:grpSpPr>
          <a:xfrm>
            <a:off x="609594" y="1097281"/>
            <a:ext cx="4389120" cy="4206240"/>
            <a:chOff x="563880" y="1711943"/>
            <a:chExt cx="4023360" cy="401323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2667F58-B716-468E-97B0-1BDFA358C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752600"/>
              <a:ext cx="3931920" cy="393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&quot;Not Allowed&quot; Symbol 1">
              <a:extLst>
                <a:ext uri="{FF2B5EF4-FFF2-40B4-BE49-F238E27FC236}">
                  <a16:creationId xmlns:a16="http://schemas.microsoft.com/office/drawing/2014/main" id="{6E884FC2-8EEE-407A-83A3-06F52A72D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880" y="1711943"/>
              <a:ext cx="4023360" cy="4013234"/>
            </a:xfrm>
            <a:prstGeom prst="noSmoking">
              <a:avLst>
                <a:gd name="adj" fmla="val 6638"/>
              </a:avLst>
            </a:prstGeom>
            <a:solidFill>
              <a:srgbClr val="FF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DDE3074F-6AB7-4FFB-B971-5E922012E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413" r="2500" b="3808"/>
          <a:stretch/>
        </p:blipFill>
        <p:spPr bwMode="auto">
          <a:xfrm>
            <a:off x="5377549" y="914400"/>
            <a:ext cx="62048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97FB50-68F8-441C-B127-095039AB5D25}"/>
              </a:ext>
            </a:extLst>
          </p:cNvPr>
          <p:cNvSpPr txBox="1"/>
          <p:nvPr/>
        </p:nvSpPr>
        <p:spPr>
          <a:xfrm>
            <a:off x="792480" y="5791200"/>
            <a:ext cx="10607040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muster: assemble (troops), especially for inspection or in preparation for battle (synonyms: gather, collect, marshal)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6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4FA5-7B91-49E6-A6EB-2C20B3CD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Outline of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041D-71AF-41E0-9F13-5E69514C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05399"/>
          </a:xfrm>
        </p:spPr>
        <p:txBody>
          <a:bodyPr>
            <a:no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dirty="0"/>
              <a:t>Chapters 1-14</a:t>
            </a:r>
          </a:p>
          <a:p>
            <a:pPr marL="0" indent="0"/>
            <a:r>
              <a:rPr lang="en-US" dirty="0"/>
              <a:t>	</a:t>
            </a:r>
            <a:r>
              <a:rPr lang="en-US" b="1" dirty="0"/>
              <a:t>First Approach to the Promised Land</a:t>
            </a:r>
          </a:p>
          <a:p>
            <a:pPr marL="0" indent="0"/>
            <a:r>
              <a:rPr lang="en-US" dirty="0"/>
              <a:t>	(First Army)</a:t>
            </a:r>
          </a:p>
          <a:p>
            <a:pPr marL="0" indent="0"/>
            <a:endParaRPr lang="en-US" dirty="0"/>
          </a:p>
          <a:p>
            <a:pPr marL="857250" indent="-857250">
              <a:buFont typeface="+mj-lt"/>
              <a:buAutoNum type="romanUcPeriod" startAt="2"/>
            </a:pPr>
            <a:r>
              <a:rPr lang="en-US" dirty="0"/>
              <a:t>Chapters 15-36</a:t>
            </a:r>
          </a:p>
          <a:p>
            <a:pPr marL="0" indent="0"/>
            <a:r>
              <a:rPr lang="en-US" dirty="0"/>
              <a:t>	</a:t>
            </a:r>
            <a:r>
              <a:rPr lang="en-US" b="1" dirty="0"/>
              <a:t>Second Approach to the Promised Land</a:t>
            </a:r>
          </a:p>
          <a:p>
            <a:pPr marL="0" indent="0"/>
            <a:r>
              <a:rPr lang="en-US" dirty="0"/>
              <a:t>	(Second Army)</a:t>
            </a:r>
          </a:p>
        </p:txBody>
      </p:sp>
    </p:spTree>
    <p:extLst>
      <p:ext uri="{BB962C8B-B14F-4D97-AF65-F5344CB8AC3E}">
        <p14:creationId xmlns:p14="http://schemas.microsoft.com/office/powerpoint/2010/main" val="8341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4FA5-7B91-49E6-A6EB-2C20B3CD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Outline of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041D-71AF-41E0-9F13-5E69514C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799"/>
          </a:xfrm>
        </p:spPr>
        <p:txBody>
          <a:bodyPr>
            <a:noAutofit/>
          </a:bodyPr>
          <a:lstStyle/>
          <a:p>
            <a:pPr marL="857250" indent="-857250">
              <a:lnSpc>
                <a:spcPct val="150000"/>
              </a:lnSpc>
              <a:spcAft>
                <a:spcPts val="3000"/>
              </a:spcAft>
              <a:buFont typeface="+mj-lt"/>
              <a:buAutoNum type="romanUcPeriod"/>
            </a:pPr>
            <a:r>
              <a:rPr lang="en-US" sz="4000" dirty="0"/>
              <a:t>Ch 1-14		First Approach to Canaan</a:t>
            </a:r>
          </a:p>
          <a:p>
            <a:pPr marL="857250" indent="-857250">
              <a:lnSpc>
                <a:spcPct val="150000"/>
              </a:lnSpc>
              <a:spcAft>
                <a:spcPts val="3000"/>
              </a:spcAft>
              <a:buFont typeface="+mj-lt"/>
              <a:buAutoNum type="romanUcPeriod" startAt="2"/>
            </a:pPr>
            <a:r>
              <a:rPr lang="en-US" sz="4000" dirty="0"/>
              <a:t>Ch 15-20		The Nomadic Years</a:t>
            </a:r>
          </a:p>
          <a:p>
            <a:pPr marL="857250" indent="-857250">
              <a:lnSpc>
                <a:spcPct val="150000"/>
              </a:lnSpc>
              <a:spcAft>
                <a:spcPts val="3000"/>
              </a:spcAft>
              <a:buFont typeface="+mj-lt"/>
              <a:buAutoNum type="romanUcPeriod" startAt="2"/>
            </a:pPr>
            <a:r>
              <a:rPr lang="en-US" sz="4000" dirty="0"/>
              <a:t>Ch 21-36		Second approach to Canaan</a:t>
            </a:r>
          </a:p>
        </p:txBody>
      </p:sp>
    </p:spTree>
    <p:extLst>
      <p:ext uri="{BB962C8B-B14F-4D97-AF65-F5344CB8AC3E}">
        <p14:creationId xmlns:p14="http://schemas.microsoft.com/office/powerpoint/2010/main" val="31679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0CA50D-5702-4573-BB79-82D1D8BFB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6759008" cy="441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15506D-AE0D-44CA-8357-9EC29695E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0"/>
            <a:ext cx="489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4FA5-7B91-49E6-A6EB-2C20B3CD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Outline of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041D-71AF-41E0-9F13-5E69514C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799"/>
          </a:xfrm>
        </p:spPr>
        <p:txBody>
          <a:bodyPr>
            <a:noAutofit/>
          </a:bodyPr>
          <a:lstStyle/>
          <a:p>
            <a:pPr marL="857250" indent="-857250">
              <a:lnSpc>
                <a:spcPct val="150000"/>
              </a:lnSpc>
              <a:spcAft>
                <a:spcPts val="3000"/>
              </a:spcAft>
              <a:buFont typeface="+mj-lt"/>
              <a:buAutoNum type="romanUcPeriod"/>
            </a:pPr>
            <a:r>
              <a:rPr lang="en-US" sz="4000" dirty="0"/>
              <a:t>Ch 1-14		First Approach to Canaan</a:t>
            </a:r>
          </a:p>
          <a:p>
            <a:pPr marL="857250" indent="-857250">
              <a:lnSpc>
                <a:spcPct val="150000"/>
              </a:lnSpc>
              <a:spcAft>
                <a:spcPts val="3000"/>
              </a:spcAft>
              <a:buFont typeface="+mj-lt"/>
              <a:buAutoNum type="romanUcPeriod" startAt="2"/>
            </a:pPr>
            <a:r>
              <a:rPr lang="en-US" sz="4000" dirty="0"/>
              <a:t>Ch 15-20		The Nomadic Years</a:t>
            </a:r>
          </a:p>
          <a:p>
            <a:pPr marL="857250" indent="-857250">
              <a:lnSpc>
                <a:spcPct val="150000"/>
              </a:lnSpc>
              <a:spcAft>
                <a:spcPts val="3000"/>
              </a:spcAft>
              <a:buFont typeface="+mj-lt"/>
              <a:buAutoNum type="romanUcPeriod" startAt="2"/>
            </a:pPr>
            <a:r>
              <a:rPr lang="en-US" sz="4000" dirty="0"/>
              <a:t>Ch 21-36		Second approach to Canaan</a:t>
            </a:r>
          </a:p>
        </p:txBody>
      </p:sp>
    </p:spTree>
    <p:extLst>
      <p:ext uri="{BB962C8B-B14F-4D97-AF65-F5344CB8AC3E}">
        <p14:creationId xmlns:p14="http://schemas.microsoft.com/office/powerpoint/2010/main" val="8582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WJB1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60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6279</TotalTime>
  <Words>1181</Words>
  <Application>Microsoft Office PowerPoint</Application>
  <PresentationFormat>Widescreen</PresentationFormat>
  <Paragraphs>128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Bookman Old Style</vt:lpstr>
      <vt:lpstr>Calibri</vt:lpstr>
      <vt:lpstr>Gill Sans MT</vt:lpstr>
      <vt:lpstr>Verdana</vt:lpstr>
      <vt:lpstr>Wingdings 2</vt:lpstr>
      <vt:lpstr>6_WJB1</vt:lpstr>
      <vt:lpstr>8_WJB1</vt:lpstr>
      <vt:lpstr>1_WJB1</vt:lpstr>
      <vt:lpstr>Deluxe</vt:lpstr>
      <vt:lpstr>9_WJB1</vt:lpstr>
      <vt:lpstr>10_WJB1</vt:lpstr>
      <vt:lpstr>11_WJB1</vt:lpstr>
      <vt:lpstr>12_WJB1</vt:lpstr>
      <vt:lpstr>13_WJB1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 of Numbers</vt:lpstr>
      <vt:lpstr>Outline of Numbers</vt:lpstr>
      <vt:lpstr>PowerPoint Presentation</vt:lpstr>
      <vt:lpstr>Outline of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369</cp:revision>
  <cp:lastPrinted>2021-09-25T22:59:23Z</cp:lastPrinted>
  <dcterms:created xsi:type="dcterms:W3CDTF">2021-01-08T23:52:50Z</dcterms:created>
  <dcterms:modified xsi:type="dcterms:W3CDTF">2021-09-26T16:30:25Z</dcterms:modified>
</cp:coreProperties>
</file>