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  <p:sldMasterId id="2147483825" r:id="rId2"/>
    <p:sldMasterId id="2147483835" r:id="rId3"/>
    <p:sldMasterId id="2147483845" r:id="rId4"/>
    <p:sldMasterId id="2147483872" r:id="rId5"/>
    <p:sldMasterId id="2147483875" r:id="rId6"/>
    <p:sldMasterId id="2147483880" r:id="rId7"/>
    <p:sldMasterId id="2147483885" r:id="rId8"/>
    <p:sldMasterId id="2147483888" r:id="rId9"/>
    <p:sldMasterId id="2147483891" r:id="rId10"/>
  </p:sldMasterIdLst>
  <p:notesMasterIdLst>
    <p:notesMasterId r:id="rId28"/>
  </p:notesMasterIdLst>
  <p:handoutMasterIdLst>
    <p:handoutMasterId r:id="rId29"/>
  </p:handoutMasterIdLst>
  <p:sldIdLst>
    <p:sldId id="4641" r:id="rId11"/>
    <p:sldId id="4617" r:id="rId12"/>
    <p:sldId id="4625" r:id="rId13"/>
    <p:sldId id="4626" r:id="rId14"/>
    <p:sldId id="4643" r:id="rId15"/>
    <p:sldId id="4640" r:id="rId16"/>
    <p:sldId id="4644" r:id="rId17"/>
    <p:sldId id="4645" r:id="rId18"/>
    <p:sldId id="4630" r:id="rId19"/>
    <p:sldId id="4639" r:id="rId20"/>
    <p:sldId id="4642" r:id="rId21"/>
    <p:sldId id="4631" r:id="rId22"/>
    <p:sldId id="4632" r:id="rId23"/>
    <p:sldId id="4633" r:id="rId24"/>
    <p:sldId id="4634" r:id="rId25"/>
    <p:sldId id="4635" r:id="rId26"/>
    <p:sldId id="4636" r:id="rId2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9B238D-AB4B-443B-AE74-6B7E606E67C7}">
          <p14:sldIdLst>
            <p14:sldId id="4641"/>
            <p14:sldId id="4617"/>
            <p14:sldId id="4625"/>
            <p14:sldId id="4626"/>
            <p14:sldId id="4643"/>
            <p14:sldId id="4640"/>
            <p14:sldId id="4644"/>
            <p14:sldId id="4645"/>
            <p14:sldId id="4630"/>
            <p14:sldId id="4639"/>
            <p14:sldId id="4642"/>
            <p14:sldId id="4631"/>
            <p14:sldId id="4632"/>
            <p14:sldId id="4633"/>
            <p14:sldId id="4634"/>
            <p14:sldId id="4635"/>
            <p14:sldId id="46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  <a:srgbClr val="FF2600"/>
    <a:srgbClr val="BB62C7"/>
    <a:srgbClr val="0DB079"/>
    <a:srgbClr val="11B098"/>
    <a:srgbClr val="3E4957"/>
    <a:srgbClr val="00FDFF"/>
    <a:srgbClr val="F545BC"/>
    <a:srgbClr val="1F087F"/>
    <a:srgbClr val="CA9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7F94A8-3941-4740-A1D8-72AF7A04C441}" v="3" dt="2021-09-19T13:18:12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09" autoAdjust="0"/>
    <p:restoredTop sz="96041" autoAdjust="0"/>
  </p:normalViewPr>
  <p:slideViewPr>
    <p:cSldViewPr>
      <p:cViewPr varScale="1">
        <p:scale>
          <a:sx n="152" d="100"/>
          <a:sy n="152" d="100"/>
        </p:scale>
        <p:origin x="156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47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74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Miles" userId="c3de303dcba1b2ee" providerId="LiveId" clId="{ED7F94A8-3941-4740-A1D8-72AF7A04C441}"/>
    <pc:docChg chg="addSld delSld modSld sldOrd delMainMaster modSection">
      <pc:chgData name="Joshua Miles" userId="c3de303dcba1b2ee" providerId="LiveId" clId="{ED7F94A8-3941-4740-A1D8-72AF7A04C441}" dt="2021-09-19T13:18:55.040" v="7" actId="47"/>
      <pc:docMkLst>
        <pc:docMk/>
      </pc:docMkLst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915573498" sldId="256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2963103515" sldId="256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66439065" sldId="257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599083862" sldId="257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1990138412" sldId="25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697689025" sldId="25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261547029" sldId="259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3860119884" sldId="259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188808387" sldId="260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980463220" sldId="260"/>
        </pc:sldMkLst>
      </pc:sldChg>
      <pc:sldChg chg="add">
        <pc:chgData name="Joshua Miles" userId="c3de303dcba1b2ee" providerId="LiveId" clId="{ED7F94A8-3941-4740-A1D8-72AF7A04C441}" dt="2021-09-19T13:18:12.073" v="3"/>
        <pc:sldMkLst>
          <pc:docMk/>
          <pc:sldMk cId="1880931135" sldId="261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472425495" sldId="263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70826170" sldId="264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02335850" sldId="497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794535898" sldId="49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92601284" sldId="499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244367635" sldId="500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739487976" sldId="501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916106380" sldId="502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1927404509" sldId="3743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4198925876" sldId="3744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1974361179" sldId="3745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2944028895" sldId="3746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913067968" sldId="3747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694821583" sldId="3748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3647461408" sldId="3749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170186221" sldId="3752"/>
        </pc:sldMkLst>
      </pc:sldChg>
      <pc:sldChg chg="del">
        <pc:chgData name="Joshua Miles" userId="c3de303dcba1b2ee" providerId="LiveId" clId="{ED7F94A8-3941-4740-A1D8-72AF7A04C441}" dt="2021-09-19T13:18:15.728" v="4" actId="47"/>
        <pc:sldMkLst>
          <pc:docMk/>
          <pc:sldMk cId="3587232566" sldId="3753"/>
        </pc:sldMkLst>
      </pc:sldChg>
      <pc:sldChg chg="ord">
        <pc:chgData name="Joshua Miles" userId="c3de303dcba1b2ee" providerId="LiveId" clId="{ED7F94A8-3941-4740-A1D8-72AF7A04C441}" dt="2021-09-19T13:18:43.803" v="6"/>
        <pc:sldMkLst>
          <pc:docMk/>
          <pc:sldMk cId="4185810558" sldId="4605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258034692" sldId="4607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252172062" sldId="460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190052373" sldId="4609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269820627" sldId="4610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453764445" sldId="4611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509377414" sldId="4612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905280543" sldId="4613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926343426" sldId="4614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101747748" sldId="4615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434883883" sldId="4616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2487439355" sldId="4617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1125779274" sldId="4618"/>
        </pc:sldMkLst>
      </pc:sldChg>
      <pc:sldChg chg="del">
        <pc:chgData name="Joshua Miles" userId="c3de303dcba1b2ee" providerId="LiveId" clId="{ED7F94A8-3941-4740-A1D8-72AF7A04C441}" dt="2021-09-19T13:15:52.450" v="0" actId="47"/>
        <pc:sldMkLst>
          <pc:docMk/>
          <pc:sldMk cId="3412467143" sldId="4619"/>
        </pc:sldMkLst>
      </pc:sldChg>
      <pc:sldChg chg="del ord">
        <pc:chgData name="Joshua Miles" userId="c3de303dcba1b2ee" providerId="LiveId" clId="{ED7F94A8-3941-4740-A1D8-72AF7A04C441}" dt="2021-09-19T13:18:55.040" v="7" actId="47"/>
        <pc:sldMkLst>
          <pc:docMk/>
          <pc:sldMk cId="3572139966" sldId="4620"/>
        </pc:sldMkLst>
      </pc:sldChg>
      <pc:sldChg chg="del">
        <pc:chgData name="Joshua Miles" userId="c3de303dcba1b2ee" providerId="LiveId" clId="{ED7F94A8-3941-4740-A1D8-72AF7A04C441}" dt="2021-09-19T13:18:55.040" v="7" actId="47"/>
        <pc:sldMkLst>
          <pc:docMk/>
          <pc:sldMk cId="1676307084" sldId="4621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3635688576" sldId="4622"/>
        </pc:sldMkLst>
      </pc:sldChg>
      <pc:sldChg chg="add del">
        <pc:chgData name="Joshua Miles" userId="c3de303dcba1b2ee" providerId="LiveId" clId="{ED7F94A8-3941-4740-A1D8-72AF7A04C441}" dt="2021-09-19T13:17:08.940" v="2"/>
        <pc:sldMkLst>
          <pc:docMk/>
          <pc:sldMk cId="867417585" sldId="4623"/>
        </pc:sldMkLst>
      </pc:sldChg>
      <pc:sldMasterChg chg="del delSldLayout">
        <pc:chgData name="Joshua Miles" userId="c3de303dcba1b2ee" providerId="LiveId" clId="{ED7F94A8-3941-4740-A1D8-72AF7A04C441}" dt="2021-09-19T13:15:52.450" v="0" actId="47"/>
        <pc:sldMasterMkLst>
          <pc:docMk/>
          <pc:sldMasterMk cId="99983493" sldId="2147483886"/>
        </pc:sldMasterMkLst>
        <pc:sldLayoutChg chg="del">
          <pc:chgData name="Joshua Miles" userId="c3de303dcba1b2ee" providerId="LiveId" clId="{ED7F94A8-3941-4740-A1D8-72AF7A04C441}" dt="2021-09-19T13:15:52.450" v="0" actId="47"/>
          <pc:sldLayoutMkLst>
            <pc:docMk/>
            <pc:sldMasterMk cId="99983493" sldId="2147483886"/>
            <pc:sldLayoutMk cId="1232913789" sldId="2147483887"/>
          </pc:sldLayoutMkLst>
        </pc:sldLayoutChg>
      </pc:sldMasterChg>
      <pc:sldMasterChg chg="del delSldLayout">
        <pc:chgData name="Joshua Miles" userId="c3de303dcba1b2ee" providerId="LiveId" clId="{ED7F94A8-3941-4740-A1D8-72AF7A04C441}" dt="2021-09-19T13:15:52.450" v="0" actId="47"/>
        <pc:sldMasterMkLst>
          <pc:docMk/>
          <pc:sldMasterMk cId="2090239391" sldId="2147483888"/>
        </pc:sldMasterMkLst>
        <pc:sldLayoutChg chg="del">
          <pc:chgData name="Joshua Miles" userId="c3de303dcba1b2ee" providerId="LiveId" clId="{ED7F94A8-3941-4740-A1D8-72AF7A04C441}" dt="2021-09-19T13:15:52.450" v="0" actId="47"/>
          <pc:sldLayoutMkLst>
            <pc:docMk/>
            <pc:sldMasterMk cId="2090239391" sldId="2147483888"/>
            <pc:sldLayoutMk cId="2364911053" sldId="2147483889"/>
          </pc:sldLayoutMkLst>
        </pc:sldLayoutChg>
      </pc:sldMasterChg>
      <pc:sldMasterChg chg="del delSldLayout">
        <pc:chgData name="Joshua Miles" userId="c3de303dcba1b2ee" providerId="LiveId" clId="{ED7F94A8-3941-4740-A1D8-72AF7A04C441}" dt="2021-09-19T13:15:52.450" v="0" actId="47"/>
        <pc:sldMasterMkLst>
          <pc:docMk/>
          <pc:sldMasterMk cId="1844463003" sldId="2147483890"/>
        </pc:sldMasterMkLst>
        <pc:sldLayoutChg chg="del">
          <pc:chgData name="Joshua Miles" userId="c3de303dcba1b2ee" providerId="LiveId" clId="{ED7F94A8-3941-4740-A1D8-72AF7A04C441}" dt="2021-09-19T13:15:52.450" v="0" actId="47"/>
          <pc:sldLayoutMkLst>
            <pc:docMk/>
            <pc:sldMasterMk cId="1844463003" sldId="2147483890"/>
            <pc:sldLayoutMk cId="1524878381" sldId="214748389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BA261189-8F52-444B-890B-269A83425068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186FB555-BB8E-49AE-B117-4AF281875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2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/>
          <a:lstStyle>
            <a:lvl1pPr algn="r">
              <a:defRPr sz="1200"/>
            </a:lvl1pPr>
          </a:lstStyle>
          <a:p>
            <a:fld id="{57277A89-0140-4E3B-8429-21E784784C77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4" tIns="46235" rIns="92474" bIns="462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74" tIns="46235" rIns="92474" bIns="4623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74" tIns="46235" rIns="92474" bIns="46235" rtlCol="0" anchor="b"/>
          <a:lstStyle>
            <a:lvl1pPr algn="r">
              <a:defRPr sz="1200"/>
            </a:lvl1pPr>
          </a:lstStyle>
          <a:p>
            <a:fld id="{ED4FF1BE-2FA6-48B7-A734-A21F96AC4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10/31/2021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6701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3C8A-C51C-465B-9EAC-54AF508F6415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5696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2"/>
            <a:ext cx="12192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70560" y="2775745"/>
            <a:ext cx="109728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66752" y="1559720"/>
            <a:ext cx="68072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10/31/2021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7419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5581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990600"/>
            <a:ext cx="103632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352677"/>
            <a:ext cx="103632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2623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</p:spPr>
        <p:txBody>
          <a:bodyPr tIns="9144" bIns="9144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9800"/>
            <a:ext cx="53848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99800"/>
            <a:ext cx="53848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5764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685800"/>
          </a:xfrm>
          <a:effectLst/>
        </p:spPr>
        <p:txBody>
          <a:bodyPr tIns="9144" bIns="9144" anchor="b">
            <a:normAutofit/>
          </a:bodyPr>
          <a:lstStyle>
            <a:lvl1pPr>
              <a:defRPr sz="40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16AF-8146-43CC-99FA-DAB7087B2826}" type="datetime1">
              <a:rPr lang="en-US" smtClean="0"/>
              <a:pPr/>
              <a:t>10/31/2021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0700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34216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90560"/>
          </a:xfrm>
        </p:spPr>
        <p:txBody>
          <a:bodyPr tIns="0" bIns="0" anchor="b">
            <a:normAutofit/>
          </a:bodyPr>
          <a:lstStyle>
            <a:lvl1pPr algn="l">
              <a:buNone/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133856"/>
            <a:ext cx="34544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133472"/>
            <a:ext cx="70104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B912-3C1D-4056-A8C3-D1C28246EBAF}" type="datetime1">
              <a:rPr lang="en-US" smtClean="0"/>
              <a:pPr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1475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08000" y="381000"/>
            <a:ext cx="11277600" cy="57912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2000"/>
              </a:spcAft>
              <a:defRPr sz="3600"/>
            </a:lvl1pPr>
            <a:lvl2pPr>
              <a:spcBef>
                <a:spcPts val="0"/>
              </a:spcBef>
              <a:spcAft>
                <a:spcPts val="2000"/>
              </a:spcAft>
              <a:defRPr sz="3600"/>
            </a:lvl2pPr>
            <a:lvl3pPr>
              <a:spcBef>
                <a:spcPts val="0"/>
              </a:spcBef>
              <a:defRPr sz="3400"/>
            </a:lvl3pPr>
            <a:lvl4pPr>
              <a:spcBef>
                <a:spcPts val="0"/>
              </a:spcBef>
              <a:defRPr sz="3400"/>
            </a:lvl4pPr>
            <a:lvl5pPr>
              <a:spcBef>
                <a:spcPts val="0"/>
              </a:spcBef>
              <a:defRPr sz="3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10/31/2021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4793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0EAC5-4482-E74D-AF1E-E4A190EBD422}" type="datetime1">
              <a:rPr lang="en-US" smtClean="0"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9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j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228601"/>
            <a:ext cx="10668000" cy="1470025"/>
          </a:xfrm>
        </p:spPr>
        <p:txBody>
          <a:bodyPr>
            <a:normAutofit/>
          </a:bodyPr>
          <a:lstStyle>
            <a:lvl1pPr>
              <a:defRPr sz="5000" cap="small" baseline="0">
                <a:solidFill>
                  <a:schemeClr val="bg1"/>
                </a:solidFill>
                <a:effectLst>
                  <a:outerShdw blurRad="50800" dist="88900" dir="27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10566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8000" y="1905000"/>
            <a:ext cx="11277600" cy="0"/>
          </a:xfrm>
          <a:prstGeom prst="line">
            <a:avLst/>
          </a:prstGeom>
          <a:ln w="101600" cap="rnd">
            <a:solidFill>
              <a:schemeClr val="tx2">
                <a:lumMod val="60000"/>
                <a:lumOff val="4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47166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28600"/>
            <a:ext cx="11785600" cy="624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8509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130FD-499F-4894-AD62-C3DDA6D91343}" type="datetime1">
              <a:rPr lang="en-US" smtClean="0"/>
              <a:pPr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7300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49819-26D9-4639-ACD9-1778E09FE223}" type="datetime1">
              <a:rPr lang="en-US" smtClean="0"/>
              <a:pPr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3235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F5A-C490-4208-8FDD-AE8DF5A71761}" type="datetime1">
              <a:rPr lang="en-US" smtClean="0"/>
              <a:pPr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5497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5850-DE81-411D-BAB1-33C2310A1D88}" type="datetime1">
              <a:rPr lang="en-US" smtClean="0"/>
              <a:pPr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7718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9CDB-3680-41C0-BCE2-341E59B8CBBC}" type="datetime1">
              <a:rPr lang="en-US" smtClean="0"/>
              <a:pPr/>
              <a:t>10/31/2021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0794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D3C8A-C51C-465B-9EAC-54AF508F6415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4ED6C-8A48-421A-ADF2-3AFB31B03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9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12087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01302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8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12192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4"/>
            <a:ext cx="12192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6858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295401"/>
            <a:ext cx="10972800" cy="4999037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6416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10/31/2021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51200" y="6356351"/>
            <a:ext cx="38608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8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</p:sldLayoutIdLst>
  <p:transition spd="med">
    <p:fade/>
  </p:transition>
  <p:hf hdr="0" ftr="0" dt="0"/>
  <p:txStyles>
    <p:titleStyle>
      <a:lvl1pPr algn="l" rtl="0" eaLnBrk="1" latinLnBrk="0" hangingPunct="1">
        <a:spcBef>
          <a:spcPct val="0"/>
        </a:spcBef>
        <a:buNone/>
        <a:defRPr sz="40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Tx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17403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61086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52417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15744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9CDB-3680-41C0-BCE2-341E59B8CBBC}" type="datetime1">
              <a:rPr lang="en-US" smtClean="0"/>
              <a:pPr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2D22-DD58-44C8-9B17-5965D8DB2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79642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6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32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8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Tx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 stood up to the Pope and changed history - CNN Video">
            <a:extLst>
              <a:ext uri="{FF2B5EF4-FFF2-40B4-BE49-F238E27FC236}">
                <a16:creationId xmlns:a16="http://schemas.microsoft.com/office/drawing/2014/main" id="{25071F30-1D8B-C54E-8616-1396DCED6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92918"/>
            <a:ext cx="10439400" cy="587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ree Themes to Preach from Leviticus | Biblical Preaching">
            <a:extLst>
              <a:ext uri="{FF2B5EF4-FFF2-40B4-BE49-F238E27FC236}">
                <a16:creationId xmlns:a16="http://schemas.microsoft.com/office/drawing/2014/main" id="{EFDDED88-5752-4142-958E-4010FFBEFD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36" y="304800"/>
            <a:ext cx="5578928" cy="263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7A8EC2-2EAD-754E-BB24-7390D959615C}"/>
              </a:ext>
            </a:extLst>
          </p:cNvPr>
          <p:cNvSpPr txBox="1"/>
          <p:nvPr/>
        </p:nvSpPr>
        <p:spPr>
          <a:xfrm>
            <a:off x="4284671" y="3048000"/>
            <a:ext cx="36226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Chapter 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07635-D72F-8840-88CE-3C386B68E67E}"/>
              </a:ext>
            </a:extLst>
          </p:cNvPr>
          <p:cNvSpPr txBox="1"/>
          <p:nvPr/>
        </p:nvSpPr>
        <p:spPr>
          <a:xfrm>
            <a:off x="1771651" y="4343400"/>
            <a:ext cx="8648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Are we expected to obey this particular law?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Why or why not?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If so, how do we do that?</a:t>
            </a:r>
          </a:p>
        </p:txBody>
      </p:sp>
    </p:spTree>
    <p:extLst>
      <p:ext uri="{BB962C8B-B14F-4D97-AF65-F5344CB8AC3E}">
        <p14:creationId xmlns:p14="http://schemas.microsoft.com/office/powerpoint/2010/main" val="142482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8454A8-4492-1F48-8825-6DF1480F8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0" y="374650"/>
            <a:ext cx="7632700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4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70D3F6-7D7D-DB40-857B-72132D250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Leviticus 19:13</a:t>
            </a:r>
            <a:br>
              <a:rPr lang="en-US" dirty="0"/>
            </a:br>
            <a:r>
              <a:rPr lang="en-US" dirty="0"/>
              <a:t>Do not oppress your neighbor or rob him. The wages due a hired worker must not remain with you until morning.</a:t>
            </a:r>
          </a:p>
          <a:p>
            <a:r>
              <a:rPr lang="en-US" u="sng" dirty="0"/>
              <a:t>James 5:4</a:t>
            </a:r>
            <a:br>
              <a:rPr lang="en-US" dirty="0"/>
            </a:br>
            <a:r>
              <a:rPr lang="en-US" dirty="0"/>
              <a:t>Look! The pay that you withheld from the workers who mowed your fields cries out, and the outcry of the harvesters has reached the ears of the Lord of Armies.</a:t>
            </a:r>
          </a:p>
        </p:txBody>
      </p:sp>
    </p:spTree>
    <p:extLst>
      <p:ext uri="{BB962C8B-B14F-4D97-AF65-F5344CB8AC3E}">
        <p14:creationId xmlns:p14="http://schemas.microsoft.com/office/powerpoint/2010/main" val="108639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741A84-59E0-6046-ABFA-37FC9B9DA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Leviticus 19:15</a:t>
            </a:r>
            <a:br>
              <a:rPr lang="en-US" dirty="0"/>
            </a:br>
            <a:r>
              <a:rPr lang="en-US" dirty="0"/>
              <a:t>Do not act unjustly when deciding a case. Do not be partial to the poor or give preference to the rich; judge your neighbor fairly.</a:t>
            </a:r>
          </a:p>
          <a:p>
            <a:r>
              <a:rPr lang="en-US" u="sng" dirty="0"/>
              <a:t>James 2:1, 2:9</a:t>
            </a:r>
            <a:br>
              <a:rPr lang="en-US" dirty="0"/>
            </a:br>
            <a:r>
              <a:rPr lang="en-US" dirty="0"/>
              <a:t>My brothers and sisters, do not show favoritism as you hold on to the faith in our glorious Lord Jesus Christ.   . . . If you show favoritism, you commit sin and are convicted by the law as transgressors.</a:t>
            </a:r>
          </a:p>
        </p:txBody>
      </p:sp>
    </p:spTree>
    <p:extLst>
      <p:ext uri="{BB962C8B-B14F-4D97-AF65-F5344CB8AC3E}">
        <p14:creationId xmlns:p14="http://schemas.microsoft.com/office/powerpoint/2010/main" val="190333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DF12EE-1243-EA46-93C2-7D79393F1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Leviticus 19:16</a:t>
            </a:r>
            <a:br>
              <a:rPr lang="en-US" dirty="0"/>
            </a:br>
            <a:r>
              <a:rPr lang="en-US" dirty="0"/>
              <a:t>Do not go about spreading slander among your people; do not jeopardize your neighbor’s life; I am the LORD.</a:t>
            </a:r>
          </a:p>
          <a:p>
            <a:r>
              <a:rPr lang="en-US" u="sng" dirty="0"/>
              <a:t>James 4:11-12</a:t>
            </a:r>
            <a:br>
              <a:rPr lang="en-US" dirty="0"/>
            </a:br>
            <a:r>
              <a:rPr lang="en-US" dirty="0"/>
              <a:t>Don’t criticize one another, brothers and sisters. Anyone who defames or judges a fellow believer</a:t>
            </a:r>
            <a:r>
              <a:rPr lang="en-US" baseline="30000" dirty="0"/>
              <a:t> </a:t>
            </a:r>
            <a:r>
              <a:rPr lang="en-US" dirty="0"/>
              <a:t>defames and judges the law</a:t>
            </a:r>
            <a:r>
              <a:rPr lang="en-US"/>
              <a:t>.  . </a:t>
            </a:r>
            <a:r>
              <a:rPr lang="en-US" dirty="0"/>
              <a:t>. .There is one lawgiver and judge who is able to save and to destroy. But who are you to judge your neighbor?</a:t>
            </a:r>
          </a:p>
        </p:txBody>
      </p:sp>
    </p:spTree>
    <p:extLst>
      <p:ext uri="{BB962C8B-B14F-4D97-AF65-F5344CB8AC3E}">
        <p14:creationId xmlns:p14="http://schemas.microsoft.com/office/powerpoint/2010/main" val="14176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8C031F-DDFE-DE47-AAFE-E7A8832D8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Leviticus 19:17b</a:t>
            </a:r>
            <a:br>
              <a:rPr lang="en-US" dirty="0"/>
            </a:br>
            <a:r>
              <a:rPr lang="en-US" dirty="0"/>
              <a:t>Rebuke your neighbor directly, and you will not incur guilt because of him.</a:t>
            </a:r>
          </a:p>
          <a:p>
            <a:r>
              <a:rPr lang="en-US" u="sng" dirty="0"/>
              <a:t>James 5:19-20</a:t>
            </a:r>
            <a:br>
              <a:rPr lang="en-US" dirty="0"/>
            </a:br>
            <a:r>
              <a:rPr lang="en-US" dirty="0"/>
              <a:t>My brothers and sisters, if any among you strays from the truth, and someone turns him back, let that person know that whoever turns a sinner from the error of his way will save his soul from death and cover a multitude of sins.</a:t>
            </a:r>
          </a:p>
        </p:txBody>
      </p:sp>
    </p:spTree>
    <p:extLst>
      <p:ext uri="{BB962C8B-B14F-4D97-AF65-F5344CB8AC3E}">
        <p14:creationId xmlns:p14="http://schemas.microsoft.com/office/powerpoint/2010/main" val="181128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3B7CA0-A1D1-E84B-872C-03F819C0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Leviticus 19:18a</a:t>
            </a:r>
            <a:br>
              <a:rPr lang="en-US" dirty="0"/>
            </a:br>
            <a:r>
              <a:rPr lang="en-US" dirty="0"/>
              <a:t>Do not take revenge or bear a grudge against members of your community.</a:t>
            </a:r>
          </a:p>
          <a:p>
            <a:r>
              <a:rPr lang="en-US" u="sng" dirty="0"/>
              <a:t>James 5:9</a:t>
            </a:r>
            <a:br>
              <a:rPr lang="en-US" dirty="0"/>
            </a:br>
            <a:r>
              <a:rPr lang="en-US" dirty="0"/>
              <a:t>Brothers and sisters, do not complain about one another, so that you will not be judged. </a:t>
            </a:r>
          </a:p>
        </p:txBody>
      </p:sp>
    </p:spTree>
    <p:extLst>
      <p:ext uri="{BB962C8B-B14F-4D97-AF65-F5344CB8AC3E}">
        <p14:creationId xmlns:p14="http://schemas.microsoft.com/office/powerpoint/2010/main" val="407477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DA101F-190B-A745-98C0-172A40B3A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Leviticus 19:18b</a:t>
            </a:r>
            <a:br>
              <a:rPr lang="en-US" dirty="0"/>
            </a:br>
            <a:r>
              <a:rPr lang="en-US" dirty="0"/>
              <a:t>. . . but love your neighbor as yourself; I am the LORD.</a:t>
            </a:r>
          </a:p>
          <a:p>
            <a:r>
              <a:rPr lang="en-US" u="sng" dirty="0"/>
              <a:t>James 2:8</a:t>
            </a:r>
            <a:br>
              <a:rPr lang="en-US" dirty="0"/>
            </a:br>
            <a:r>
              <a:rPr lang="en-US" dirty="0"/>
              <a:t>Indeed, if you fulfill the royal law prescribed in the Scripture, “Love your neighbor as yourself,</a:t>
            </a:r>
            <a:r>
              <a:rPr lang="en-US" baseline="30000" dirty="0"/>
              <a:t>” </a:t>
            </a:r>
            <a:r>
              <a:rPr lang="en-US" dirty="0"/>
              <a:t>you are doing well.</a:t>
            </a:r>
          </a:p>
        </p:txBody>
      </p:sp>
    </p:spTree>
    <p:extLst>
      <p:ext uri="{BB962C8B-B14F-4D97-AF65-F5344CB8AC3E}">
        <p14:creationId xmlns:p14="http://schemas.microsoft.com/office/powerpoint/2010/main" val="3949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ree Themes to Preach from Leviticus | Biblical Preaching">
            <a:extLst>
              <a:ext uri="{FF2B5EF4-FFF2-40B4-BE49-F238E27FC236}">
                <a16:creationId xmlns:a16="http://schemas.microsoft.com/office/drawing/2014/main" id="{EFDDED88-5752-4142-958E-4010FFBEFD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36" y="304800"/>
            <a:ext cx="5578928" cy="263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7A8EC2-2EAD-754E-BB24-7390D959615C}"/>
              </a:ext>
            </a:extLst>
          </p:cNvPr>
          <p:cNvSpPr txBox="1"/>
          <p:nvPr/>
        </p:nvSpPr>
        <p:spPr>
          <a:xfrm>
            <a:off x="4284671" y="3048000"/>
            <a:ext cx="36226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Chapter 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07635-D72F-8840-88CE-3C386B68E67E}"/>
              </a:ext>
            </a:extLst>
          </p:cNvPr>
          <p:cNvSpPr txBox="1"/>
          <p:nvPr/>
        </p:nvSpPr>
        <p:spPr>
          <a:xfrm>
            <a:off x="1771651" y="4343400"/>
            <a:ext cx="8648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Are we expected to obey this particular law?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Why or why not?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If so, how do we do that?</a:t>
            </a:r>
          </a:p>
        </p:txBody>
      </p:sp>
    </p:spTree>
    <p:extLst>
      <p:ext uri="{BB962C8B-B14F-4D97-AF65-F5344CB8AC3E}">
        <p14:creationId xmlns:p14="http://schemas.microsoft.com/office/powerpoint/2010/main" val="347987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3D25F4-D3F4-EF45-A8D3-F4E986D8D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• A civil law, as it is stated, is not binding. But there may be a deeper principle behind it that should be honored.</a:t>
            </a:r>
          </a:p>
          <a:p>
            <a:r>
              <a:rPr lang="en-US" sz="3400" dirty="0"/>
              <a:t>• A ceremonial law, as it is stated, has been fulfilled in Christ and is no longer relevant. Yet, there are often valuable lessons to be learned from such laws.</a:t>
            </a:r>
          </a:p>
          <a:p>
            <a:r>
              <a:rPr lang="en-US" sz="3400" dirty="0"/>
              <a:t>• A moral law will still apply. If we are unclear on whether something is a moral law, we should look to see if it is repeated or reinforced in the NT.</a:t>
            </a:r>
          </a:p>
          <a:p>
            <a:r>
              <a:rPr lang="en-US" sz="3400" dirty="0"/>
              <a:t>• Laws that are difficult to categorize, and aren’t repeated in the NT, would still reflect deeper principles that should be honored.</a:t>
            </a:r>
          </a:p>
        </p:txBody>
      </p:sp>
    </p:spTree>
    <p:extLst>
      <p:ext uri="{BB962C8B-B14F-4D97-AF65-F5344CB8AC3E}">
        <p14:creationId xmlns:p14="http://schemas.microsoft.com/office/powerpoint/2010/main" val="86543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ree Themes to Preach from Leviticus | Biblical Preaching">
            <a:extLst>
              <a:ext uri="{FF2B5EF4-FFF2-40B4-BE49-F238E27FC236}">
                <a16:creationId xmlns:a16="http://schemas.microsoft.com/office/drawing/2014/main" id="{EFDDED88-5752-4142-958E-4010FFBEFD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36" y="304800"/>
            <a:ext cx="5578928" cy="263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7A8EC2-2EAD-754E-BB24-7390D959615C}"/>
              </a:ext>
            </a:extLst>
          </p:cNvPr>
          <p:cNvSpPr txBox="1"/>
          <p:nvPr/>
        </p:nvSpPr>
        <p:spPr>
          <a:xfrm>
            <a:off x="4284671" y="3048000"/>
            <a:ext cx="36226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Chapter 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07635-D72F-8840-88CE-3C386B68E67E}"/>
              </a:ext>
            </a:extLst>
          </p:cNvPr>
          <p:cNvSpPr txBox="1"/>
          <p:nvPr/>
        </p:nvSpPr>
        <p:spPr>
          <a:xfrm>
            <a:off x="1771651" y="4343400"/>
            <a:ext cx="8648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Are we expected to obey this particular law?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Why or why not?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If so, how do we do that?</a:t>
            </a:r>
          </a:p>
        </p:txBody>
      </p:sp>
    </p:spTree>
    <p:extLst>
      <p:ext uri="{BB962C8B-B14F-4D97-AF65-F5344CB8AC3E}">
        <p14:creationId xmlns:p14="http://schemas.microsoft.com/office/powerpoint/2010/main" val="164156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B6E065-B144-6640-94BA-B60F06538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18 – Do not imitate the wickedness of your neighbors</a:t>
            </a:r>
          </a:p>
          <a:p>
            <a:r>
              <a:rPr lang="en-US" dirty="0"/>
              <a:t>Chapter 19 – Be holy</a:t>
            </a:r>
          </a:p>
          <a:p>
            <a:r>
              <a:rPr lang="en-US" dirty="0"/>
              <a:t>Chapter 20 – Do not imitate the wickedness of your neighbors</a:t>
            </a:r>
          </a:p>
        </p:txBody>
      </p:sp>
    </p:spTree>
    <p:extLst>
      <p:ext uri="{BB962C8B-B14F-4D97-AF65-F5344CB8AC3E}">
        <p14:creationId xmlns:p14="http://schemas.microsoft.com/office/powerpoint/2010/main" val="378043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ree Themes to Preach from Leviticus | Biblical Preaching">
            <a:extLst>
              <a:ext uri="{FF2B5EF4-FFF2-40B4-BE49-F238E27FC236}">
                <a16:creationId xmlns:a16="http://schemas.microsoft.com/office/drawing/2014/main" id="{EFDDED88-5752-4142-958E-4010FFBEFD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36" y="304800"/>
            <a:ext cx="5578928" cy="263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7A8EC2-2EAD-754E-BB24-7390D959615C}"/>
              </a:ext>
            </a:extLst>
          </p:cNvPr>
          <p:cNvSpPr txBox="1"/>
          <p:nvPr/>
        </p:nvSpPr>
        <p:spPr>
          <a:xfrm>
            <a:off x="4284671" y="3048000"/>
            <a:ext cx="36226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Chapter 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07635-D72F-8840-88CE-3C386B68E67E}"/>
              </a:ext>
            </a:extLst>
          </p:cNvPr>
          <p:cNvSpPr txBox="1"/>
          <p:nvPr/>
        </p:nvSpPr>
        <p:spPr>
          <a:xfrm>
            <a:off x="1771651" y="4343400"/>
            <a:ext cx="8648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Are we expected to obey this particular law?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Why or why not?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If so, how do we do that?</a:t>
            </a:r>
          </a:p>
        </p:txBody>
      </p:sp>
    </p:spTree>
    <p:extLst>
      <p:ext uri="{BB962C8B-B14F-4D97-AF65-F5344CB8AC3E}">
        <p14:creationId xmlns:p14="http://schemas.microsoft.com/office/powerpoint/2010/main" val="382816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ECC1A1-7DDC-E444-8004-D25B7AADF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000" dirty="0"/>
              <a:t>• You must no longer live as the Gentiles do. </a:t>
            </a:r>
            <a:r>
              <a:rPr lang="en-US" sz="2000" dirty="0"/>
              <a:t>(Eph 4:17)</a:t>
            </a:r>
          </a:p>
          <a:p>
            <a:pPr>
              <a:spcAft>
                <a:spcPts val="2400"/>
              </a:spcAft>
            </a:pPr>
            <a:r>
              <a:rPr lang="en-US" sz="3000" dirty="0"/>
              <a:t>• Have nothing to do with the fruitless deeds of darkness. </a:t>
            </a:r>
            <a:r>
              <a:rPr lang="en-US" sz="2000" dirty="0"/>
              <a:t>(Eph 5:11)</a:t>
            </a:r>
          </a:p>
          <a:p>
            <a:pPr>
              <a:spcAft>
                <a:spcPts val="2400"/>
              </a:spcAft>
            </a:pPr>
            <a:r>
              <a:rPr lang="en-US" sz="3000" dirty="0"/>
              <a:t>• You cannot drink the cup of the Lord and the cup of demons too. </a:t>
            </a:r>
            <a:r>
              <a:rPr lang="en-US" sz="2000" dirty="0"/>
              <a:t>(1Cor 10:21)</a:t>
            </a:r>
          </a:p>
          <a:p>
            <a:pPr>
              <a:spcAft>
                <a:spcPts val="2400"/>
              </a:spcAft>
            </a:pPr>
            <a:r>
              <a:rPr lang="en-US" sz="3000" dirty="0"/>
              <a:t>• Do not conform any longer to the pattern of this world. </a:t>
            </a:r>
            <a:r>
              <a:rPr lang="en-US" sz="2000" dirty="0"/>
              <a:t>(Rom 12:2)</a:t>
            </a:r>
          </a:p>
          <a:p>
            <a:pPr>
              <a:spcAft>
                <a:spcPts val="2400"/>
              </a:spcAft>
            </a:pPr>
            <a:r>
              <a:rPr lang="en-US" sz="3000" dirty="0"/>
              <a:t>• I urge you as aliens and strangers in the world, to abstain from sinful desires. </a:t>
            </a:r>
            <a:r>
              <a:rPr lang="en-US" sz="2000" dirty="0"/>
              <a:t>(1Pet 2:11)</a:t>
            </a:r>
          </a:p>
          <a:p>
            <a:pPr>
              <a:spcAft>
                <a:spcPts val="2400"/>
              </a:spcAft>
            </a:pPr>
            <a:r>
              <a:rPr lang="en-US" sz="3000" dirty="0"/>
              <a:t>• Just as he who called you is holy, so be holy in all you do. </a:t>
            </a:r>
            <a:r>
              <a:rPr lang="en-US" sz="2000" dirty="0"/>
              <a:t>(1Pet 1:16)</a:t>
            </a:r>
          </a:p>
          <a:p>
            <a:pPr>
              <a:spcAft>
                <a:spcPts val="2400"/>
              </a:spcAft>
            </a:pPr>
            <a:r>
              <a:rPr lang="en-US" sz="3000" dirty="0"/>
              <a:t>• . . . and to keep oneself from being polluted by the world. </a:t>
            </a:r>
            <a:r>
              <a:rPr lang="en-US" sz="2000" dirty="0"/>
              <a:t>(Jam 1:27)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6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ree Themes to Preach from Leviticus | Biblical Preaching">
            <a:extLst>
              <a:ext uri="{FF2B5EF4-FFF2-40B4-BE49-F238E27FC236}">
                <a16:creationId xmlns:a16="http://schemas.microsoft.com/office/drawing/2014/main" id="{EFDDED88-5752-4142-958E-4010FFBEFD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36" y="304800"/>
            <a:ext cx="5578928" cy="263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7A8EC2-2EAD-754E-BB24-7390D959615C}"/>
              </a:ext>
            </a:extLst>
          </p:cNvPr>
          <p:cNvSpPr txBox="1"/>
          <p:nvPr/>
        </p:nvSpPr>
        <p:spPr>
          <a:xfrm>
            <a:off x="4284671" y="3048000"/>
            <a:ext cx="36226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Chapter 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07635-D72F-8840-88CE-3C386B68E67E}"/>
              </a:ext>
            </a:extLst>
          </p:cNvPr>
          <p:cNvSpPr txBox="1"/>
          <p:nvPr/>
        </p:nvSpPr>
        <p:spPr>
          <a:xfrm>
            <a:off x="1771651" y="4343400"/>
            <a:ext cx="8648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Are we expected to obey this particular law?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Why or why not?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If so, how do we do that?</a:t>
            </a:r>
          </a:p>
        </p:txBody>
      </p:sp>
    </p:spTree>
    <p:extLst>
      <p:ext uri="{BB962C8B-B14F-4D97-AF65-F5344CB8AC3E}">
        <p14:creationId xmlns:p14="http://schemas.microsoft.com/office/powerpoint/2010/main" val="294094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2FEC71-D793-8449-925A-AEC87F317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4ED6C-8A48-421A-ADF2-3AFB31B0387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C00AF-7F88-D041-BD4D-DBF792B6E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363" y="265253"/>
            <a:ext cx="3016337" cy="3778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2FE16E-2D28-B44C-B01C-458A5C4E5B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28" b="4128"/>
          <a:stretch/>
        </p:blipFill>
        <p:spPr>
          <a:xfrm>
            <a:off x="1257300" y="228600"/>
            <a:ext cx="3111500" cy="3810000"/>
          </a:xfrm>
          <a:prstGeom prst="rect">
            <a:avLst/>
          </a:prstGeom>
        </p:spPr>
      </p:pic>
      <p:pic>
        <p:nvPicPr>
          <p:cNvPr id="1026" name="Picture 2" descr="150 Ten Plagues ideas | ten plagues, plague, plagues of egypt">
            <a:extLst>
              <a:ext uri="{FF2B5EF4-FFF2-40B4-BE49-F238E27FC236}">
                <a16:creationId xmlns:a16="http://schemas.microsoft.com/office/drawing/2014/main" id="{EC6E37CF-C986-7444-9C0F-D47DB0C15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46926"/>
            <a:ext cx="3207294" cy="379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614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WJB1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601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lux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WJ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7674</TotalTime>
  <Words>780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Bookman Old Style</vt:lpstr>
      <vt:lpstr>Calibri</vt:lpstr>
      <vt:lpstr>Gill Sans MT</vt:lpstr>
      <vt:lpstr>Wingdings 2</vt:lpstr>
      <vt:lpstr>6_WJB1</vt:lpstr>
      <vt:lpstr>8_WJB1</vt:lpstr>
      <vt:lpstr>1_WJB1</vt:lpstr>
      <vt:lpstr>Deluxe</vt:lpstr>
      <vt:lpstr>9_WJB1</vt:lpstr>
      <vt:lpstr>10_WJB1</vt:lpstr>
      <vt:lpstr>11_WJB1</vt:lpstr>
      <vt:lpstr>12_WJB1</vt:lpstr>
      <vt:lpstr>13_WJB1</vt:lpstr>
      <vt:lpstr>14_WJB1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∙ E ∙ S ∙ T </dc:title>
  <dc:creator>Wendell Brane</dc:creator>
  <cp:lastModifiedBy>Joshua Miles</cp:lastModifiedBy>
  <cp:revision>413</cp:revision>
  <cp:lastPrinted>2021-10-03T12:30:28Z</cp:lastPrinted>
  <dcterms:created xsi:type="dcterms:W3CDTF">2021-01-08T23:52:50Z</dcterms:created>
  <dcterms:modified xsi:type="dcterms:W3CDTF">2021-10-31T19:11:37Z</dcterms:modified>
</cp:coreProperties>
</file>