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37"/>
  </p:notesMasterIdLst>
  <p:sldIdLst>
    <p:sldId id="360" r:id="rId2"/>
    <p:sldId id="361" r:id="rId3"/>
    <p:sldId id="362" r:id="rId4"/>
    <p:sldId id="278" r:id="rId5"/>
    <p:sldId id="324" r:id="rId6"/>
    <p:sldId id="322" r:id="rId7"/>
    <p:sldId id="304" r:id="rId8"/>
    <p:sldId id="268" r:id="rId9"/>
    <p:sldId id="305" r:id="rId10"/>
    <p:sldId id="260" r:id="rId11"/>
    <p:sldId id="345" r:id="rId12"/>
    <p:sldId id="325" r:id="rId13"/>
    <p:sldId id="328" r:id="rId14"/>
    <p:sldId id="329" r:id="rId15"/>
    <p:sldId id="344" r:id="rId16"/>
    <p:sldId id="363" r:id="rId17"/>
    <p:sldId id="346" r:id="rId18"/>
    <p:sldId id="347" r:id="rId19"/>
    <p:sldId id="351" r:id="rId20"/>
    <p:sldId id="364" r:id="rId21"/>
    <p:sldId id="352" r:id="rId22"/>
    <p:sldId id="348" r:id="rId23"/>
    <p:sldId id="349" r:id="rId24"/>
    <p:sldId id="366" r:id="rId25"/>
    <p:sldId id="365" r:id="rId26"/>
    <p:sldId id="354" r:id="rId27"/>
    <p:sldId id="355" r:id="rId28"/>
    <p:sldId id="368" r:id="rId29"/>
    <p:sldId id="367" r:id="rId30"/>
    <p:sldId id="353" r:id="rId31"/>
    <p:sldId id="356" r:id="rId32"/>
    <p:sldId id="359" r:id="rId33"/>
    <p:sldId id="357" r:id="rId34"/>
    <p:sldId id="358" r:id="rId35"/>
    <p:sldId id="33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B8"/>
    <a:srgbClr val="C78D8D"/>
    <a:srgbClr val="333224"/>
    <a:srgbClr val="EAFFFF"/>
    <a:srgbClr val="C79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4651"/>
  </p:normalViewPr>
  <p:slideViewPr>
    <p:cSldViewPr snapToGrid="0" snapToObjects="1">
      <p:cViewPr varScale="1">
        <p:scale>
          <a:sx n="113" d="100"/>
          <a:sy n="113"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0149C-D50B-3542-B16E-3E19181E4B40}" type="datetimeFigureOut">
              <a:rPr lang="en-US" smtClean="0"/>
              <a:t>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17795-A827-0A4C-BF0D-FA1E6E0E9011}" type="slidenum">
              <a:rPr lang="en-US" smtClean="0"/>
              <a:t>‹#›</a:t>
            </a:fld>
            <a:endParaRPr lang="en-US"/>
          </a:p>
        </p:txBody>
      </p:sp>
    </p:spTree>
    <p:extLst>
      <p:ext uri="{BB962C8B-B14F-4D97-AF65-F5344CB8AC3E}">
        <p14:creationId xmlns:p14="http://schemas.microsoft.com/office/powerpoint/2010/main" val="7981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a:t>
            </a:fld>
            <a:endParaRPr lang="en-US"/>
          </a:p>
        </p:txBody>
      </p:sp>
    </p:spTree>
    <p:extLst>
      <p:ext uri="{BB962C8B-B14F-4D97-AF65-F5344CB8AC3E}">
        <p14:creationId xmlns:p14="http://schemas.microsoft.com/office/powerpoint/2010/main" val="131453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4</a:t>
            </a:fld>
            <a:endParaRPr lang="en-US"/>
          </a:p>
        </p:txBody>
      </p:sp>
    </p:spTree>
    <p:extLst>
      <p:ext uri="{BB962C8B-B14F-4D97-AF65-F5344CB8AC3E}">
        <p14:creationId xmlns:p14="http://schemas.microsoft.com/office/powerpoint/2010/main" val="80162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5</a:t>
            </a:fld>
            <a:endParaRPr lang="en-US"/>
          </a:p>
        </p:txBody>
      </p:sp>
    </p:spTree>
    <p:extLst>
      <p:ext uri="{BB962C8B-B14F-4D97-AF65-F5344CB8AC3E}">
        <p14:creationId xmlns:p14="http://schemas.microsoft.com/office/powerpoint/2010/main" val="66483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7</a:t>
            </a:fld>
            <a:endParaRPr lang="en-US"/>
          </a:p>
        </p:txBody>
      </p:sp>
    </p:spTree>
    <p:extLst>
      <p:ext uri="{BB962C8B-B14F-4D97-AF65-F5344CB8AC3E}">
        <p14:creationId xmlns:p14="http://schemas.microsoft.com/office/powerpoint/2010/main" val="260892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9</a:t>
            </a:fld>
            <a:endParaRPr lang="en-US"/>
          </a:p>
        </p:txBody>
      </p:sp>
    </p:spTree>
    <p:extLst>
      <p:ext uri="{BB962C8B-B14F-4D97-AF65-F5344CB8AC3E}">
        <p14:creationId xmlns:p14="http://schemas.microsoft.com/office/powerpoint/2010/main" val="11102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10</a:t>
            </a:fld>
            <a:endParaRPr lang="en-US"/>
          </a:p>
        </p:txBody>
      </p:sp>
    </p:spTree>
    <p:extLst>
      <p:ext uri="{BB962C8B-B14F-4D97-AF65-F5344CB8AC3E}">
        <p14:creationId xmlns:p14="http://schemas.microsoft.com/office/powerpoint/2010/main" val="340909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16</a:t>
            </a:fld>
            <a:endParaRPr lang="en-US"/>
          </a:p>
        </p:txBody>
      </p:sp>
    </p:spTree>
    <p:extLst>
      <p:ext uri="{BB962C8B-B14F-4D97-AF65-F5344CB8AC3E}">
        <p14:creationId xmlns:p14="http://schemas.microsoft.com/office/powerpoint/2010/main" val="398674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29</a:t>
            </a:fld>
            <a:endParaRPr lang="en-US"/>
          </a:p>
        </p:txBody>
      </p:sp>
    </p:spTree>
    <p:extLst>
      <p:ext uri="{BB962C8B-B14F-4D97-AF65-F5344CB8AC3E}">
        <p14:creationId xmlns:p14="http://schemas.microsoft.com/office/powerpoint/2010/main" val="245136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37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773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405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4938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05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11/7/21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416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11/7/21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29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74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77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623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4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10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75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11/7/21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242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11/7/21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8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11/7/21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53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841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11/7/21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9177085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lassic.studylight.org/desk/?query=ro+2:17&amp;sr=1&amp;t=ni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classic.studylight.org/desk/?query=ro+2:23&amp;sr=1&amp;t=niv" TargetMode="External"/><Relationship Id="rId3" Type="http://schemas.openxmlformats.org/officeDocument/2006/relationships/hyperlink" Target="http://classic.studylight.org/desk/?query=ro+2:18&amp;sr=1&amp;t=niv" TargetMode="External"/><Relationship Id="rId7" Type="http://schemas.openxmlformats.org/officeDocument/2006/relationships/hyperlink" Target="http://classic.studylight.org/desk/?query=ro+2:22&amp;sr=1&amp;t=niv" TargetMode="External"/><Relationship Id="rId2" Type="http://schemas.openxmlformats.org/officeDocument/2006/relationships/hyperlink" Target="http://classic.studylight.org/desk/?query=ro+2:17&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2:21&amp;sr=1&amp;t=niv" TargetMode="External"/><Relationship Id="rId5" Type="http://schemas.openxmlformats.org/officeDocument/2006/relationships/hyperlink" Target="http://classic.studylight.org/desk/?query=ro+2:20&amp;sr=1&amp;t=niv" TargetMode="External"/><Relationship Id="rId4" Type="http://schemas.openxmlformats.org/officeDocument/2006/relationships/hyperlink" Target="http://classic.studylight.org/desk/?query=ro+2:19&amp;sr=1&amp;t=niv" TargetMode="External"/><Relationship Id="rId9" Type="http://schemas.openxmlformats.org/officeDocument/2006/relationships/hyperlink" Target="http://classic.studylight.org/desk/?query=ro+2:24&amp;sr=1&amp;t=ni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lassic.studylight.org/desk/?query=ro+2:26&amp;sr=1&amp;t=niv" TargetMode="External"/><Relationship Id="rId2" Type="http://schemas.openxmlformats.org/officeDocument/2006/relationships/hyperlink" Target="http://classic.studylight.org/desk/?query=ro+2:25&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2:29&amp;sr=1&amp;t=niv" TargetMode="External"/><Relationship Id="rId5" Type="http://schemas.openxmlformats.org/officeDocument/2006/relationships/hyperlink" Target="http://classic.studylight.org/desk/?query=ro+2:28&amp;sr=1&amp;t=niv" TargetMode="External"/><Relationship Id="rId4" Type="http://schemas.openxmlformats.org/officeDocument/2006/relationships/hyperlink" Target="http://classic.studylight.org/desk/?query=ro+2:27&amp;sr=1&amp;t=ni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lassic.studylight.org/desk/?query=ro+3:2&amp;sr=1&amp;t=niv" TargetMode="External"/><Relationship Id="rId2" Type="http://schemas.openxmlformats.org/officeDocument/2006/relationships/hyperlink" Target="http://classic.studylight.org/desk/?query=ro+3:1&amp;sr=1&amp;t=niv" TargetMode="External"/><Relationship Id="rId1" Type="http://schemas.openxmlformats.org/officeDocument/2006/relationships/slideLayout" Target="../slideLayouts/slideLayout2.xml"/><Relationship Id="rId4" Type="http://schemas.openxmlformats.org/officeDocument/2006/relationships/hyperlink" Target="http://classic.studylight.org/desk/?query=ro+3:9&amp;sr=1&amp;t=niv"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classic.studylight.org/desk/?query=ro+3:7&amp;sr=1&amp;t=niv" TargetMode="External"/><Relationship Id="rId3" Type="http://schemas.openxmlformats.org/officeDocument/2006/relationships/hyperlink" Target="http://classic.studylight.org/desk/?query=ro+3:2&amp;sr=1&amp;t=niv" TargetMode="External"/><Relationship Id="rId7" Type="http://schemas.openxmlformats.org/officeDocument/2006/relationships/hyperlink" Target="http://classic.studylight.org/desk/?query=ro+3:6&amp;sr=1&amp;t=niv" TargetMode="External"/><Relationship Id="rId2" Type="http://schemas.openxmlformats.org/officeDocument/2006/relationships/hyperlink" Target="http://classic.studylight.org/desk/?query=ro+3:1&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5&amp;sr=1&amp;t=niv" TargetMode="External"/><Relationship Id="rId5" Type="http://schemas.openxmlformats.org/officeDocument/2006/relationships/hyperlink" Target="http://classic.studylight.org/desk/?query=ro+3:4&amp;sr=1&amp;t=niv" TargetMode="External"/><Relationship Id="rId4" Type="http://schemas.openxmlformats.org/officeDocument/2006/relationships/hyperlink" Target="http://classic.studylight.org/desk/?query=ro+3:3&amp;sr=1&amp;t=niv" TargetMode="External"/><Relationship Id="rId9" Type="http://schemas.openxmlformats.org/officeDocument/2006/relationships/hyperlink" Target="http://classic.studylight.org/desk/?query=ro+3:8&amp;sr=1&amp;t=niv"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classic.studylight.org/desk/?query=ro+3:15&amp;sr=1&amp;t=niv" TargetMode="External"/><Relationship Id="rId3" Type="http://schemas.openxmlformats.org/officeDocument/2006/relationships/hyperlink" Target="http://classic.studylight.org/desk/?query=ro+3:10&amp;sr=1&amp;t=niv" TargetMode="External"/><Relationship Id="rId7" Type="http://schemas.openxmlformats.org/officeDocument/2006/relationships/hyperlink" Target="http://classic.studylight.org/desk/?query=ro+3:14&amp;sr=1&amp;t=niv" TargetMode="External"/><Relationship Id="rId2" Type="http://schemas.openxmlformats.org/officeDocument/2006/relationships/hyperlink" Target="http://classic.studylight.org/desk/?query=ro+3:9&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13&amp;sr=1&amp;t=niv" TargetMode="External"/><Relationship Id="rId11" Type="http://schemas.openxmlformats.org/officeDocument/2006/relationships/hyperlink" Target="http://classic.studylight.org/desk/?query=ro+3:18&amp;sr=1&amp;t=niv" TargetMode="External"/><Relationship Id="rId5" Type="http://schemas.openxmlformats.org/officeDocument/2006/relationships/hyperlink" Target="http://classic.studylight.org/desk/?query=ro+3:12&amp;sr=1&amp;t=niv" TargetMode="External"/><Relationship Id="rId10" Type="http://schemas.openxmlformats.org/officeDocument/2006/relationships/hyperlink" Target="http://classic.studylight.org/desk/?query=ro+3:17&amp;sr=1&amp;t=niv" TargetMode="External"/><Relationship Id="rId4" Type="http://schemas.openxmlformats.org/officeDocument/2006/relationships/hyperlink" Target="http://classic.studylight.org/desk/?query=ro+3:11&amp;sr=1&amp;t=niv" TargetMode="External"/><Relationship Id="rId9" Type="http://schemas.openxmlformats.org/officeDocument/2006/relationships/hyperlink" Target="http://classic.studylight.org/desk/?query=ro+3:16&amp;sr=1&amp;t=ni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5</a:t>
            </a:r>
          </a:p>
        </p:txBody>
      </p:sp>
    </p:spTree>
    <p:extLst>
      <p:ext uri="{BB962C8B-B14F-4D97-AF65-F5344CB8AC3E}">
        <p14:creationId xmlns:p14="http://schemas.microsoft.com/office/powerpoint/2010/main" val="280150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1:1-6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133327"/>
            <a:ext cx="10818055" cy="5866229"/>
          </a:xfrm>
        </p:spPr>
        <p:txBody>
          <a:bodyPr>
            <a:noAutofit/>
          </a:bodyPr>
          <a:lstStyle/>
          <a:p>
            <a:pPr marL="0" indent="0">
              <a:buNone/>
            </a:pPr>
            <a:r>
              <a:rPr lang="en-US" sz="3600" baseline="30000" dirty="0">
                <a:solidFill>
                  <a:schemeClr val="accent3"/>
                </a:solidFill>
              </a:rPr>
              <a:t>1:1  </a:t>
            </a:r>
            <a:r>
              <a:rPr lang="en-US" sz="3200" dirty="0"/>
              <a:t>Paul, a servant of Christ Jesus, called to be an    apostle and set apart for the gospel of God - the gospel he promised beforehand through his prophets in the Holy Scriptures regarding his Son, who as to his human nature was a descendant of David, and who through the Spirit of holiness was declared with power to be the Son of God by his resurrection from the dead: Jesus Christ our Lord. Through him and for his name's sake, we received grace and apostleship to</a:t>
            </a:r>
            <a:r>
              <a:rPr lang="en-US" sz="3200" i="1" dirty="0"/>
              <a:t> </a:t>
            </a:r>
            <a:r>
              <a:rPr lang="en-US" sz="3200" dirty="0"/>
              <a:t>call people from among all</a:t>
            </a:r>
            <a:r>
              <a:rPr lang="en-US" sz="3200" i="1" dirty="0"/>
              <a:t> </a:t>
            </a:r>
            <a:r>
              <a:rPr lang="en-US" sz="3200" dirty="0"/>
              <a:t>the Gentiles to the obedience that comes from faith.</a:t>
            </a:r>
          </a:p>
        </p:txBody>
      </p:sp>
      <p:cxnSp>
        <p:nvCxnSpPr>
          <p:cNvPr id="4" name="Straight Connector 3">
            <a:extLst>
              <a:ext uri="{FF2B5EF4-FFF2-40B4-BE49-F238E27FC236}">
                <a16:creationId xmlns:a16="http://schemas.microsoft.com/office/drawing/2014/main" id="{BFEDC48B-363E-F647-A916-9829777C798B}"/>
              </a:ext>
            </a:extLst>
          </p:cNvPr>
          <p:cNvCxnSpPr>
            <a:cxnSpLocks/>
          </p:cNvCxnSpPr>
          <p:nvPr/>
        </p:nvCxnSpPr>
        <p:spPr>
          <a:xfrm>
            <a:off x="4332571" y="3622520"/>
            <a:ext cx="46064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6C4291A-131E-A048-B3F1-AD977AB9F1CB}"/>
              </a:ext>
            </a:extLst>
          </p:cNvPr>
          <p:cNvCxnSpPr>
            <a:cxnSpLocks/>
          </p:cNvCxnSpPr>
          <p:nvPr/>
        </p:nvCxnSpPr>
        <p:spPr>
          <a:xfrm>
            <a:off x="512617" y="6063828"/>
            <a:ext cx="781539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1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1:16-17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16</a:t>
            </a:r>
            <a:r>
              <a:rPr lang="en-US" sz="3600" dirty="0"/>
              <a:t> I am not ashamed of the gospel, because it is the power of God for the salvation of everyone who believes: first for the Jew, then for the Gentile.</a:t>
            </a:r>
            <a:endParaRPr lang="en-US" sz="3600" baseline="30000" dirty="0">
              <a:solidFill>
                <a:schemeClr val="accent3"/>
              </a:solidFill>
            </a:endParaRPr>
          </a:p>
          <a:p>
            <a:pPr marL="0" indent="0">
              <a:buNone/>
            </a:pPr>
            <a:r>
              <a:rPr lang="en-US" sz="3600" baseline="30000" dirty="0">
                <a:solidFill>
                  <a:schemeClr val="accent3"/>
                </a:solidFill>
              </a:rPr>
              <a:t>17</a:t>
            </a:r>
            <a:r>
              <a:rPr lang="en-US" sz="3600" b="1" baseline="30000" dirty="0"/>
              <a:t> </a:t>
            </a:r>
            <a:r>
              <a:rPr lang="en-US" sz="3600" dirty="0"/>
              <a:t>For in the gospel a righteousness from God is revealed, a righteousness that is by faith from first to last,</a:t>
            </a:r>
            <a:r>
              <a:rPr lang="en-US" sz="3600" baseline="30000" dirty="0"/>
              <a:t> </a:t>
            </a:r>
            <a:r>
              <a:rPr lang="en-US" sz="3600" dirty="0"/>
              <a:t>just as it is written: "The righteous will live by faith." </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6160168" y="2458330"/>
            <a:ext cx="46778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0C4F00-38B6-0C46-BE96-C54B48D4C15E}"/>
              </a:ext>
            </a:extLst>
          </p:cNvPr>
          <p:cNvCxnSpPr>
            <a:cxnSpLocks/>
          </p:cNvCxnSpPr>
          <p:nvPr/>
        </p:nvCxnSpPr>
        <p:spPr>
          <a:xfrm>
            <a:off x="424375" y="2991730"/>
            <a:ext cx="294366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DE5C96-057A-0447-AC53-53BE346A7FB9}"/>
              </a:ext>
            </a:extLst>
          </p:cNvPr>
          <p:cNvCxnSpPr>
            <a:cxnSpLocks/>
          </p:cNvCxnSpPr>
          <p:nvPr/>
        </p:nvCxnSpPr>
        <p:spPr>
          <a:xfrm>
            <a:off x="2747892" y="4763086"/>
            <a:ext cx="6563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EE65B-D7C8-F94C-B1F7-054D9053EDA0}"/>
              </a:ext>
            </a:extLst>
          </p:cNvPr>
          <p:cNvCxnSpPr>
            <a:cxnSpLocks/>
          </p:cNvCxnSpPr>
          <p:nvPr/>
        </p:nvCxnSpPr>
        <p:spPr>
          <a:xfrm>
            <a:off x="6964680" y="5326966"/>
            <a:ext cx="37033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1A9086-476B-B140-A6DF-B467022954E1}"/>
              </a:ext>
            </a:extLst>
          </p:cNvPr>
          <p:cNvCxnSpPr>
            <a:cxnSpLocks/>
          </p:cNvCxnSpPr>
          <p:nvPr/>
        </p:nvCxnSpPr>
        <p:spPr>
          <a:xfrm>
            <a:off x="441960" y="5860366"/>
            <a:ext cx="25755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940E806C-7D42-4844-AD1B-87EB42F59992}"/>
              </a:ext>
            </a:extLst>
          </p:cNvPr>
          <p:cNvSpPr/>
          <p:nvPr/>
        </p:nvSpPr>
        <p:spPr>
          <a:xfrm>
            <a:off x="7888395" y="390358"/>
            <a:ext cx="2298343" cy="856960"/>
          </a:xfrm>
          <a:prstGeom prst="wedgeRoundRectCallout">
            <a:avLst>
              <a:gd name="adj1" fmla="val -39027"/>
              <a:gd name="adj2" fmla="val 13507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WHAT </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21" name="Rounded Rectangular Callout 20">
            <a:extLst>
              <a:ext uri="{FF2B5EF4-FFF2-40B4-BE49-F238E27FC236}">
                <a16:creationId xmlns:a16="http://schemas.microsoft.com/office/drawing/2014/main" id="{13153C64-0463-8F4F-8F7F-7642A019EE58}"/>
              </a:ext>
            </a:extLst>
          </p:cNvPr>
          <p:cNvSpPr/>
          <p:nvPr/>
        </p:nvSpPr>
        <p:spPr>
          <a:xfrm>
            <a:off x="5342700" y="5654099"/>
            <a:ext cx="2437722" cy="856960"/>
          </a:xfrm>
          <a:prstGeom prst="wedgeRoundRectCallout">
            <a:avLst>
              <a:gd name="adj1" fmla="val -39442"/>
              <a:gd name="adj2" fmla="val -147596"/>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HOW </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14" name="Straight Connector 13">
            <a:extLst>
              <a:ext uri="{FF2B5EF4-FFF2-40B4-BE49-F238E27FC236}">
                <a16:creationId xmlns:a16="http://schemas.microsoft.com/office/drawing/2014/main" id="{C765F963-268B-5741-89CB-A67E05C073CA}"/>
              </a:ext>
            </a:extLst>
          </p:cNvPr>
          <p:cNvCxnSpPr>
            <a:cxnSpLocks/>
          </p:cNvCxnSpPr>
          <p:nvPr/>
        </p:nvCxnSpPr>
        <p:spPr>
          <a:xfrm>
            <a:off x="4663440" y="4214446"/>
            <a:ext cx="5654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60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1:20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1:20</a:t>
            </a:r>
            <a:r>
              <a:rPr lang="en-US" sz="3600" dirty="0"/>
              <a:t> …God's invisible qualities - his eternal power and divine nature - have been clearly seen, being understood from what has been made, so that men are without excuse.</a:t>
            </a:r>
            <a:endParaRPr lang="en-US" sz="3600" baseline="30000" dirty="0">
              <a:solidFill>
                <a:schemeClr val="accent3"/>
              </a:solidFill>
            </a:endParaRP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4856886" y="2437310"/>
            <a:ext cx="520151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5807FE-5E4E-894D-A0DB-399CB0DFB804}"/>
              </a:ext>
            </a:extLst>
          </p:cNvPr>
          <p:cNvCxnSpPr>
            <a:cxnSpLocks/>
          </p:cNvCxnSpPr>
          <p:nvPr/>
        </p:nvCxnSpPr>
        <p:spPr>
          <a:xfrm>
            <a:off x="475540" y="3014252"/>
            <a:ext cx="1004006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11D0CD-42B4-C142-9959-90F2BFBA4DCC}"/>
              </a:ext>
            </a:extLst>
          </p:cNvPr>
          <p:cNvCxnSpPr>
            <a:cxnSpLocks/>
          </p:cNvCxnSpPr>
          <p:nvPr/>
        </p:nvCxnSpPr>
        <p:spPr>
          <a:xfrm>
            <a:off x="2127840" y="3538805"/>
            <a:ext cx="53804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2:1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998483"/>
            <a:ext cx="10818055" cy="5824351"/>
          </a:xfrm>
        </p:spPr>
        <p:txBody>
          <a:bodyPr>
            <a:noAutofit/>
          </a:bodyPr>
          <a:lstStyle/>
          <a:p>
            <a:pPr marL="0" indent="0">
              <a:buNone/>
            </a:pPr>
            <a:r>
              <a:rPr lang="en-US" sz="3200" baseline="30000" dirty="0">
                <a:solidFill>
                  <a:schemeClr val="accent3"/>
                </a:solidFill>
              </a:rPr>
              <a:t>1</a:t>
            </a:r>
            <a:r>
              <a:rPr lang="en-US" sz="3200" dirty="0"/>
              <a:t> You, therefore, have no excuse, you who pass judgment on someone else, for at whatever point you judge the other, you are condemning yourself, because you who pass judgment do the same things. </a:t>
            </a:r>
          </a:p>
        </p:txBody>
      </p:sp>
      <p:cxnSp>
        <p:nvCxnSpPr>
          <p:cNvPr id="5" name="Straight Connector 4">
            <a:extLst>
              <a:ext uri="{FF2B5EF4-FFF2-40B4-BE49-F238E27FC236}">
                <a16:creationId xmlns:a16="http://schemas.microsoft.com/office/drawing/2014/main" id="{5BB5EB76-6692-D24A-BF0E-E980329FEB23}"/>
              </a:ext>
            </a:extLst>
          </p:cNvPr>
          <p:cNvCxnSpPr>
            <a:cxnSpLocks/>
          </p:cNvCxnSpPr>
          <p:nvPr/>
        </p:nvCxnSpPr>
        <p:spPr>
          <a:xfrm>
            <a:off x="490303" y="3019745"/>
            <a:ext cx="1039184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FEB94B-03B7-3548-B95E-2E3BA0834E71}"/>
              </a:ext>
            </a:extLst>
          </p:cNvPr>
          <p:cNvSpPr txBox="1"/>
          <p:nvPr/>
        </p:nvSpPr>
        <p:spPr>
          <a:xfrm>
            <a:off x="749753" y="3818737"/>
            <a:ext cx="10275932" cy="1815882"/>
          </a:xfrm>
          <a:prstGeom prst="rect">
            <a:avLst/>
          </a:prstGeom>
          <a:solidFill>
            <a:schemeClr val="tx2"/>
          </a:solidFill>
          <a:ln w="28575">
            <a:solidFill>
              <a:schemeClr val="bg1"/>
            </a:solidFill>
          </a:ln>
        </p:spPr>
        <p:txBody>
          <a:bodyPr wrap="square" rtlCol="0">
            <a:spAutoFit/>
          </a:bodyPr>
          <a:lstStyle/>
          <a:p>
            <a:r>
              <a:rPr lang="en-US" sz="2800" dirty="0">
                <a:solidFill>
                  <a:schemeClr val="accent1">
                    <a:lumMod val="75000"/>
                  </a:schemeClr>
                </a:solidFill>
              </a:rPr>
              <a:t>“Not, </a:t>
            </a:r>
            <a:r>
              <a:rPr lang="en-US" sz="2800" i="1" dirty="0">
                <a:solidFill>
                  <a:schemeClr val="accent1">
                    <a:lumMod val="75000"/>
                  </a:schemeClr>
                </a:solidFill>
              </a:rPr>
              <a:t>‘You do the identical actions’</a:t>
            </a:r>
            <a:r>
              <a:rPr lang="en-US" sz="2800" dirty="0">
                <a:solidFill>
                  <a:schemeClr val="accent1">
                    <a:lumMod val="75000"/>
                  </a:schemeClr>
                </a:solidFill>
              </a:rPr>
              <a:t>, but ‘</a:t>
            </a:r>
            <a:r>
              <a:rPr lang="en-US" sz="2800" i="1" dirty="0">
                <a:solidFill>
                  <a:schemeClr val="accent1">
                    <a:lumMod val="75000"/>
                  </a:schemeClr>
                </a:solidFill>
              </a:rPr>
              <a:t>Your conduct is the same</a:t>
            </a:r>
            <a:r>
              <a:rPr lang="en-US" sz="2800" dirty="0">
                <a:solidFill>
                  <a:schemeClr val="accent1">
                    <a:lumMod val="75000"/>
                  </a:schemeClr>
                </a:solidFill>
              </a:rPr>
              <a:t>’, i.e., ‘</a:t>
            </a:r>
            <a:r>
              <a:rPr lang="en-US" sz="2800" i="1" dirty="0">
                <a:solidFill>
                  <a:schemeClr val="accent1">
                    <a:lumMod val="75000"/>
                  </a:schemeClr>
                </a:solidFill>
              </a:rPr>
              <a:t>You sin against light</a:t>
            </a:r>
            <a:r>
              <a:rPr lang="en-US" sz="2800" dirty="0">
                <a:solidFill>
                  <a:schemeClr val="accent1">
                    <a:lumMod val="75000"/>
                  </a:schemeClr>
                </a:solidFill>
              </a:rPr>
              <a:t>.’ The </a:t>
            </a:r>
            <a:r>
              <a:rPr lang="en-US" sz="2800" u="sng" dirty="0">
                <a:solidFill>
                  <a:schemeClr val="accent1">
                    <a:lumMod val="75000"/>
                  </a:schemeClr>
                </a:solidFill>
              </a:rPr>
              <a:t>sin</a:t>
            </a:r>
            <a:r>
              <a:rPr lang="en-US" sz="2800" dirty="0">
                <a:solidFill>
                  <a:schemeClr val="accent1">
                    <a:lumMod val="75000"/>
                  </a:schemeClr>
                </a:solidFill>
              </a:rPr>
              <a:t> of the Jews was the same, but their </a:t>
            </a:r>
            <a:r>
              <a:rPr lang="en-US" sz="2800" u="sng" dirty="0">
                <a:solidFill>
                  <a:schemeClr val="accent1">
                    <a:lumMod val="75000"/>
                  </a:schemeClr>
                </a:solidFill>
              </a:rPr>
              <a:t>sins</a:t>
            </a:r>
            <a:r>
              <a:rPr lang="en-US" sz="2800" dirty="0">
                <a:solidFill>
                  <a:schemeClr val="accent1">
                    <a:lumMod val="75000"/>
                  </a:schemeClr>
                </a:solidFill>
              </a:rPr>
              <a:t> were not.” 	 								</a:t>
            </a:r>
            <a:r>
              <a:rPr lang="en-US" sz="2800" dirty="0">
                <a:solidFill>
                  <a:schemeClr val="bg1"/>
                </a:solidFill>
              </a:rPr>
              <a:t>														- James Denney </a:t>
            </a:r>
          </a:p>
        </p:txBody>
      </p:sp>
      <p:cxnSp>
        <p:nvCxnSpPr>
          <p:cNvPr id="19" name="Straight Connector 18">
            <a:extLst>
              <a:ext uri="{FF2B5EF4-FFF2-40B4-BE49-F238E27FC236}">
                <a16:creationId xmlns:a16="http://schemas.microsoft.com/office/drawing/2014/main" id="{4D4DE1E0-5890-C94E-B1CA-DF1E01135776}"/>
              </a:ext>
            </a:extLst>
          </p:cNvPr>
          <p:cNvCxnSpPr>
            <a:cxnSpLocks/>
          </p:cNvCxnSpPr>
          <p:nvPr/>
        </p:nvCxnSpPr>
        <p:spPr>
          <a:xfrm>
            <a:off x="786720" y="1547445"/>
            <a:ext cx="61322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7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2:7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330960"/>
            <a:ext cx="11304119" cy="5481357"/>
          </a:xfrm>
        </p:spPr>
        <p:txBody>
          <a:bodyPr>
            <a:noAutofit/>
          </a:bodyPr>
          <a:lstStyle/>
          <a:p>
            <a:pPr marL="0" indent="0">
              <a:buNone/>
            </a:pPr>
            <a:r>
              <a:rPr lang="en-US" sz="3200" baseline="30000" dirty="0">
                <a:solidFill>
                  <a:schemeClr val="accent3"/>
                </a:solidFill>
              </a:rPr>
              <a:t>7</a:t>
            </a:r>
            <a:r>
              <a:rPr lang="en-US" sz="3200" dirty="0"/>
              <a:t> To those who by persistence in doing good seek glory, honor and immortality, he will give eternal life. </a:t>
            </a:r>
          </a:p>
        </p:txBody>
      </p:sp>
    </p:spTree>
    <p:extLst>
      <p:ext uri="{BB962C8B-B14F-4D97-AF65-F5344CB8AC3E}">
        <p14:creationId xmlns:p14="http://schemas.microsoft.com/office/powerpoint/2010/main" val="187313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2:14-15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2:14 </a:t>
            </a:r>
            <a:r>
              <a:rPr lang="en-US" sz="3600" dirty="0"/>
              <a:t>(Indeed, when Gentiles, who do not have the law, do by nature things required by the law, they are a law for themselves, even though they do not have the law, </a:t>
            </a:r>
            <a:r>
              <a:rPr lang="en-US" sz="3600" baseline="30000" dirty="0">
                <a:solidFill>
                  <a:schemeClr val="accent3"/>
                </a:solidFill>
              </a:rPr>
              <a:t>15 </a:t>
            </a:r>
            <a:r>
              <a:rPr lang="en-US" sz="3600" dirty="0"/>
              <a:t>since they show that the requirements of the law are written on their hearts, their consciences also bearing witness, and their thoughts now accusing, now even defending them.) </a:t>
            </a:r>
          </a:p>
        </p:txBody>
      </p:sp>
    </p:spTree>
    <p:extLst>
      <p:ext uri="{BB962C8B-B14F-4D97-AF65-F5344CB8AC3E}">
        <p14:creationId xmlns:p14="http://schemas.microsoft.com/office/powerpoint/2010/main" val="362990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5</a:t>
            </a:r>
          </a:p>
        </p:txBody>
      </p:sp>
      <p:sp>
        <p:nvSpPr>
          <p:cNvPr id="7" name="Content Placeholder 2">
            <a:extLst>
              <a:ext uri="{FF2B5EF4-FFF2-40B4-BE49-F238E27FC236}">
                <a16:creationId xmlns:a16="http://schemas.microsoft.com/office/drawing/2014/main" id="{AAC14C6D-0FC1-1245-B686-76CB82C9D1C9}"/>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(2:17 – 3:18)</a:t>
            </a:r>
          </a:p>
        </p:txBody>
      </p:sp>
    </p:spTree>
    <p:extLst>
      <p:ext uri="{BB962C8B-B14F-4D97-AF65-F5344CB8AC3E}">
        <p14:creationId xmlns:p14="http://schemas.microsoft.com/office/powerpoint/2010/main" val="81792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67498">
            <a:extLst>
              <a:ext uri="{FF2B5EF4-FFF2-40B4-BE49-F238E27FC236}">
                <a16:creationId xmlns:a16="http://schemas.microsoft.com/office/drawing/2014/main" id="{3340FF34-A934-FC4F-A9B8-738DE2809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35" y="1262548"/>
            <a:ext cx="9361994" cy="52560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D72597-50AC-0D4E-B3EE-D6C8620089C8}"/>
              </a:ext>
            </a:extLst>
          </p:cNvPr>
          <p:cNvSpPr>
            <a:spLocks noGrp="1"/>
          </p:cNvSpPr>
          <p:nvPr>
            <p:ph type="title"/>
          </p:nvPr>
        </p:nvSpPr>
        <p:spPr>
          <a:xfrm>
            <a:off x="646111" y="452718"/>
            <a:ext cx="10129465" cy="1400530"/>
          </a:xfrm>
        </p:spPr>
        <p:txBody>
          <a:bodyPr/>
          <a:lstStyle/>
          <a:p>
            <a:r>
              <a:rPr lang="en-US" b="1" dirty="0"/>
              <a:t>Epistemology </a:t>
            </a:r>
            <a:r>
              <a:rPr lang="en-US" sz="3300" i="1" dirty="0"/>
              <a:t>“What can we really know?”</a:t>
            </a:r>
          </a:p>
        </p:txBody>
      </p:sp>
      <p:pic>
        <p:nvPicPr>
          <p:cNvPr id="1026" name="Picture 2" descr="Epistemology - Educare ~ We Educate, We Care">
            <a:extLst>
              <a:ext uri="{FF2B5EF4-FFF2-40B4-BE49-F238E27FC236}">
                <a16:creationId xmlns:a16="http://schemas.microsoft.com/office/drawing/2014/main" id="{902D19EB-A3CF-454B-BB18-4B4716CDC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04" y="1421153"/>
            <a:ext cx="5423261" cy="305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53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103312" y="2353174"/>
            <a:ext cx="8946541" cy="4195481"/>
          </a:xfrm>
        </p:spPr>
        <p:txBody>
          <a:bodyPr>
            <a:normAutofit/>
          </a:bodyPr>
          <a:lstStyle/>
          <a:p>
            <a:pPr marL="0" indent="0" algn="ctr">
              <a:buNone/>
            </a:pPr>
            <a:endParaRPr lang="en-US" sz="6000" dirty="0"/>
          </a:p>
          <a:p>
            <a:pPr marL="0" indent="0" algn="ctr">
              <a:buNone/>
            </a:pPr>
            <a:endParaRPr lang="en-US" sz="6000" dirty="0"/>
          </a:p>
          <a:p>
            <a:pPr marL="0" indent="0" algn="ctr">
              <a:buNone/>
            </a:pPr>
            <a:r>
              <a:rPr lang="en-US" sz="6000" dirty="0"/>
              <a:t>Science / Philosophy</a:t>
            </a:r>
          </a:p>
        </p:txBody>
      </p:sp>
    </p:spTree>
    <p:extLst>
      <p:ext uri="{BB962C8B-B14F-4D97-AF65-F5344CB8AC3E}">
        <p14:creationId xmlns:p14="http://schemas.microsoft.com/office/powerpoint/2010/main" val="297235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r>
              <a:rPr lang="en-US" b="1" dirty="0"/>
              <a:t>Double Truth Theory</a:t>
            </a:r>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103312" y="2353174"/>
            <a:ext cx="8946541" cy="4195481"/>
          </a:xfrm>
        </p:spPr>
        <p:txBody>
          <a:bodyPr>
            <a:normAutofit/>
          </a:bodyPr>
          <a:lstStyle/>
          <a:p>
            <a:pPr marL="0" indent="0" algn="ctr">
              <a:buNone/>
            </a:pPr>
            <a:r>
              <a:rPr lang="en-US" sz="6000" dirty="0"/>
              <a:t>Theology</a:t>
            </a:r>
          </a:p>
          <a:p>
            <a:pPr marL="0" indent="0" algn="ctr">
              <a:buNone/>
            </a:pPr>
            <a:endParaRPr lang="en-US" sz="6000" dirty="0"/>
          </a:p>
          <a:p>
            <a:pPr marL="0" indent="0" algn="ctr">
              <a:buNone/>
            </a:pPr>
            <a:r>
              <a:rPr lang="en-US" sz="6000" dirty="0"/>
              <a:t>Science / Philosophy</a:t>
            </a:r>
          </a:p>
        </p:txBody>
      </p:sp>
      <p:cxnSp>
        <p:nvCxnSpPr>
          <p:cNvPr id="5" name="Straight Connector 4">
            <a:extLst>
              <a:ext uri="{FF2B5EF4-FFF2-40B4-BE49-F238E27FC236}">
                <a16:creationId xmlns:a16="http://schemas.microsoft.com/office/drawing/2014/main" id="{D8C694C1-437C-FD48-B197-A14973AC5C5D}"/>
              </a:ext>
            </a:extLst>
          </p:cNvPr>
          <p:cNvCxnSpPr/>
          <p:nvPr/>
        </p:nvCxnSpPr>
        <p:spPr>
          <a:xfrm>
            <a:off x="1760563" y="3957852"/>
            <a:ext cx="7710985" cy="0"/>
          </a:xfrm>
          <a:prstGeom prst="line">
            <a:avLst/>
          </a:prstGeom>
          <a:ln w="5715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775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B7F0-D4B7-504D-B1C2-62C8D064FB84}"/>
              </a:ext>
            </a:extLst>
          </p:cNvPr>
          <p:cNvSpPr>
            <a:spLocks noGrp="1"/>
          </p:cNvSpPr>
          <p:nvPr>
            <p:ph type="title"/>
          </p:nvPr>
        </p:nvSpPr>
        <p:spPr/>
        <p:txBody>
          <a:bodyPr/>
          <a:lstStyle/>
          <a:p>
            <a:r>
              <a:rPr lang="en-US" dirty="0"/>
              <a:t>VTS </a:t>
            </a:r>
            <a:r>
              <a:rPr lang="en-US" sz="3200" dirty="0"/>
              <a:t>(Visual Thinking Strategies) </a:t>
            </a:r>
            <a:endParaRPr lang="en-US" dirty="0"/>
          </a:p>
        </p:txBody>
      </p:sp>
      <p:pic>
        <p:nvPicPr>
          <p:cNvPr id="2052" name="Picture 4" descr="Visual Thinking Strategies | TILT">
            <a:extLst>
              <a:ext uri="{FF2B5EF4-FFF2-40B4-BE49-F238E27FC236}">
                <a16:creationId xmlns:a16="http://schemas.microsoft.com/office/drawing/2014/main" id="{7FE0E453-9A5C-874E-8731-A3E79F493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312" y="1429601"/>
            <a:ext cx="9212239" cy="494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DFC60-5ECF-5D4D-8C22-E70C25251840}"/>
              </a:ext>
            </a:extLst>
          </p:cNvPr>
          <p:cNvSpPr>
            <a:spLocks noGrp="1"/>
          </p:cNvSpPr>
          <p:nvPr>
            <p:ph idx="1"/>
          </p:nvPr>
        </p:nvSpPr>
        <p:spPr/>
        <p:txBody>
          <a:bodyPr/>
          <a:lstStyle/>
          <a:p>
            <a:endParaRPr lang="en-US"/>
          </a:p>
        </p:txBody>
      </p:sp>
      <p:pic>
        <p:nvPicPr>
          <p:cNvPr id="5122" name="Picture 2" descr="All truth is God&amp;#39;s truth | The Resurgence">
            <a:extLst>
              <a:ext uri="{FF2B5EF4-FFF2-40B4-BE49-F238E27FC236}">
                <a16:creationId xmlns:a16="http://schemas.microsoft.com/office/drawing/2014/main" id="{59A4D220-BF78-9741-8B80-04D0CA46F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35" y="656299"/>
            <a:ext cx="10119697" cy="56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4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r>
              <a:rPr lang="en-US" b="1" dirty="0"/>
              <a:t>Classical Synthesis</a:t>
            </a:r>
            <a:br>
              <a:rPr lang="en-US" b="1" dirty="0"/>
            </a:br>
            <a:r>
              <a:rPr lang="en-US" b="1" dirty="0"/>
              <a:t>(Aquinas)</a:t>
            </a:r>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103312" y="2353174"/>
            <a:ext cx="8946541" cy="4195481"/>
          </a:xfrm>
        </p:spPr>
        <p:txBody>
          <a:bodyPr>
            <a:normAutofit/>
          </a:bodyPr>
          <a:lstStyle/>
          <a:p>
            <a:pPr marL="0" indent="0" algn="ctr">
              <a:buNone/>
            </a:pPr>
            <a:r>
              <a:rPr lang="en-US" sz="6000" dirty="0"/>
              <a:t>Theology</a:t>
            </a:r>
          </a:p>
          <a:p>
            <a:pPr marL="0" indent="0" algn="ctr">
              <a:buNone/>
            </a:pPr>
            <a:endParaRPr lang="en-US" sz="6000" dirty="0"/>
          </a:p>
          <a:p>
            <a:pPr marL="0" indent="0" algn="ctr">
              <a:buNone/>
            </a:pPr>
            <a:r>
              <a:rPr lang="en-US" sz="6000" dirty="0"/>
              <a:t>Science / Philosophy</a:t>
            </a:r>
          </a:p>
        </p:txBody>
      </p:sp>
      <p:cxnSp>
        <p:nvCxnSpPr>
          <p:cNvPr id="5" name="Straight Connector 4">
            <a:extLst>
              <a:ext uri="{FF2B5EF4-FFF2-40B4-BE49-F238E27FC236}">
                <a16:creationId xmlns:a16="http://schemas.microsoft.com/office/drawing/2014/main" id="{D8C694C1-437C-FD48-B197-A14973AC5C5D}"/>
              </a:ext>
            </a:extLst>
          </p:cNvPr>
          <p:cNvCxnSpPr/>
          <p:nvPr/>
        </p:nvCxnSpPr>
        <p:spPr>
          <a:xfrm>
            <a:off x="1719619" y="3971503"/>
            <a:ext cx="7710985" cy="0"/>
          </a:xfrm>
          <a:prstGeom prst="line">
            <a:avLst/>
          </a:prstGeom>
          <a:ln w="57150">
            <a:prstDash val="dash"/>
          </a:ln>
        </p:spPr>
        <p:style>
          <a:lnRef idx="3">
            <a:schemeClr val="accent3"/>
          </a:lnRef>
          <a:fillRef idx="0">
            <a:schemeClr val="accent3"/>
          </a:fillRef>
          <a:effectRef idx="2">
            <a:schemeClr val="accent3"/>
          </a:effectRef>
          <a:fontRef idx="minor">
            <a:schemeClr val="tx1"/>
          </a:fontRef>
        </p:style>
      </p:cxnSp>
      <p:cxnSp>
        <p:nvCxnSpPr>
          <p:cNvPr id="7" name="Straight Arrow Connector 6">
            <a:extLst>
              <a:ext uri="{FF2B5EF4-FFF2-40B4-BE49-F238E27FC236}">
                <a16:creationId xmlns:a16="http://schemas.microsoft.com/office/drawing/2014/main" id="{C5B97E08-7719-AF4A-BCA3-E0D995C2A730}"/>
              </a:ext>
            </a:extLst>
          </p:cNvPr>
          <p:cNvCxnSpPr/>
          <p:nvPr/>
        </p:nvCxnSpPr>
        <p:spPr>
          <a:xfrm>
            <a:off x="5611513" y="3550692"/>
            <a:ext cx="0" cy="818866"/>
          </a:xfrm>
          <a:prstGeom prst="straightConnector1">
            <a:avLst/>
          </a:prstGeom>
          <a:ln w="5715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AD29E18-48E4-C842-9F0C-2C21838BD7EE}"/>
              </a:ext>
            </a:extLst>
          </p:cNvPr>
          <p:cNvCxnSpPr/>
          <p:nvPr/>
        </p:nvCxnSpPr>
        <p:spPr>
          <a:xfrm>
            <a:off x="4426427" y="3552963"/>
            <a:ext cx="0" cy="818866"/>
          </a:xfrm>
          <a:prstGeom prst="straightConnector1">
            <a:avLst/>
          </a:prstGeom>
          <a:ln w="5715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28D3AB0-A460-9249-8F0E-D30F7FA2B7AC}"/>
              </a:ext>
            </a:extLst>
          </p:cNvPr>
          <p:cNvCxnSpPr/>
          <p:nvPr/>
        </p:nvCxnSpPr>
        <p:spPr>
          <a:xfrm>
            <a:off x="6803413" y="3541590"/>
            <a:ext cx="0" cy="818866"/>
          </a:xfrm>
          <a:prstGeom prst="straightConnector1">
            <a:avLst/>
          </a:prstGeom>
          <a:ln w="5715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2" descr="Epistemology - Educare ~ We Educate, We Care">
            <a:extLst>
              <a:ext uri="{FF2B5EF4-FFF2-40B4-BE49-F238E27FC236}">
                <a16:creationId xmlns:a16="http://schemas.microsoft.com/office/drawing/2014/main" id="{A419CCD2-4909-EF4F-A1AF-981F72E0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220" y="486815"/>
            <a:ext cx="4239688" cy="238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0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2597-50AC-0D4E-B3EE-D6C8620089C8}"/>
              </a:ext>
            </a:extLst>
          </p:cNvPr>
          <p:cNvSpPr>
            <a:spLocks noGrp="1"/>
          </p:cNvSpPr>
          <p:nvPr>
            <p:ph type="title"/>
          </p:nvPr>
        </p:nvSpPr>
        <p:spPr>
          <a:xfrm>
            <a:off x="646111" y="452718"/>
            <a:ext cx="10129465" cy="1400530"/>
          </a:xfrm>
        </p:spPr>
        <p:txBody>
          <a:bodyPr/>
          <a:lstStyle/>
          <a:p>
            <a:r>
              <a:rPr lang="en-US" b="1" dirty="0"/>
              <a:t>Epistemology </a:t>
            </a:r>
            <a:r>
              <a:rPr lang="en-US" sz="3300" i="1" dirty="0"/>
              <a:t>“What can we really know?”</a:t>
            </a:r>
          </a:p>
        </p:txBody>
      </p:sp>
      <p:sp>
        <p:nvSpPr>
          <p:cNvPr id="3" name="Content Placeholder 2">
            <a:extLst>
              <a:ext uri="{FF2B5EF4-FFF2-40B4-BE49-F238E27FC236}">
                <a16:creationId xmlns:a16="http://schemas.microsoft.com/office/drawing/2014/main" id="{55C3E665-9C56-D44A-83BD-0D425764E794}"/>
              </a:ext>
            </a:extLst>
          </p:cNvPr>
          <p:cNvSpPr>
            <a:spLocks noGrp="1"/>
          </p:cNvSpPr>
          <p:nvPr>
            <p:ph idx="1"/>
          </p:nvPr>
        </p:nvSpPr>
        <p:spPr/>
        <p:txBody>
          <a:bodyPr>
            <a:normAutofit/>
          </a:bodyPr>
          <a:lstStyle/>
          <a:p>
            <a:r>
              <a:rPr lang="en-US" sz="3600" dirty="0"/>
              <a:t> Law of Non-Contradiction</a:t>
            </a:r>
          </a:p>
          <a:p>
            <a:r>
              <a:rPr lang="en-US" sz="3600" dirty="0"/>
              <a:t> Law of Causality</a:t>
            </a:r>
          </a:p>
          <a:p>
            <a:r>
              <a:rPr lang="en-US" sz="3600" dirty="0"/>
              <a:t> Analogical Language </a:t>
            </a:r>
          </a:p>
          <a:p>
            <a:r>
              <a:rPr lang="en-US" sz="3600" dirty="0"/>
              <a:t> Sense Perception</a:t>
            </a:r>
          </a:p>
        </p:txBody>
      </p:sp>
    </p:spTree>
    <p:extLst>
      <p:ext uri="{BB962C8B-B14F-4D97-AF65-F5344CB8AC3E}">
        <p14:creationId xmlns:p14="http://schemas.microsoft.com/office/powerpoint/2010/main" val="15924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2597-50AC-0D4E-B3EE-D6C8620089C8}"/>
              </a:ext>
            </a:extLst>
          </p:cNvPr>
          <p:cNvSpPr>
            <a:spLocks noGrp="1"/>
          </p:cNvSpPr>
          <p:nvPr>
            <p:ph type="title"/>
          </p:nvPr>
        </p:nvSpPr>
        <p:spPr>
          <a:xfrm>
            <a:off x="646111" y="452718"/>
            <a:ext cx="10129465" cy="1400530"/>
          </a:xfrm>
        </p:spPr>
        <p:txBody>
          <a:bodyPr/>
          <a:lstStyle/>
          <a:p>
            <a:r>
              <a:rPr lang="en-US" b="1" dirty="0"/>
              <a:t>Epistemology </a:t>
            </a:r>
            <a:r>
              <a:rPr lang="en-US" sz="3300" i="1" dirty="0"/>
              <a:t>“What can we really know?”</a:t>
            </a:r>
          </a:p>
        </p:txBody>
      </p:sp>
      <p:sp>
        <p:nvSpPr>
          <p:cNvPr id="3" name="Content Placeholder 2">
            <a:extLst>
              <a:ext uri="{FF2B5EF4-FFF2-40B4-BE49-F238E27FC236}">
                <a16:creationId xmlns:a16="http://schemas.microsoft.com/office/drawing/2014/main" id="{55C3E665-9C56-D44A-83BD-0D425764E794}"/>
              </a:ext>
            </a:extLst>
          </p:cNvPr>
          <p:cNvSpPr>
            <a:spLocks noGrp="1"/>
          </p:cNvSpPr>
          <p:nvPr>
            <p:ph idx="1"/>
          </p:nvPr>
        </p:nvSpPr>
        <p:spPr/>
        <p:txBody>
          <a:bodyPr>
            <a:normAutofit/>
          </a:bodyPr>
          <a:lstStyle/>
          <a:p>
            <a:r>
              <a:rPr lang="en-US" sz="3600" dirty="0"/>
              <a:t> Law of Non-Contradiction</a:t>
            </a:r>
          </a:p>
          <a:p>
            <a:pPr marL="0" indent="0">
              <a:buNone/>
            </a:pPr>
            <a:endParaRPr lang="en-US" sz="1600" dirty="0"/>
          </a:p>
          <a:p>
            <a:pPr marL="0" indent="0">
              <a:buNone/>
            </a:pPr>
            <a:r>
              <a:rPr lang="en-US" sz="3300" dirty="0"/>
              <a:t>“If </a:t>
            </a:r>
            <a:r>
              <a:rPr lang="en-US" sz="3300" dirty="0">
                <a:solidFill>
                  <a:schemeClr val="accent3">
                    <a:lumMod val="60000"/>
                    <a:lumOff val="40000"/>
                  </a:schemeClr>
                </a:solidFill>
              </a:rPr>
              <a:t>p is true </a:t>
            </a:r>
            <a:r>
              <a:rPr lang="en-US" sz="3300" dirty="0"/>
              <a:t>then it </a:t>
            </a:r>
            <a:r>
              <a:rPr lang="en-US" sz="3300" i="1" u="sng" dirty="0"/>
              <a:t>cannot</a:t>
            </a:r>
            <a:r>
              <a:rPr lang="en-US" sz="3300" i="1" dirty="0"/>
              <a:t> also</a:t>
            </a:r>
            <a:r>
              <a:rPr lang="en-US" sz="3300" dirty="0"/>
              <a:t> be that </a:t>
            </a:r>
          </a:p>
          <a:p>
            <a:pPr marL="0" indent="0">
              <a:buNone/>
            </a:pPr>
            <a:r>
              <a:rPr lang="en-US" sz="3300" dirty="0">
                <a:solidFill>
                  <a:schemeClr val="accent3">
                    <a:lumMod val="60000"/>
                    <a:lumOff val="40000"/>
                  </a:schemeClr>
                </a:solidFill>
              </a:rPr>
              <a:t>							p is </a:t>
            </a:r>
            <a:r>
              <a:rPr lang="en-US" sz="3300" b="1" i="1" dirty="0">
                <a:solidFill>
                  <a:schemeClr val="accent2">
                    <a:lumMod val="60000"/>
                    <a:lumOff val="40000"/>
                  </a:schemeClr>
                </a:solidFill>
              </a:rPr>
              <a:t>not</a:t>
            </a:r>
            <a:r>
              <a:rPr lang="en-US" sz="3300" dirty="0">
                <a:solidFill>
                  <a:schemeClr val="accent3">
                    <a:lumMod val="60000"/>
                    <a:lumOff val="40000"/>
                  </a:schemeClr>
                </a:solidFill>
              </a:rPr>
              <a:t> true</a:t>
            </a:r>
            <a:r>
              <a:rPr lang="en-US" sz="3300" dirty="0"/>
              <a:t>.”</a:t>
            </a:r>
          </a:p>
          <a:p>
            <a:pPr marL="0" indent="0">
              <a:buNone/>
            </a:pPr>
            <a:endParaRPr lang="en-US" sz="1050" dirty="0"/>
          </a:p>
          <a:p>
            <a:pPr marL="0" indent="0">
              <a:buNone/>
            </a:pPr>
            <a:r>
              <a:rPr lang="en-US" sz="3300" dirty="0"/>
              <a:t>“</a:t>
            </a:r>
            <a:r>
              <a:rPr lang="en-US" sz="3300" i="1" dirty="0"/>
              <a:t>It is </a:t>
            </a:r>
            <a:r>
              <a:rPr lang="en-US" sz="3300" i="1" u="sng" dirty="0"/>
              <a:t>impossible</a:t>
            </a:r>
            <a:r>
              <a:rPr lang="en-US" sz="3300" i="1" dirty="0"/>
              <a:t> for anything at the same time </a:t>
            </a:r>
            <a:r>
              <a:rPr lang="en-US" sz="3300" i="1" dirty="0">
                <a:solidFill>
                  <a:schemeClr val="accent3">
                    <a:lumMod val="60000"/>
                    <a:lumOff val="40000"/>
                  </a:schemeClr>
                </a:solidFill>
              </a:rPr>
              <a:t>to be </a:t>
            </a:r>
            <a:r>
              <a:rPr lang="en-US" sz="3300" i="1" dirty="0"/>
              <a:t>and </a:t>
            </a:r>
            <a:r>
              <a:rPr lang="en-US" sz="3300" i="1" dirty="0">
                <a:solidFill>
                  <a:schemeClr val="accent3">
                    <a:lumMod val="60000"/>
                    <a:lumOff val="40000"/>
                  </a:schemeClr>
                </a:solidFill>
              </a:rPr>
              <a:t>to</a:t>
            </a:r>
            <a:r>
              <a:rPr lang="en-US" sz="3300" i="1" dirty="0"/>
              <a:t> </a:t>
            </a:r>
            <a:r>
              <a:rPr lang="en-US" sz="3300" b="1" i="1" dirty="0">
                <a:solidFill>
                  <a:schemeClr val="accent2">
                    <a:lumMod val="60000"/>
                    <a:lumOff val="40000"/>
                  </a:schemeClr>
                </a:solidFill>
              </a:rPr>
              <a:t>not</a:t>
            </a:r>
            <a:r>
              <a:rPr lang="en-US" sz="3300" i="1" dirty="0"/>
              <a:t> </a:t>
            </a:r>
            <a:r>
              <a:rPr lang="en-US" sz="3300" i="1" dirty="0">
                <a:solidFill>
                  <a:schemeClr val="accent3">
                    <a:lumMod val="60000"/>
                    <a:lumOff val="40000"/>
                  </a:schemeClr>
                </a:solidFill>
              </a:rPr>
              <a:t>be</a:t>
            </a:r>
            <a:r>
              <a:rPr lang="en-US" sz="3300" dirty="0"/>
              <a:t>.” - Aristotle</a:t>
            </a:r>
          </a:p>
        </p:txBody>
      </p:sp>
      <p:sp>
        <p:nvSpPr>
          <p:cNvPr id="4" name="TextBox 3">
            <a:extLst>
              <a:ext uri="{FF2B5EF4-FFF2-40B4-BE49-F238E27FC236}">
                <a16:creationId xmlns:a16="http://schemas.microsoft.com/office/drawing/2014/main" id="{10347955-5E42-FB4D-A0EF-A461C7D1990B}"/>
              </a:ext>
            </a:extLst>
          </p:cNvPr>
          <p:cNvSpPr txBox="1"/>
          <p:nvPr/>
        </p:nvSpPr>
        <p:spPr>
          <a:xfrm>
            <a:off x="792823" y="3070664"/>
            <a:ext cx="10442577" cy="2831544"/>
          </a:xfrm>
          <a:prstGeom prst="rect">
            <a:avLst/>
          </a:prstGeom>
          <a:solidFill>
            <a:schemeClr val="tx1"/>
          </a:solidFill>
          <a:ln>
            <a:solidFill>
              <a:schemeClr val="bg1">
                <a:lumMod val="75000"/>
                <a:lumOff val="25000"/>
              </a:schemeClr>
            </a:solidFill>
          </a:ln>
        </p:spPr>
        <p:txBody>
          <a:bodyPr wrap="square" rtlCol="0">
            <a:spAutoFit/>
          </a:bodyPr>
          <a:lstStyle/>
          <a:p>
            <a:r>
              <a:rPr lang="en-US" sz="3200" dirty="0">
                <a:solidFill>
                  <a:schemeClr val="bg2">
                    <a:lumMod val="75000"/>
                  </a:schemeClr>
                </a:solidFill>
              </a:rPr>
              <a:t>“</a:t>
            </a:r>
            <a:r>
              <a:rPr lang="en-US" sz="3200" i="1" dirty="0">
                <a:solidFill>
                  <a:schemeClr val="bg2">
                    <a:lumMod val="75000"/>
                  </a:schemeClr>
                </a:solidFill>
              </a:rPr>
              <a:t>The Eastern mind is convinced that, taking together all of the circumstances in which we need our thinking to give us adequate guidance, it would be </a:t>
            </a:r>
            <a:r>
              <a:rPr lang="en-US" sz="3200" b="1" i="1" u="sng" dirty="0">
                <a:solidFill>
                  <a:schemeClr val="bg2">
                    <a:lumMod val="75000"/>
                  </a:schemeClr>
                </a:solidFill>
              </a:rPr>
              <a:t>fatal</a:t>
            </a:r>
            <a:r>
              <a:rPr lang="en-US" sz="3200" i="1" dirty="0">
                <a:solidFill>
                  <a:schemeClr val="bg2">
                    <a:lumMod val="75000"/>
                  </a:schemeClr>
                </a:solidFill>
              </a:rPr>
              <a:t> to allow ourselves to be </a:t>
            </a:r>
            <a:r>
              <a:rPr lang="en-US" sz="3200" i="1" u="sng" dirty="0">
                <a:solidFill>
                  <a:schemeClr val="bg2">
                    <a:lumMod val="75000"/>
                  </a:schemeClr>
                </a:solidFill>
              </a:rPr>
              <a:t>enslaved</a:t>
            </a:r>
            <a:r>
              <a:rPr lang="en-US" sz="3200" i="1" dirty="0">
                <a:solidFill>
                  <a:schemeClr val="bg2">
                    <a:lumMod val="75000"/>
                  </a:schemeClr>
                </a:solidFill>
              </a:rPr>
              <a:t> by these principles</a:t>
            </a:r>
            <a:r>
              <a:rPr lang="en-US" sz="3200" dirty="0">
                <a:solidFill>
                  <a:schemeClr val="bg2">
                    <a:lumMod val="75000"/>
                  </a:schemeClr>
                </a:solidFill>
              </a:rPr>
              <a:t>.”							</a:t>
            </a:r>
            <a:r>
              <a:rPr lang="en-US" sz="3200" dirty="0">
                <a:solidFill>
                  <a:srgbClr val="C00000"/>
                </a:solidFill>
              </a:rPr>
              <a:t>		- E.A. Burtt </a:t>
            </a:r>
          </a:p>
          <a:p>
            <a:endParaRPr lang="en-US" dirty="0">
              <a:solidFill>
                <a:schemeClr val="bg2">
                  <a:lumMod val="75000"/>
                </a:schemeClr>
              </a:solidFill>
            </a:endParaRPr>
          </a:p>
        </p:txBody>
      </p:sp>
    </p:spTree>
    <p:extLst>
      <p:ext uri="{BB962C8B-B14F-4D97-AF65-F5344CB8AC3E}">
        <p14:creationId xmlns:p14="http://schemas.microsoft.com/office/powerpoint/2010/main" val="22227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r>
              <a:rPr lang="en-US" b="1" dirty="0"/>
              <a:t>Double Truth Theory</a:t>
            </a:r>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103312" y="2353174"/>
            <a:ext cx="8946541" cy="4195481"/>
          </a:xfrm>
        </p:spPr>
        <p:txBody>
          <a:bodyPr>
            <a:normAutofit/>
          </a:bodyPr>
          <a:lstStyle/>
          <a:p>
            <a:pPr marL="0" indent="0" algn="ctr">
              <a:buNone/>
            </a:pPr>
            <a:r>
              <a:rPr lang="en-US" sz="6000" dirty="0"/>
              <a:t>Theology</a:t>
            </a:r>
          </a:p>
          <a:p>
            <a:pPr marL="0" indent="0" algn="ctr">
              <a:buNone/>
            </a:pPr>
            <a:endParaRPr lang="en-US" sz="6000" dirty="0"/>
          </a:p>
          <a:p>
            <a:pPr marL="0" indent="0" algn="ctr">
              <a:buNone/>
            </a:pPr>
            <a:r>
              <a:rPr lang="en-US" sz="6000" dirty="0"/>
              <a:t>Science / Philosophy</a:t>
            </a:r>
          </a:p>
        </p:txBody>
      </p:sp>
      <p:cxnSp>
        <p:nvCxnSpPr>
          <p:cNvPr id="5" name="Straight Connector 4">
            <a:extLst>
              <a:ext uri="{FF2B5EF4-FFF2-40B4-BE49-F238E27FC236}">
                <a16:creationId xmlns:a16="http://schemas.microsoft.com/office/drawing/2014/main" id="{D8C694C1-437C-FD48-B197-A14973AC5C5D}"/>
              </a:ext>
            </a:extLst>
          </p:cNvPr>
          <p:cNvCxnSpPr/>
          <p:nvPr/>
        </p:nvCxnSpPr>
        <p:spPr>
          <a:xfrm>
            <a:off x="1760563" y="3957852"/>
            <a:ext cx="7710985" cy="0"/>
          </a:xfrm>
          <a:prstGeom prst="line">
            <a:avLst/>
          </a:prstGeom>
          <a:ln w="5715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87347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r>
              <a:rPr lang="en-US" b="1" dirty="0"/>
              <a:t>Classical Synthesis</a:t>
            </a:r>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103312" y="2353174"/>
            <a:ext cx="8946541" cy="4195481"/>
          </a:xfrm>
        </p:spPr>
        <p:txBody>
          <a:bodyPr>
            <a:normAutofit/>
          </a:bodyPr>
          <a:lstStyle/>
          <a:p>
            <a:pPr marL="0" indent="0" algn="ctr">
              <a:buNone/>
            </a:pPr>
            <a:r>
              <a:rPr lang="en-US" sz="6000" dirty="0"/>
              <a:t>Theology</a:t>
            </a:r>
          </a:p>
          <a:p>
            <a:pPr marL="0" indent="0" algn="ctr">
              <a:buNone/>
            </a:pPr>
            <a:endParaRPr lang="en-US" sz="6000" dirty="0"/>
          </a:p>
          <a:p>
            <a:pPr marL="0" indent="0" algn="ctr">
              <a:buNone/>
            </a:pPr>
            <a:r>
              <a:rPr lang="en-US" sz="6000" dirty="0"/>
              <a:t>Science / Philosophy</a:t>
            </a:r>
          </a:p>
        </p:txBody>
      </p:sp>
      <p:cxnSp>
        <p:nvCxnSpPr>
          <p:cNvPr id="5" name="Straight Connector 4">
            <a:extLst>
              <a:ext uri="{FF2B5EF4-FFF2-40B4-BE49-F238E27FC236}">
                <a16:creationId xmlns:a16="http://schemas.microsoft.com/office/drawing/2014/main" id="{D8C694C1-437C-FD48-B197-A14973AC5C5D}"/>
              </a:ext>
            </a:extLst>
          </p:cNvPr>
          <p:cNvCxnSpPr/>
          <p:nvPr/>
        </p:nvCxnSpPr>
        <p:spPr>
          <a:xfrm>
            <a:off x="1719619" y="3971503"/>
            <a:ext cx="7710985" cy="0"/>
          </a:xfrm>
          <a:prstGeom prst="line">
            <a:avLst/>
          </a:prstGeom>
          <a:ln w="57150">
            <a:prstDash val="dash"/>
          </a:ln>
        </p:spPr>
        <p:style>
          <a:lnRef idx="3">
            <a:schemeClr val="accent3"/>
          </a:lnRef>
          <a:fillRef idx="0">
            <a:schemeClr val="accent3"/>
          </a:fillRef>
          <a:effectRef idx="2">
            <a:schemeClr val="accent3"/>
          </a:effectRef>
          <a:fontRef idx="minor">
            <a:schemeClr val="tx1"/>
          </a:fontRef>
        </p:style>
      </p:cxnSp>
      <p:sp>
        <p:nvSpPr>
          <p:cNvPr id="11" name="Oval 10">
            <a:extLst>
              <a:ext uri="{FF2B5EF4-FFF2-40B4-BE49-F238E27FC236}">
                <a16:creationId xmlns:a16="http://schemas.microsoft.com/office/drawing/2014/main" id="{36E12FF7-BAB6-C943-AE31-4D54CB352689}"/>
              </a:ext>
            </a:extLst>
          </p:cNvPr>
          <p:cNvSpPr/>
          <p:nvPr/>
        </p:nvSpPr>
        <p:spPr>
          <a:xfrm>
            <a:off x="2888769" y="3360760"/>
            <a:ext cx="5240741" cy="11696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35349222-FAE1-E242-8D3D-83B73001D5C9}"/>
              </a:ext>
            </a:extLst>
          </p:cNvPr>
          <p:cNvSpPr txBox="1">
            <a:spLocks/>
          </p:cNvSpPr>
          <p:nvPr/>
        </p:nvSpPr>
        <p:spPr>
          <a:xfrm>
            <a:off x="1637730" y="3531839"/>
            <a:ext cx="7710986" cy="13915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4400" dirty="0"/>
              <a:t>Mixed Things</a:t>
            </a:r>
          </a:p>
        </p:txBody>
      </p:sp>
    </p:spTree>
    <p:extLst>
      <p:ext uri="{BB962C8B-B14F-4D97-AF65-F5344CB8AC3E}">
        <p14:creationId xmlns:p14="http://schemas.microsoft.com/office/powerpoint/2010/main" val="9280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r>
              <a:rPr lang="en-US" b="1" dirty="0"/>
              <a:t>Immanuel Kant</a:t>
            </a:r>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103312" y="2353174"/>
            <a:ext cx="8946541" cy="4195481"/>
          </a:xfrm>
        </p:spPr>
        <p:txBody>
          <a:bodyPr>
            <a:normAutofit/>
          </a:bodyPr>
          <a:lstStyle/>
          <a:p>
            <a:pPr marL="0" indent="0" algn="ctr">
              <a:buNone/>
            </a:pPr>
            <a:r>
              <a:rPr lang="en-US" sz="6000" dirty="0"/>
              <a:t>Theology</a:t>
            </a:r>
          </a:p>
          <a:p>
            <a:pPr marL="0" indent="0" algn="ctr">
              <a:buNone/>
            </a:pPr>
            <a:endParaRPr lang="en-US" sz="6000" dirty="0"/>
          </a:p>
          <a:p>
            <a:pPr marL="0" indent="0" algn="ctr">
              <a:buNone/>
            </a:pPr>
            <a:r>
              <a:rPr lang="en-US" sz="6000" dirty="0"/>
              <a:t>Science / Philosophy</a:t>
            </a:r>
          </a:p>
        </p:txBody>
      </p:sp>
      <p:cxnSp>
        <p:nvCxnSpPr>
          <p:cNvPr id="5" name="Straight Connector 4">
            <a:extLst>
              <a:ext uri="{FF2B5EF4-FFF2-40B4-BE49-F238E27FC236}">
                <a16:creationId xmlns:a16="http://schemas.microsoft.com/office/drawing/2014/main" id="{D8C694C1-437C-FD48-B197-A14973AC5C5D}"/>
              </a:ext>
            </a:extLst>
          </p:cNvPr>
          <p:cNvCxnSpPr/>
          <p:nvPr/>
        </p:nvCxnSpPr>
        <p:spPr>
          <a:xfrm>
            <a:off x="1719619" y="3971503"/>
            <a:ext cx="7710985" cy="0"/>
          </a:xfrm>
          <a:prstGeom prst="line">
            <a:avLst/>
          </a:prstGeom>
          <a:ln w="57150">
            <a:prstDash val="solid"/>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FAD29E18-48E4-C842-9F0C-2C21838BD7EE}"/>
              </a:ext>
            </a:extLst>
          </p:cNvPr>
          <p:cNvCxnSpPr>
            <a:cxnSpLocks/>
          </p:cNvCxnSpPr>
          <p:nvPr/>
        </p:nvCxnSpPr>
        <p:spPr>
          <a:xfrm>
            <a:off x="4426427" y="4012447"/>
            <a:ext cx="0" cy="400326"/>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755D5F2-E756-244E-9569-CCA62B38DFF9}"/>
              </a:ext>
            </a:extLst>
          </p:cNvPr>
          <p:cNvCxnSpPr>
            <a:cxnSpLocks/>
          </p:cNvCxnSpPr>
          <p:nvPr/>
        </p:nvCxnSpPr>
        <p:spPr>
          <a:xfrm>
            <a:off x="5493232" y="4014719"/>
            <a:ext cx="0" cy="400326"/>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CC1A18F-33D9-9243-A301-657400484492}"/>
              </a:ext>
            </a:extLst>
          </p:cNvPr>
          <p:cNvCxnSpPr>
            <a:cxnSpLocks/>
          </p:cNvCxnSpPr>
          <p:nvPr/>
        </p:nvCxnSpPr>
        <p:spPr>
          <a:xfrm>
            <a:off x="6573680" y="4016991"/>
            <a:ext cx="0" cy="400326"/>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20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r>
              <a:rPr lang="en-US" b="1" dirty="0"/>
              <a:t>Karl Barth</a:t>
            </a:r>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103312" y="2353174"/>
            <a:ext cx="8946541" cy="4195481"/>
          </a:xfrm>
        </p:spPr>
        <p:txBody>
          <a:bodyPr>
            <a:normAutofit/>
          </a:bodyPr>
          <a:lstStyle/>
          <a:p>
            <a:pPr marL="0" indent="0" algn="ctr">
              <a:buNone/>
            </a:pPr>
            <a:r>
              <a:rPr lang="en-US" sz="6000" dirty="0"/>
              <a:t>Theology</a:t>
            </a:r>
          </a:p>
          <a:p>
            <a:pPr marL="0" indent="0" algn="ctr">
              <a:buNone/>
            </a:pPr>
            <a:endParaRPr lang="en-US" sz="6000" dirty="0"/>
          </a:p>
          <a:p>
            <a:pPr marL="0" indent="0" algn="ctr">
              <a:buNone/>
            </a:pPr>
            <a:r>
              <a:rPr lang="en-US" sz="6000" dirty="0"/>
              <a:t>Science / Philosophy</a:t>
            </a:r>
          </a:p>
        </p:txBody>
      </p:sp>
      <p:cxnSp>
        <p:nvCxnSpPr>
          <p:cNvPr id="5" name="Straight Connector 4">
            <a:extLst>
              <a:ext uri="{FF2B5EF4-FFF2-40B4-BE49-F238E27FC236}">
                <a16:creationId xmlns:a16="http://schemas.microsoft.com/office/drawing/2014/main" id="{D8C694C1-437C-FD48-B197-A14973AC5C5D}"/>
              </a:ext>
            </a:extLst>
          </p:cNvPr>
          <p:cNvCxnSpPr/>
          <p:nvPr/>
        </p:nvCxnSpPr>
        <p:spPr>
          <a:xfrm>
            <a:off x="1719619" y="3971503"/>
            <a:ext cx="7710985" cy="0"/>
          </a:xfrm>
          <a:prstGeom prst="line">
            <a:avLst/>
          </a:prstGeom>
          <a:ln w="57150">
            <a:prstDash val="solid"/>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FAD29E18-48E4-C842-9F0C-2C21838BD7EE}"/>
              </a:ext>
            </a:extLst>
          </p:cNvPr>
          <p:cNvCxnSpPr>
            <a:cxnSpLocks/>
          </p:cNvCxnSpPr>
          <p:nvPr/>
        </p:nvCxnSpPr>
        <p:spPr>
          <a:xfrm flipH="1" flipV="1">
            <a:off x="4426427" y="3548418"/>
            <a:ext cx="0" cy="400326"/>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55E6CB-830D-4743-AD42-BCEB9217A12A}"/>
              </a:ext>
            </a:extLst>
          </p:cNvPr>
          <p:cNvCxnSpPr>
            <a:cxnSpLocks/>
          </p:cNvCxnSpPr>
          <p:nvPr/>
        </p:nvCxnSpPr>
        <p:spPr>
          <a:xfrm flipH="1" flipV="1">
            <a:off x="5493229" y="3550690"/>
            <a:ext cx="0" cy="400326"/>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116E524-DF1B-1C46-9C75-52B95F0EB595}"/>
              </a:ext>
            </a:extLst>
          </p:cNvPr>
          <p:cNvCxnSpPr>
            <a:cxnSpLocks/>
          </p:cNvCxnSpPr>
          <p:nvPr/>
        </p:nvCxnSpPr>
        <p:spPr>
          <a:xfrm flipH="1" flipV="1">
            <a:off x="6573681" y="3552962"/>
            <a:ext cx="0" cy="400326"/>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6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r>
              <a:rPr lang="en-US" b="1" dirty="0"/>
              <a:t>Classical Synthesis</a:t>
            </a:r>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103312" y="2353174"/>
            <a:ext cx="8946541" cy="4195481"/>
          </a:xfrm>
        </p:spPr>
        <p:txBody>
          <a:bodyPr>
            <a:normAutofit/>
          </a:bodyPr>
          <a:lstStyle/>
          <a:p>
            <a:pPr marL="0" indent="0" algn="ctr">
              <a:buNone/>
            </a:pPr>
            <a:r>
              <a:rPr lang="en-US" sz="6000" dirty="0"/>
              <a:t>Theology</a:t>
            </a:r>
          </a:p>
          <a:p>
            <a:pPr marL="0" indent="0" algn="ctr">
              <a:buNone/>
            </a:pPr>
            <a:endParaRPr lang="en-US" sz="6000" dirty="0"/>
          </a:p>
          <a:p>
            <a:pPr marL="0" indent="0" algn="ctr">
              <a:buNone/>
            </a:pPr>
            <a:r>
              <a:rPr lang="en-US" sz="6000" dirty="0"/>
              <a:t>Science / Philosophy</a:t>
            </a:r>
          </a:p>
        </p:txBody>
      </p:sp>
      <p:cxnSp>
        <p:nvCxnSpPr>
          <p:cNvPr id="5" name="Straight Connector 4">
            <a:extLst>
              <a:ext uri="{FF2B5EF4-FFF2-40B4-BE49-F238E27FC236}">
                <a16:creationId xmlns:a16="http://schemas.microsoft.com/office/drawing/2014/main" id="{D8C694C1-437C-FD48-B197-A14973AC5C5D}"/>
              </a:ext>
            </a:extLst>
          </p:cNvPr>
          <p:cNvCxnSpPr/>
          <p:nvPr/>
        </p:nvCxnSpPr>
        <p:spPr>
          <a:xfrm>
            <a:off x="1719619" y="3971503"/>
            <a:ext cx="7710985" cy="0"/>
          </a:xfrm>
          <a:prstGeom prst="line">
            <a:avLst/>
          </a:prstGeom>
          <a:ln w="57150">
            <a:prstDash val="dash"/>
          </a:ln>
        </p:spPr>
        <p:style>
          <a:lnRef idx="3">
            <a:schemeClr val="accent3"/>
          </a:lnRef>
          <a:fillRef idx="0">
            <a:schemeClr val="accent3"/>
          </a:fillRef>
          <a:effectRef idx="2">
            <a:schemeClr val="accent3"/>
          </a:effectRef>
          <a:fontRef idx="minor">
            <a:schemeClr val="tx1"/>
          </a:fontRef>
        </p:style>
      </p:cxnSp>
      <p:sp>
        <p:nvSpPr>
          <p:cNvPr id="11" name="Oval 10">
            <a:extLst>
              <a:ext uri="{FF2B5EF4-FFF2-40B4-BE49-F238E27FC236}">
                <a16:creationId xmlns:a16="http://schemas.microsoft.com/office/drawing/2014/main" id="{36E12FF7-BAB6-C943-AE31-4D54CB352689}"/>
              </a:ext>
            </a:extLst>
          </p:cNvPr>
          <p:cNvSpPr/>
          <p:nvPr/>
        </p:nvSpPr>
        <p:spPr>
          <a:xfrm>
            <a:off x="2888769" y="3360760"/>
            <a:ext cx="5240741" cy="11696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35349222-FAE1-E242-8D3D-83B73001D5C9}"/>
              </a:ext>
            </a:extLst>
          </p:cNvPr>
          <p:cNvSpPr txBox="1">
            <a:spLocks/>
          </p:cNvSpPr>
          <p:nvPr/>
        </p:nvSpPr>
        <p:spPr>
          <a:xfrm>
            <a:off x="1637730" y="3531839"/>
            <a:ext cx="7710986" cy="13915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4400" dirty="0"/>
              <a:t>Mixed Things</a:t>
            </a:r>
          </a:p>
        </p:txBody>
      </p:sp>
    </p:spTree>
    <p:extLst>
      <p:ext uri="{BB962C8B-B14F-4D97-AF65-F5344CB8AC3E}">
        <p14:creationId xmlns:p14="http://schemas.microsoft.com/office/powerpoint/2010/main" val="515757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5</a:t>
            </a:r>
          </a:p>
        </p:txBody>
      </p:sp>
      <p:sp>
        <p:nvSpPr>
          <p:cNvPr id="7" name="Content Placeholder 2">
            <a:extLst>
              <a:ext uri="{FF2B5EF4-FFF2-40B4-BE49-F238E27FC236}">
                <a16:creationId xmlns:a16="http://schemas.microsoft.com/office/drawing/2014/main" id="{AAC14C6D-0FC1-1245-B686-76CB82C9D1C9}"/>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(2:17 – 3:18)</a:t>
            </a:r>
          </a:p>
        </p:txBody>
      </p:sp>
      <p:sp>
        <p:nvSpPr>
          <p:cNvPr id="3" name="TextBox 2">
            <a:extLst>
              <a:ext uri="{FF2B5EF4-FFF2-40B4-BE49-F238E27FC236}">
                <a16:creationId xmlns:a16="http://schemas.microsoft.com/office/drawing/2014/main" id="{B0B532DE-7512-EB43-9715-B40D30C4BFED}"/>
              </a:ext>
            </a:extLst>
          </p:cNvPr>
          <p:cNvSpPr txBox="1"/>
          <p:nvPr/>
        </p:nvSpPr>
        <p:spPr>
          <a:xfrm>
            <a:off x="1596789" y="2335836"/>
            <a:ext cx="9699171" cy="646331"/>
          </a:xfrm>
          <a:prstGeom prst="rect">
            <a:avLst/>
          </a:prstGeom>
          <a:noFill/>
        </p:spPr>
        <p:txBody>
          <a:bodyPr wrap="square" rtlCol="0">
            <a:spAutoFit/>
          </a:bodyPr>
          <a:lstStyle/>
          <a:p>
            <a:r>
              <a:rPr lang="en-US" sz="3600" b="1"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17</a:t>
            </a:r>
            <a:r>
              <a:rPr lang="en-US" sz="3600" b="1" baseline="30000" dirty="0"/>
              <a:t> </a:t>
            </a:r>
            <a:r>
              <a:rPr lang="en-US" sz="3600" dirty="0"/>
              <a:t>Now you, if you call yourself a Jew…</a:t>
            </a:r>
          </a:p>
        </p:txBody>
      </p:sp>
    </p:spTree>
    <p:extLst>
      <p:ext uri="{BB962C8B-B14F-4D97-AF65-F5344CB8AC3E}">
        <p14:creationId xmlns:p14="http://schemas.microsoft.com/office/powerpoint/2010/main" val="291648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B7F0-D4B7-504D-B1C2-62C8D064FB84}"/>
              </a:ext>
            </a:extLst>
          </p:cNvPr>
          <p:cNvSpPr>
            <a:spLocks noGrp="1"/>
          </p:cNvSpPr>
          <p:nvPr>
            <p:ph type="title"/>
          </p:nvPr>
        </p:nvSpPr>
        <p:spPr/>
        <p:txBody>
          <a:bodyPr/>
          <a:lstStyle/>
          <a:p>
            <a:r>
              <a:rPr lang="en-US" dirty="0"/>
              <a:t>VTS </a:t>
            </a:r>
          </a:p>
        </p:txBody>
      </p:sp>
      <p:pic>
        <p:nvPicPr>
          <p:cNvPr id="5" name="Content Placeholder 4">
            <a:extLst>
              <a:ext uri="{FF2B5EF4-FFF2-40B4-BE49-F238E27FC236}">
                <a16:creationId xmlns:a16="http://schemas.microsoft.com/office/drawing/2014/main" id="{814AF012-9EDA-934F-820B-167A3E1C76D2}"/>
              </a:ext>
            </a:extLst>
          </p:cNvPr>
          <p:cNvPicPr>
            <a:picLocks noGrp="1" noChangeAspect="1"/>
          </p:cNvPicPr>
          <p:nvPr>
            <p:ph idx="1"/>
          </p:nvPr>
        </p:nvPicPr>
        <p:blipFill>
          <a:blip r:embed="rId2"/>
          <a:stretch>
            <a:fillRect/>
          </a:stretch>
        </p:blipFill>
        <p:spPr>
          <a:xfrm>
            <a:off x="2257241" y="644935"/>
            <a:ext cx="7528912" cy="5646684"/>
          </a:xfrm>
        </p:spPr>
      </p:pic>
    </p:spTree>
    <p:extLst>
      <p:ext uri="{BB962C8B-B14F-4D97-AF65-F5344CB8AC3E}">
        <p14:creationId xmlns:p14="http://schemas.microsoft.com/office/powerpoint/2010/main" val="35526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2:17-24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41948"/>
            <a:ext cx="10918209" cy="5381702"/>
          </a:xfrm>
        </p:spPr>
        <p:txBody>
          <a:bodyPr>
            <a:noAutofit/>
          </a:bodyPr>
          <a:lstStyle/>
          <a:p>
            <a:pPr marL="0" indent="0">
              <a:buNone/>
            </a:pPr>
            <a:r>
              <a:rPr lang="en-US" sz="26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17</a:t>
            </a:r>
            <a:r>
              <a:rPr lang="en-US" sz="2600" b="1" baseline="30000" dirty="0"/>
              <a:t> </a:t>
            </a:r>
            <a:r>
              <a:rPr lang="en-US" sz="2600" dirty="0"/>
              <a:t>Now you, if you call yourself a Jew; if you rely on the law and brag about your relationship to God; </a:t>
            </a:r>
            <a:r>
              <a:rPr lang="en-US" sz="2600" b="1"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18</a:t>
            </a:r>
            <a:r>
              <a:rPr lang="en-US" sz="2600" b="1" baseline="30000" dirty="0"/>
              <a:t> </a:t>
            </a:r>
            <a:r>
              <a:rPr lang="en-US" sz="2600" dirty="0"/>
              <a:t>if you know his will and approve of what is superior because you are instructed by the law; </a:t>
            </a:r>
            <a:r>
              <a:rPr lang="en-US" sz="2600" b="1"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19</a:t>
            </a:r>
            <a:r>
              <a:rPr lang="en-US" sz="2600" b="1" baseline="30000" dirty="0"/>
              <a:t> </a:t>
            </a:r>
            <a:r>
              <a:rPr lang="en-US" sz="2600" dirty="0"/>
              <a:t>if you are convinced that you are a guide for the blind, a light for those who are in the dark, </a:t>
            </a:r>
            <a:r>
              <a:rPr lang="en-US" sz="2600" b="1"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20</a:t>
            </a:r>
            <a:r>
              <a:rPr lang="en-US" sz="2600" b="1" baseline="30000" dirty="0"/>
              <a:t> </a:t>
            </a:r>
            <a:r>
              <a:rPr lang="en-US" sz="2600" dirty="0"/>
              <a:t>an instructor of the foolish, a teacher of infants, because you have in the law the embodiment of knowledge and truth - </a:t>
            </a:r>
            <a:r>
              <a:rPr lang="en-US" sz="2600" b="1"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21</a:t>
            </a:r>
            <a:r>
              <a:rPr lang="en-US" sz="2600" b="1" baseline="30000" dirty="0"/>
              <a:t> </a:t>
            </a:r>
            <a:r>
              <a:rPr lang="en-US" sz="2600" dirty="0"/>
              <a:t>you, then, who teach others, do you not teach yourself? You who preach against stealing, do you steal? </a:t>
            </a:r>
            <a:r>
              <a:rPr lang="en-US" sz="2600" b="1"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22</a:t>
            </a:r>
            <a:r>
              <a:rPr lang="en-US" sz="2600" b="1" baseline="30000" dirty="0"/>
              <a:t> </a:t>
            </a:r>
            <a:r>
              <a:rPr lang="en-US" sz="2600" dirty="0"/>
              <a:t>You who say that people should not commit adultery, do you commit adultery? You who abhor idols, do you rob temples? </a:t>
            </a:r>
            <a:r>
              <a:rPr lang="en-US" sz="2600" b="1" baseline="30000" dirty="0">
                <a:solidFill>
                  <a:schemeClr val="accent3">
                    <a:lumMod val="60000"/>
                    <a:lumOff val="40000"/>
                  </a:schemeClr>
                </a:solidFill>
                <a:hlinkClick r:id="rId8">
                  <a:extLst>
                    <a:ext uri="{A12FA001-AC4F-418D-AE19-62706E023703}">
                      <ahyp:hlinkClr xmlns:ahyp="http://schemas.microsoft.com/office/drawing/2018/hyperlinkcolor" val="tx"/>
                    </a:ext>
                  </a:extLst>
                </a:hlinkClick>
              </a:rPr>
              <a:t>23</a:t>
            </a:r>
            <a:r>
              <a:rPr lang="en-US" sz="2600" b="1" baseline="30000" dirty="0"/>
              <a:t> </a:t>
            </a:r>
            <a:r>
              <a:rPr lang="en-US" sz="2600" dirty="0"/>
              <a:t>You who brag about the law, do you dishonor God by breaking the law? </a:t>
            </a:r>
            <a:r>
              <a:rPr lang="en-US" sz="2600" b="1" baseline="30000" dirty="0">
                <a:solidFill>
                  <a:schemeClr val="accent3">
                    <a:lumMod val="60000"/>
                    <a:lumOff val="40000"/>
                  </a:schemeClr>
                </a:solidFill>
                <a:hlinkClick r:id="rId9">
                  <a:extLst>
                    <a:ext uri="{A12FA001-AC4F-418D-AE19-62706E023703}">
                      <ahyp:hlinkClr xmlns:ahyp="http://schemas.microsoft.com/office/drawing/2018/hyperlinkcolor" val="tx"/>
                    </a:ext>
                  </a:extLst>
                </a:hlinkClick>
              </a:rPr>
              <a:t>24</a:t>
            </a:r>
            <a:r>
              <a:rPr lang="en-US" sz="2600" b="1" baseline="30000" dirty="0"/>
              <a:t> </a:t>
            </a:r>
            <a:r>
              <a:rPr lang="en-US" sz="2600" dirty="0"/>
              <a:t>As it is written: "God's name is </a:t>
            </a:r>
            <a:r>
              <a:rPr lang="en-US" sz="2600" i="1" dirty="0"/>
              <a:t>blasphemed among the Gentiles because of you</a:t>
            </a:r>
            <a:r>
              <a:rPr lang="en-US" sz="2600" dirty="0"/>
              <a:t>." </a:t>
            </a:r>
          </a:p>
        </p:txBody>
      </p:sp>
      <p:cxnSp>
        <p:nvCxnSpPr>
          <p:cNvPr id="4" name="Straight Connector 3">
            <a:extLst>
              <a:ext uri="{FF2B5EF4-FFF2-40B4-BE49-F238E27FC236}">
                <a16:creationId xmlns:a16="http://schemas.microsoft.com/office/drawing/2014/main" id="{61503126-1118-204B-ACD8-F40000857CE6}"/>
              </a:ext>
            </a:extLst>
          </p:cNvPr>
          <p:cNvCxnSpPr>
            <a:cxnSpLocks/>
          </p:cNvCxnSpPr>
          <p:nvPr/>
        </p:nvCxnSpPr>
        <p:spPr>
          <a:xfrm>
            <a:off x="569112" y="2099043"/>
            <a:ext cx="74107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CA9181B-69C6-4940-9898-F2D4A1D51ECE}"/>
              </a:ext>
            </a:extLst>
          </p:cNvPr>
          <p:cNvCxnSpPr>
            <a:cxnSpLocks/>
          </p:cNvCxnSpPr>
          <p:nvPr/>
        </p:nvCxnSpPr>
        <p:spPr>
          <a:xfrm>
            <a:off x="2058992" y="5649736"/>
            <a:ext cx="74107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7FAC65A-2D43-F047-8D29-ED77FB36BB1B}"/>
              </a:ext>
            </a:extLst>
          </p:cNvPr>
          <p:cNvCxnSpPr>
            <a:cxnSpLocks/>
          </p:cNvCxnSpPr>
          <p:nvPr/>
        </p:nvCxnSpPr>
        <p:spPr>
          <a:xfrm>
            <a:off x="4761245" y="6045520"/>
            <a:ext cx="6211555"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918EFE-96C1-D742-B7F0-B882C0D05A42}"/>
              </a:ext>
            </a:extLst>
          </p:cNvPr>
          <p:cNvCxnSpPr>
            <a:cxnSpLocks/>
          </p:cNvCxnSpPr>
          <p:nvPr/>
        </p:nvCxnSpPr>
        <p:spPr>
          <a:xfrm>
            <a:off x="569112" y="6443580"/>
            <a:ext cx="386641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9D0A35-228A-CB40-9198-FD7768A97254}"/>
              </a:ext>
            </a:extLst>
          </p:cNvPr>
          <p:cNvCxnSpPr>
            <a:cxnSpLocks/>
          </p:cNvCxnSpPr>
          <p:nvPr/>
        </p:nvCxnSpPr>
        <p:spPr>
          <a:xfrm>
            <a:off x="6822062" y="2071309"/>
            <a:ext cx="2840553"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40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2:25-29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41948"/>
            <a:ext cx="10918209" cy="5381702"/>
          </a:xfrm>
        </p:spPr>
        <p:txBody>
          <a:bodyPr>
            <a:noAutofit/>
          </a:bodyPr>
          <a:lstStyle/>
          <a:p>
            <a:pPr marL="0" indent="0">
              <a:buNone/>
            </a:pPr>
            <a:r>
              <a:rPr lang="en-US" sz="26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25</a:t>
            </a:r>
            <a:r>
              <a:rPr lang="en-US" sz="2600" b="1" baseline="30000" dirty="0"/>
              <a:t> </a:t>
            </a:r>
            <a:r>
              <a:rPr lang="en-US" sz="2600" dirty="0"/>
              <a:t>Circumcision has value if you observe the law, but if you break the law, you have become as though you had not been circumcised. </a:t>
            </a:r>
            <a:r>
              <a:rPr lang="en-US" sz="2600" b="1"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26</a:t>
            </a:r>
            <a:r>
              <a:rPr lang="en-US" sz="2600" b="1" baseline="30000" dirty="0"/>
              <a:t> </a:t>
            </a:r>
            <a:r>
              <a:rPr lang="en-US" sz="2600" dirty="0"/>
              <a:t>If those who are not circumcised keep the law's requirements, will they not be regarded as though they were circumcised? </a:t>
            </a:r>
            <a:r>
              <a:rPr lang="en-US" sz="2600" b="1"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27</a:t>
            </a:r>
            <a:r>
              <a:rPr lang="en-US" sz="2600" b="1" baseline="30000" dirty="0"/>
              <a:t> </a:t>
            </a:r>
            <a:r>
              <a:rPr lang="en-US" sz="2600" dirty="0"/>
              <a:t>The one who is not circumcised physically and yet obeys the law will condemn you who, even though you have the written code and circumcision, are a lawbreaker. </a:t>
            </a:r>
            <a:r>
              <a:rPr lang="en-US" sz="2600" b="1"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28</a:t>
            </a:r>
            <a:r>
              <a:rPr lang="en-US" sz="2600" b="1" baseline="30000" dirty="0"/>
              <a:t> </a:t>
            </a:r>
            <a:r>
              <a:rPr lang="en-US" sz="2600" dirty="0"/>
              <a:t>A man is not a Jew if he is only one outwardly, nor is circumcision merely outward and physical. </a:t>
            </a:r>
            <a:r>
              <a:rPr lang="en-US" sz="2600" b="1"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29</a:t>
            </a:r>
            <a:r>
              <a:rPr lang="en-US" sz="2600" b="1" baseline="30000" dirty="0"/>
              <a:t> </a:t>
            </a:r>
            <a:r>
              <a:rPr lang="en-US" sz="2600" dirty="0"/>
              <a:t>No, a man is a Jew if he is one inwardly; and circumcision is circumcision of the heart, by the Spirit, not by the written code. Such a man's praise is not from men, but from God. </a:t>
            </a:r>
          </a:p>
        </p:txBody>
      </p:sp>
      <p:cxnSp>
        <p:nvCxnSpPr>
          <p:cNvPr id="8" name="Straight Connector 7">
            <a:extLst>
              <a:ext uri="{FF2B5EF4-FFF2-40B4-BE49-F238E27FC236}">
                <a16:creationId xmlns:a16="http://schemas.microsoft.com/office/drawing/2014/main" id="{4C546D0A-61CD-8844-9650-D24E78F26CC7}"/>
              </a:ext>
            </a:extLst>
          </p:cNvPr>
          <p:cNvCxnSpPr>
            <a:cxnSpLocks/>
          </p:cNvCxnSpPr>
          <p:nvPr/>
        </p:nvCxnSpPr>
        <p:spPr>
          <a:xfrm>
            <a:off x="3271368" y="2467533"/>
            <a:ext cx="493093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03526C-9994-8544-8D38-CFA2892126D1}"/>
              </a:ext>
            </a:extLst>
          </p:cNvPr>
          <p:cNvCxnSpPr>
            <a:cxnSpLocks/>
          </p:cNvCxnSpPr>
          <p:nvPr/>
        </p:nvCxnSpPr>
        <p:spPr>
          <a:xfrm>
            <a:off x="3123517" y="3261378"/>
            <a:ext cx="50787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3DB9E9-7BD8-C24E-AE4F-D13A5BA2BC03}"/>
              </a:ext>
            </a:extLst>
          </p:cNvPr>
          <p:cNvCxnSpPr>
            <a:cxnSpLocks/>
          </p:cNvCxnSpPr>
          <p:nvPr/>
        </p:nvCxnSpPr>
        <p:spPr>
          <a:xfrm>
            <a:off x="5186604" y="4846793"/>
            <a:ext cx="55678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1203347"/>
            <a:ext cx="4812992" cy="666398"/>
          </a:xfrm>
        </p:spPr>
        <p:txBody>
          <a:bodyPr/>
          <a:lstStyle/>
          <a:p>
            <a:r>
              <a:rPr lang="en-US" sz="3200" dirty="0"/>
              <a:t>Romans 3:1</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2006220"/>
            <a:ext cx="10918209" cy="4685669"/>
          </a:xfrm>
        </p:spPr>
        <p:txBody>
          <a:bodyPr>
            <a:noAutofit/>
          </a:bodyPr>
          <a:lstStyle/>
          <a:p>
            <a:pPr marL="0" indent="0">
              <a:buNone/>
            </a:pPr>
            <a:r>
              <a:rPr lang="en-US" sz="2800"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1</a:t>
            </a:r>
            <a:r>
              <a:rPr lang="en-US" sz="2800" dirty="0"/>
              <a:t> </a:t>
            </a:r>
            <a:r>
              <a:rPr lang="en-US" sz="2800" u="sng" dirty="0"/>
              <a:t>What advantage</a:t>
            </a:r>
            <a:r>
              <a:rPr lang="en-US" sz="2800" dirty="0"/>
              <a:t>, then, is there in being a Jew, or what value is there in circumcision? </a:t>
            </a:r>
            <a:r>
              <a:rPr lang="en-US" sz="2800"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a:t>
            </a:r>
            <a:r>
              <a:rPr lang="en-US" sz="2800" u="sng" dirty="0"/>
              <a:t>Much in every way</a:t>
            </a:r>
            <a:r>
              <a:rPr lang="en-US" sz="2800" dirty="0"/>
              <a:t>! </a:t>
            </a:r>
          </a:p>
          <a:p>
            <a:pPr marL="0" indent="0">
              <a:buNone/>
            </a:pPr>
            <a:endParaRPr lang="en-US" sz="2800" dirty="0"/>
          </a:p>
          <a:p>
            <a:pPr marL="0" indent="0">
              <a:buNone/>
            </a:pPr>
            <a:endParaRPr lang="en-US" sz="3600" dirty="0"/>
          </a:p>
          <a:p>
            <a:pPr marL="0" indent="0">
              <a:buNone/>
            </a:pPr>
            <a:r>
              <a:rPr lang="en-US" sz="2800"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9</a:t>
            </a:r>
            <a:r>
              <a:rPr lang="en-US" sz="2800" dirty="0"/>
              <a:t> What shall we conclude then? </a:t>
            </a:r>
            <a:r>
              <a:rPr lang="en-US" sz="2800" u="sng" dirty="0"/>
              <a:t>Are we any better? Not at all!</a:t>
            </a:r>
          </a:p>
        </p:txBody>
      </p:sp>
      <p:sp>
        <p:nvSpPr>
          <p:cNvPr id="4" name="Title 1">
            <a:extLst>
              <a:ext uri="{FF2B5EF4-FFF2-40B4-BE49-F238E27FC236}">
                <a16:creationId xmlns:a16="http://schemas.microsoft.com/office/drawing/2014/main" id="{C9078B29-4793-9C4E-BC5F-852F4F2E345E}"/>
              </a:ext>
            </a:extLst>
          </p:cNvPr>
          <p:cNvSpPr txBox="1">
            <a:spLocks/>
          </p:cNvSpPr>
          <p:nvPr/>
        </p:nvSpPr>
        <p:spPr>
          <a:xfrm>
            <a:off x="464023" y="3525745"/>
            <a:ext cx="4812992" cy="66639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Romans 3:9</a:t>
            </a:r>
          </a:p>
        </p:txBody>
      </p:sp>
    </p:spTree>
    <p:extLst>
      <p:ext uri="{BB962C8B-B14F-4D97-AF65-F5344CB8AC3E}">
        <p14:creationId xmlns:p14="http://schemas.microsoft.com/office/powerpoint/2010/main" val="3142591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3:1-8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091820"/>
            <a:ext cx="10918209" cy="5600070"/>
          </a:xfrm>
        </p:spPr>
        <p:txBody>
          <a:bodyPr>
            <a:noAutofit/>
          </a:bodyPr>
          <a:lstStyle/>
          <a:p>
            <a:pPr marL="0" indent="0">
              <a:buNone/>
            </a:pPr>
            <a:r>
              <a:rPr lang="en-US" sz="2500" u="sng"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1</a:t>
            </a:r>
            <a:r>
              <a:rPr lang="en-US" sz="2500" dirty="0"/>
              <a:t>What advantage, then, is there in being a Jew, or what value is there in circumcision? </a:t>
            </a:r>
            <a:r>
              <a:rPr lang="en-US" sz="2500"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a:t>
            </a:r>
            <a:r>
              <a:rPr lang="en-US" sz="2500" dirty="0"/>
              <a:t>Much in every way! First of all, they have been entrusted with the very words of God. </a:t>
            </a:r>
            <a:r>
              <a:rPr lang="en-US" sz="25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3</a:t>
            </a:r>
            <a:r>
              <a:rPr lang="en-US" sz="2500" dirty="0"/>
              <a:t>What if some did not have faith? Will their lack of faith nullify God's faithfulness? </a:t>
            </a:r>
            <a:r>
              <a:rPr lang="en-US" sz="25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4</a:t>
            </a:r>
            <a:r>
              <a:rPr lang="en-US" sz="2500" dirty="0"/>
              <a:t>Not at all! Let God be true, and every man a liar. As it is written: "</a:t>
            </a:r>
            <a:r>
              <a:rPr lang="en-US" sz="2500" i="1" dirty="0"/>
              <a:t>So that you may be proved right when you speak and prevail when you judge</a:t>
            </a:r>
            <a:r>
              <a:rPr lang="en-US" sz="2500" dirty="0"/>
              <a:t>."</a:t>
            </a:r>
            <a:br>
              <a:rPr lang="en-US" sz="2500" dirty="0"/>
            </a:br>
            <a:r>
              <a:rPr lang="en-US" sz="25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5</a:t>
            </a:r>
            <a:r>
              <a:rPr lang="en-US" sz="2500" dirty="0"/>
              <a:t>But if our unrighteousness brings out God's righteousness more clearly, what shall we say? That God is unjust in bringing his wrath on us? (I am using a human argument.) </a:t>
            </a:r>
            <a:r>
              <a:rPr lang="en-US" sz="25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6</a:t>
            </a:r>
            <a:r>
              <a:rPr lang="en-US" sz="2500" dirty="0"/>
              <a:t>Certainly not! If that were so, how could God judge the world? </a:t>
            </a:r>
            <a:r>
              <a:rPr lang="en-US" sz="2500" b="1" u="sng" baseline="30000" dirty="0">
                <a:solidFill>
                  <a:schemeClr val="accent3">
                    <a:lumMod val="60000"/>
                    <a:lumOff val="40000"/>
                  </a:schemeClr>
                </a:solidFill>
                <a:hlinkClick r:id="rId8">
                  <a:extLst>
                    <a:ext uri="{A12FA001-AC4F-418D-AE19-62706E023703}">
                      <ahyp:hlinkClr xmlns:ahyp="http://schemas.microsoft.com/office/drawing/2018/hyperlinkcolor" val="tx"/>
                    </a:ext>
                  </a:extLst>
                </a:hlinkClick>
              </a:rPr>
              <a:t>7</a:t>
            </a:r>
            <a:r>
              <a:rPr lang="en-US" sz="2500" dirty="0"/>
              <a:t>Someone might argue, "If my falsehood enhances God's truthfulness and so </a:t>
            </a:r>
            <a:r>
              <a:rPr lang="en-US" sz="2500" i="1" dirty="0"/>
              <a:t>increases his glory</a:t>
            </a:r>
            <a:r>
              <a:rPr lang="en-US" sz="2500" dirty="0"/>
              <a:t>, why am I still condemned as a sinner?" </a:t>
            </a:r>
            <a:r>
              <a:rPr lang="en-US" sz="2500" b="1" u="sng" baseline="30000" dirty="0">
                <a:solidFill>
                  <a:schemeClr val="accent3">
                    <a:lumMod val="60000"/>
                    <a:lumOff val="40000"/>
                  </a:schemeClr>
                </a:solidFill>
                <a:hlinkClick r:id="rId9">
                  <a:extLst>
                    <a:ext uri="{A12FA001-AC4F-418D-AE19-62706E023703}">
                      <ahyp:hlinkClr xmlns:ahyp="http://schemas.microsoft.com/office/drawing/2018/hyperlinkcolor" val="tx"/>
                    </a:ext>
                  </a:extLst>
                </a:hlinkClick>
              </a:rPr>
              <a:t>8</a:t>
            </a:r>
            <a:r>
              <a:rPr lang="en-US" sz="2500" dirty="0"/>
              <a:t>Why not say -as we are being slanderously reported as saying and as some claim that we say- "Let us do evil that good may result"? Their condemnation is deserved. </a:t>
            </a:r>
          </a:p>
        </p:txBody>
      </p:sp>
    </p:spTree>
    <p:extLst>
      <p:ext uri="{BB962C8B-B14F-4D97-AF65-F5344CB8AC3E}">
        <p14:creationId xmlns:p14="http://schemas.microsoft.com/office/powerpoint/2010/main" val="303507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3:9-18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2" y="1269244"/>
            <a:ext cx="11300347" cy="5600070"/>
          </a:xfrm>
        </p:spPr>
        <p:txBody>
          <a:bodyPr>
            <a:noAutofit/>
          </a:bodyPr>
          <a:lstStyle/>
          <a:p>
            <a:pPr marL="0" indent="0">
              <a:buNone/>
            </a:pPr>
            <a:r>
              <a:rPr lang="en-US" sz="2500" u="sng"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9</a:t>
            </a:r>
            <a:r>
              <a:rPr lang="en-US" sz="2500" dirty="0"/>
              <a:t>What shall we conclude then? Are we any better? Not at all! We have already made the charge that Jews and Gentiles alike are all under sin. </a:t>
            </a:r>
            <a:r>
              <a:rPr lang="en-US" sz="25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10</a:t>
            </a:r>
            <a:r>
              <a:rPr lang="en-US" sz="2500" dirty="0"/>
              <a:t>As it is written:    "There is no one righteous, not even one; </a:t>
            </a:r>
            <a:br>
              <a:rPr lang="en-US" sz="2500" dirty="0"/>
            </a:br>
            <a:r>
              <a:rPr lang="en-US" sz="2500" dirty="0"/>
              <a:t>			</a:t>
            </a:r>
            <a:r>
              <a:rPr lang="en-US" sz="2500" b="1"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11</a:t>
            </a:r>
            <a:r>
              <a:rPr lang="en-US" sz="2500" b="1" baseline="30000" dirty="0"/>
              <a:t> </a:t>
            </a:r>
            <a:r>
              <a:rPr lang="en-US" sz="2500" dirty="0"/>
              <a:t>there is no one who understands, no one who seeks God. </a:t>
            </a:r>
            <a:br>
              <a:rPr lang="en-US" sz="2500" dirty="0"/>
            </a:br>
            <a:r>
              <a:rPr lang="en-US" sz="2500" dirty="0"/>
              <a:t>			</a:t>
            </a:r>
            <a:r>
              <a:rPr lang="en-US" sz="2500" b="1"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12</a:t>
            </a:r>
            <a:r>
              <a:rPr lang="en-US" sz="2500" b="1" baseline="30000" dirty="0"/>
              <a:t> </a:t>
            </a:r>
            <a:r>
              <a:rPr lang="en-US" sz="2500" dirty="0"/>
              <a:t>All have turned away, they have together become worthless;   	                         	there is no one who does good, not even one." </a:t>
            </a:r>
            <a:br>
              <a:rPr lang="en-US" sz="2500" dirty="0"/>
            </a:br>
            <a:r>
              <a:rPr lang="en-US" sz="2500" dirty="0"/>
              <a:t>			</a:t>
            </a:r>
            <a:r>
              <a:rPr lang="en-US" sz="25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13</a:t>
            </a:r>
            <a:r>
              <a:rPr lang="en-US" sz="2500" dirty="0"/>
              <a:t> ”Their throats are open graves; their tongues practice deceit. 						The poison of vipers is on their lips." </a:t>
            </a:r>
            <a:br>
              <a:rPr lang="en-US" sz="2500" dirty="0"/>
            </a:br>
            <a:r>
              <a:rPr lang="en-US" sz="2500" dirty="0"/>
              <a:t>			</a:t>
            </a:r>
            <a:r>
              <a:rPr lang="en-US" sz="25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14</a:t>
            </a:r>
            <a:r>
              <a:rPr lang="en-US" sz="2500" dirty="0"/>
              <a:t> ”Their mouths are full of cursing and bitterness." </a:t>
            </a:r>
            <a:br>
              <a:rPr lang="en-US" sz="2500" dirty="0"/>
            </a:br>
            <a:r>
              <a:rPr lang="en-US" sz="2500" dirty="0"/>
              <a:t>			</a:t>
            </a:r>
            <a:r>
              <a:rPr lang="en-US" sz="2500" b="1" u="sng" baseline="30000" dirty="0">
                <a:solidFill>
                  <a:schemeClr val="accent3">
                    <a:lumMod val="60000"/>
                    <a:lumOff val="40000"/>
                  </a:schemeClr>
                </a:solidFill>
                <a:hlinkClick r:id="rId8">
                  <a:extLst>
                    <a:ext uri="{A12FA001-AC4F-418D-AE19-62706E023703}">
                      <ahyp:hlinkClr xmlns:ahyp="http://schemas.microsoft.com/office/drawing/2018/hyperlinkcolor" val="tx"/>
                    </a:ext>
                  </a:extLst>
                </a:hlinkClick>
              </a:rPr>
              <a:t>15</a:t>
            </a:r>
            <a:r>
              <a:rPr lang="en-US" sz="2500" dirty="0"/>
              <a:t> ”Their feet are swift to shed blood; </a:t>
            </a:r>
            <a:br>
              <a:rPr lang="en-US" sz="2500" dirty="0"/>
            </a:br>
            <a:r>
              <a:rPr lang="en-US" sz="2500" dirty="0"/>
              <a:t>			</a:t>
            </a:r>
            <a:r>
              <a:rPr lang="en-US" sz="2500" b="1" u="sng" baseline="30000" dirty="0">
                <a:solidFill>
                  <a:schemeClr val="accent3">
                    <a:lumMod val="60000"/>
                    <a:lumOff val="40000"/>
                  </a:schemeClr>
                </a:solidFill>
                <a:hlinkClick r:id="rId9">
                  <a:extLst>
                    <a:ext uri="{A12FA001-AC4F-418D-AE19-62706E023703}">
                      <ahyp:hlinkClr xmlns:ahyp="http://schemas.microsoft.com/office/drawing/2018/hyperlinkcolor" val="tx"/>
                    </a:ext>
                  </a:extLst>
                </a:hlinkClick>
              </a:rPr>
              <a:t>16</a:t>
            </a:r>
            <a:r>
              <a:rPr lang="en-US" sz="2500" dirty="0"/>
              <a:t>   ruin and misery mark their ways, </a:t>
            </a:r>
            <a:br>
              <a:rPr lang="en-US" sz="2500" dirty="0"/>
            </a:br>
            <a:r>
              <a:rPr lang="en-US" sz="2500" dirty="0"/>
              <a:t>			</a:t>
            </a:r>
            <a:r>
              <a:rPr lang="en-US" sz="2500" b="1" u="sng" baseline="30000" dirty="0">
                <a:solidFill>
                  <a:schemeClr val="accent3">
                    <a:lumMod val="60000"/>
                    <a:lumOff val="40000"/>
                  </a:schemeClr>
                </a:solidFill>
                <a:hlinkClick r:id="rId10">
                  <a:extLst>
                    <a:ext uri="{A12FA001-AC4F-418D-AE19-62706E023703}">
                      <ahyp:hlinkClr xmlns:ahyp="http://schemas.microsoft.com/office/drawing/2018/hyperlinkcolor" val="tx"/>
                    </a:ext>
                  </a:extLst>
                </a:hlinkClick>
              </a:rPr>
              <a:t>17</a:t>
            </a:r>
            <a:r>
              <a:rPr lang="en-US" sz="2500" dirty="0"/>
              <a:t>   and the way of peace they do not know." </a:t>
            </a:r>
            <a:br>
              <a:rPr lang="en-US" sz="2500" dirty="0"/>
            </a:br>
            <a:r>
              <a:rPr lang="en-US" sz="2500" dirty="0"/>
              <a:t>			</a:t>
            </a:r>
            <a:r>
              <a:rPr lang="en-US" sz="2500" b="1" u="sng" baseline="30000" dirty="0">
                <a:solidFill>
                  <a:schemeClr val="accent3">
                    <a:lumMod val="60000"/>
                    <a:lumOff val="40000"/>
                  </a:schemeClr>
                </a:solidFill>
                <a:hlinkClick r:id="rId11">
                  <a:extLst>
                    <a:ext uri="{A12FA001-AC4F-418D-AE19-62706E023703}">
                      <ahyp:hlinkClr xmlns:ahyp="http://schemas.microsoft.com/office/drawing/2018/hyperlinkcolor" val="tx"/>
                    </a:ext>
                  </a:extLst>
                </a:hlinkClick>
              </a:rPr>
              <a:t>18</a:t>
            </a:r>
            <a:r>
              <a:rPr lang="en-US" sz="2500" dirty="0"/>
              <a:t> ”There is no fear of God before their eyes." </a:t>
            </a:r>
          </a:p>
        </p:txBody>
      </p:sp>
    </p:spTree>
    <p:extLst>
      <p:ext uri="{BB962C8B-B14F-4D97-AF65-F5344CB8AC3E}">
        <p14:creationId xmlns:p14="http://schemas.microsoft.com/office/powerpoint/2010/main" val="1734419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65EA4C1-BA6A-7849-A1AF-2EB4013E707F}"/>
              </a:ext>
            </a:extLst>
          </p:cNvPr>
          <p:cNvSpPr txBox="1"/>
          <p:nvPr/>
        </p:nvSpPr>
        <p:spPr>
          <a:xfrm>
            <a:off x="808330" y="1595313"/>
            <a:ext cx="10343924" cy="3139321"/>
          </a:xfrm>
          <a:prstGeom prst="rect">
            <a:avLst/>
          </a:prstGeom>
          <a:solidFill>
            <a:schemeClr val="tx2"/>
          </a:solidFill>
          <a:ln w="28575">
            <a:solidFill>
              <a:schemeClr val="bg1"/>
            </a:solidFill>
          </a:ln>
        </p:spPr>
        <p:txBody>
          <a:bodyPr wrap="square" rtlCol="0">
            <a:spAutoFit/>
          </a:bodyPr>
          <a:lstStyle/>
          <a:p>
            <a:r>
              <a:rPr lang="en-US" sz="3300" dirty="0">
                <a:solidFill>
                  <a:schemeClr val="bg1"/>
                </a:solidFill>
              </a:rPr>
              <a:t>Paul’s main point is that we are </a:t>
            </a:r>
            <a:r>
              <a:rPr lang="en-US" sz="3300" i="1" dirty="0">
                <a:solidFill>
                  <a:schemeClr val="bg1"/>
                </a:solidFill>
              </a:rPr>
              <a:t>all</a:t>
            </a:r>
            <a:r>
              <a:rPr lang="en-US" sz="3300" dirty="0">
                <a:solidFill>
                  <a:schemeClr val="bg1"/>
                </a:solidFill>
              </a:rPr>
              <a:t> involved in a </a:t>
            </a:r>
            <a:r>
              <a:rPr lang="en-US" sz="3300" b="1" dirty="0">
                <a:solidFill>
                  <a:schemeClr val="bg1"/>
                </a:solidFill>
              </a:rPr>
              <a:t>solidarity of sin</a:t>
            </a:r>
            <a:r>
              <a:rPr lang="en-US" sz="3300" dirty="0">
                <a:solidFill>
                  <a:schemeClr val="bg1"/>
                </a:solidFill>
              </a:rPr>
              <a:t> that embraces the whole human race and so he is concerned with the gospel as God’s approach to truly help and mend the whole person and the whole of mankind.”		 	</a:t>
            </a:r>
            <a:r>
              <a:rPr lang="en-US" sz="3300" dirty="0">
                <a:solidFill>
                  <a:schemeClr val="accent4">
                    <a:lumMod val="75000"/>
                  </a:schemeClr>
                </a:solidFill>
              </a:rPr>
              <a:t>	    														- Leon Morris</a:t>
            </a:r>
          </a:p>
        </p:txBody>
      </p:sp>
    </p:spTree>
    <p:extLst>
      <p:ext uri="{BB962C8B-B14F-4D97-AF65-F5344CB8AC3E}">
        <p14:creationId xmlns:p14="http://schemas.microsoft.com/office/powerpoint/2010/main" val="172427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5</a:t>
            </a:r>
          </a:p>
        </p:txBody>
      </p:sp>
      <p:sp>
        <p:nvSpPr>
          <p:cNvPr id="7" name="Content Placeholder 2">
            <a:extLst>
              <a:ext uri="{FF2B5EF4-FFF2-40B4-BE49-F238E27FC236}">
                <a16:creationId xmlns:a16="http://schemas.microsoft.com/office/drawing/2014/main" id="{AAC14C6D-0FC1-1245-B686-76CB82C9D1C9}"/>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(2:17 – 3:18)</a:t>
            </a:r>
          </a:p>
        </p:txBody>
      </p:sp>
    </p:spTree>
    <p:extLst>
      <p:ext uri="{BB962C8B-B14F-4D97-AF65-F5344CB8AC3E}">
        <p14:creationId xmlns:p14="http://schemas.microsoft.com/office/powerpoint/2010/main" val="389559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9" name="TextBox 8">
            <a:extLst>
              <a:ext uri="{FF2B5EF4-FFF2-40B4-BE49-F238E27FC236}">
                <a16:creationId xmlns:a16="http://schemas.microsoft.com/office/drawing/2014/main" id="{7F4CE3D9-B182-F443-B76A-8DE3C9753414}"/>
              </a:ext>
            </a:extLst>
          </p:cNvPr>
          <p:cNvSpPr txBox="1"/>
          <p:nvPr/>
        </p:nvSpPr>
        <p:spPr>
          <a:xfrm>
            <a:off x="487761" y="352854"/>
            <a:ext cx="4852219" cy="923330"/>
          </a:xfrm>
          <a:prstGeom prst="rect">
            <a:avLst/>
          </a:prstGeom>
          <a:noFill/>
        </p:spPr>
        <p:txBody>
          <a:bodyPr wrap="square" rtlCol="0">
            <a:spAutoFit/>
          </a:bodyPr>
          <a:lstStyle/>
          <a:p>
            <a:r>
              <a:rPr lang="en-US" sz="5400" dirty="0">
                <a:solidFill>
                  <a:schemeClr val="accent3">
                    <a:lumMod val="40000"/>
                    <a:lumOff val="60000"/>
                  </a:schemeClr>
                </a:solidFill>
                <a:latin typeface="Times New Roman" panose="02020603050405020304" pitchFamily="18" charset="0"/>
                <a:cs typeface="Times New Roman" panose="02020603050405020304" pitchFamily="18" charset="0"/>
              </a:rPr>
              <a:t>“Therefore,”</a:t>
            </a:r>
          </a:p>
        </p:txBody>
      </p:sp>
      <p:sp>
        <p:nvSpPr>
          <p:cNvPr id="10" name="TextBox 9">
            <a:extLst>
              <a:ext uri="{FF2B5EF4-FFF2-40B4-BE49-F238E27FC236}">
                <a16:creationId xmlns:a16="http://schemas.microsoft.com/office/drawing/2014/main" id="{1783F3B0-4EBA-2740-B87E-57782D2F3F14}"/>
              </a:ext>
            </a:extLst>
          </p:cNvPr>
          <p:cNvSpPr txBox="1"/>
          <p:nvPr/>
        </p:nvSpPr>
        <p:spPr>
          <a:xfrm>
            <a:off x="2183779" y="1433805"/>
            <a:ext cx="8461585" cy="769441"/>
          </a:xfrm>
          <a:prstGeom prst="rect">
            <a:avLst/>
          </a:prstGeom>
          <a:noFill/>
        </p:spPr>
        <p:txBody>
          <a:bodyPr wrap="square" rtlCol="0">
            <a:spAutoFit/>
          </a:bodyPr>
          <a:lstStyle/>
          <a:p>
            <a:r>
              <a:rPr lang="en-US" sz="4400" dirty="0">
                <a:solidFill>
                  <a:schemeClr val="bg2">
                    <a:lumMod val="20000"/>
                    <a:lumOff val="80000"/>
                  </a:schemeClr>
                </a:solidFill>
                <a:latin typeface="Times New Roman" panose="02020603050405020304" pitchFamily="18" charset="0"/>
                <a:cs typeface="Times New Roman" panose="02020603050405020304" pitchFamily="18" charset="0"/>
              </a:rPr>
              <a:t>“What then shall we say, then?”</a:t>
            </a:r>
          </a:p>
        </p:txBody>
      </p:sp>
      <p:sp>
        <p:nvSpPr>
          <p:cNvPr id="12" name="TextBox 11">
            <a:extLst>
              <a:ext uri="{FF2B5EF4-FFF2-40B4-BE49-F238E27FC236}">
                <a16:creationId xmlns:a16="http://schemas.microsoft.com/office/drawing/2014/main" id="{379DCA57-1565-6F4D-9120-D632071884A4}"/>
              </a:ext>
            </a:extLst>
          </p:cNvPr>
          <p:cNvSpPr txBox="1"/>
          <p:nvPr/>
        </p:nvSpPr>
        <p:spPr>
          <a:xfrm>
            <a:off x="4397975" y="531543"/>
            <a:ext cx="5582638" cy="923330"/>
          </a:xfrm>
          <a:prstGeom prst="rect">
            <a:avLst/>
          </a:prstGeom>
          <a:noFill/>
        </p:spPr>
        <p:txBody>
          <a:bodyPr wrap="square" rtlCol="0">
            <a:spAutoFit/>
          </a:bodyPr>
          <a:lstStyle/>
          <a:p>
            <a:r>
              <a:rPr lang="en-US" sz="5400" dirty="0">
                <a:solidFill>
                  <a:srgbClr val="FFC000"/>
                </a:solidFill>
                <a:latin typeface="Times New Roman" panose="02020603050405020304" pitchFamily="18" charset="0"/>
                <a:cs typeface="Times New Roman" panose="02020603050405020304" pitchFamily="18" charset="0"/>
              </a:rPr>
              <a:t>“Because of this,”</a:t>
            </a:r>
          </a:p>
        </p:txBody>
      </p:sp>
      <p:sp>
        <p:nvSpPr>
          <p:cNvPr id="13" name="TextBox 12">
            <a:extLst>
              <a:ext uri="{FF2B5EF4-FFF2-40B4-BE49-F238E27FC236}">
                <a16:creationId xmlns:a16="http://schemas.microsoft.com/office/drawing/2014/main" id="{69F3B259-3451-BA42-8B58-3A4A7D1F75D3}"/>
              </a:ext>
            </a:extLst>
          </p:cNvPr>
          <p:cNvSpPr txBox="1"/>
          <p:nvPr/>
        </p:nvSpPr>
        <p:spPr>
          <a:xfrm>
            <a:off x="2913870" y="2324027"/>
            <a:ext cx="4852219" cy="923330"/>
          </a:xfrm>
          <a:prstGeom prst="rect">
            <a:avLst/>
          </a:prstGeom>
          <a:noFill/>
        </p:spPr>
        <p:txBody>
          <a:bodyPr wrap="square" rtlCol="0">
            <a:spAutoFit/>
          </a:bodyPr>
          <a:lstStyle/>
          <a:p>
            <a:r>
              <a:rPr lang="en-US" sz="5400" dirty="0">
                <a:solidFill>
                  <a:schemeClr val="tx2">
                    <a:lumMod val="10000"/>
                  </a:schemeClr>
                </a:solidFill>
                <a:latin typeface="Times New Roman" panose="02020603050405020304" pitchFamily="18" charset="0"/>
                <a:cs typeface="Times New Roman" panose="02020603050405020304" pitchFamily="18" charset="0"/>
              </a:rPr>
              <a:t>“Furthermore,”</a:t>
            </a:r>
          </a:p>
        </p:txBody>
      </p:sp>
      <p:sp>
        <p:nvSpPr>
          <p:cNvPr id="11" name="Content Placeholder 2">
            <a:extLst>
              <a:ext uri="{FF2B5EF4-FFF2-40B4-BE49-F238E27FC236}">
                <a16:creationId xmlns:a16="http://schemas.microsoft.com/office/drawing/2014/main" id="{7C83A1CB-0658-1E46-B4B5-383C1506D86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5</a:t>
            </a:r>
          </a:p>
        </p:txBody>
      </p:sp>
      <p:sp>
        <p:nvSpPr>
          <p:cNvPr id="14" name="Content Placeholder 2">
            <a:extLst>
              <a:ext uri="{FF2B5EF4-FFF2-40B4-BE49-F238E27FC236}">
                <a16:creationId xmlns:a16="http://schemas.microsoft.com/office/drawing/2014/main" id="{2E81DF75-0B56-5D4C-BB79-BDB7F38E5F5A}"/>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(2:17 – 3:18)</a:t>
            </a:r>
          </a:p>
        </p:txBody>
      </p:sp>
      <p:sp>
        <p:nvSpPr>
          <p:cNvPr id="15" name="TextBox 14">
            <a:extLst>
              <a:ext uri="{FF2B5EF4-FFF2-40B4-BE49-F238E27FC236}">
                <a16:creationId xmlns:a16="http://schemas.microsoft.com/office/drawing/2014/main" id="{3E49FC16-D080-7643-8776-39AD996C3DA0}"/>
              </a:ext>
            </a:extLst>
          </p:cNvPr>
          <p:cNvSpPr txBox="1"/>
          <p:nvPr/>
        </p:nvSpPr>
        <p:spPr>
          <a:xfrm>
            <a:off x="1060039" y="3610644"/>
            <a:ext cx="10071921" cy="2169825"/>
          </a:xfrm>
          <a:prstGeom prst="rect">
            <a:avLst/>
          </a:prstGeom>
          <a:solidFill>
            <a:schemeClr val="tx2"/>
          </a:solidFill>
          <a:ln w="28575">
            <a:solidFill>
              <a:schemeClr val="bg1"/>
            </a:solidFill>
          </a:ln>
        </p:spPr>
        <p:txBody>
          <a:bodyPr wrap="square" rtlCol="0">
            <a:spAutoFit/>
          </a:bodyPr>
          <a:lstStyle/>
          <a:p>
            <a:r>
              <a:rPr lang="en-US" sz="3300" dirty="0">
                <a:solidFill>
                  <a:srgbClr val="C00000"/>
                </a:solidFill>
              </a:rPr>
              <a:t>“God's Word was not written in tiny pieces, nor </a:t>
            </a:r>
          </a:p>
          <a:p>
            <a:r>
              <a:rPr lang="en-US" sz="3300" dirty="0">
                <a:solidFill>
                  <a:srgbClr val="C00000"/>
                </a:solidFill>
              </a:rPr>
              <a:t>  was it meant to be studied and understood in </a:t>
            </a:r>
          </a:p>
          <a:p>
            <a:r>
              <a:rPr lang="en-US" sz="3300" dirty="0">
                <a:solidFill>
                  <a:srgbClr val="C00000"/>
                </a:solidFill>
              </a:rPr>
              <a:t>  fragments.”</a:t>
            </a:r>
          </a:p>
          <a:p>
            <a:pPr marL="342900" marR="0">
              <a:spcBef>
                <a:spcPts val="0"/>
              </a:spcBef>
              <a:spcAft>
                <a:spcPts val="0"/>
              </a:spcAft>
            </a:pPr>
            <a:r>
              <a:rPr lang="en-US" sz="3600" dirty="0">
                <a:solidFill>
                  <a:srgbClr val="333333"/>
                </a:solidFill>
                <a:latin typeface="Segoe UI" panose="020B0502040204020203" pitchFamily="34" charset="0"/>
                <a:ea typeface="Times New Roman" panose="02020603050405020304" pitchFamily="18" charset="0"/>
              </a:rPr>
              <a:t>															- ?</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04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P spid="1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579F-2BF4-2244-9522-5F2CF0B9DA1A}"/>
              </a:ext>
            </a:extLst>
          </p:cNvPr>
          <p:cNvSpPr>
            <a:spLocks noGrp="1"/>
          </p:cNvSpPr>
          <p:nvPr>
            <p:ph type="title"/>
          </p:nvPr>
        </p:nvSpPr>
        <p:spPr>
          <a:xfrm rot="16200000">
            <a:off x="-4002096" y="1243570"/>
            <a:ext cx="9404723" cy="1400530"/>
          </a:xfrm>
        </p:spPr>
        <p:txBody>
          <a:bodyPr/>
          <a:lstStyle/>
          <a:p>
            <a:r>
              <a:rPr lang="en-US" sz="5400" dirty="0">
                <a:solidFill>
                  <a:schemeClr val="tx1">
                    <a:lumMod val="85000"/>
                  </a:schemeClr>
                </a:solidFill>
              </a:rPr>
              <a:t>Romans</a:t>
            </a:r>
            <a:r>
              <a:rPr lang="en-US" sz="5400" dirty="0">
                <a:solidFill>
                  <a:schemeClr val="bg1"/>
                </a:solidFill>
              </a:rPr>
              <a:t> Flowchart</a:t>
            </a:r>
          </a:p>
        </p:txBody>
      </p:sp>
      <p:pic>
        <p:nvPicPr>
          <p:cNvPr id="5" name="Content Placeholder 4">
            <a:extLst>
              <a:ext uri="{FF2B5EF4-FFF2-40B4-BE49-F238E27FC236}">
                <a16:creationId xmlns:a16="http://schemas.microsoft.com/office/drawing/2014/main" id="{7362978E-F173-B348-9AF9-DC2C7B39B75C}"/>
              </a:ext>
            </a:extLst>
          </p:cNvPr>
          <p:cNvPicPr>
            <a:picLocks noGrp="1" noChangeAspect="1"/>
          </p:cNvPicPr>
          <p:nvPr>
            <p:ph idx="1"/>
          </p:nvPr>
        </p:nvPicPr>
        <p:blipFill>
          <a:blip r:embed="rId2"/>
          <a:stretch>
            <a:fillRect/>
          </a:stretch>
        </p:blipFill>
        <p:spPr>
          <a:xfrm>
            <a:off x="1117867" y="50849"/>
            <a:ext cx="10102801" cy="6708580"/>
          </a:xfrm>
        </p:spPr>
      </p:pic>
      <p:cxnSp>
        <p:nvCxnSpPr>
          <p:cNvPr id="6" name="Straight Connector 5">
            <a:extLst>
              <a:ext uri="{FF2B5EF4-FFF2-40B4-BE49-F238E27FC236}">
                <a16:creationId xmlns:a16="http://schemas.microsoft.com/office/drawing/2014/main" id="{7AFB031C-ED29-DA45-86AF-9B78918E36FC}"/>
              </a:ext>
            </a:extLst>
          </p:cNvPr>
          <p:cNvCxnSpPr>
            <a:cxnSpLocks/>
          </p:cNvCxnSpPr>
          <p:nvPr/>
        </p:nvCxnSpPr>
        <p:spPr>
          <a:xfrm>
            <a:off x="1224547" y="2319613"/>
            <a:ext cx="853843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5D430B3-AC56-214F-8F1E-60CF46BC60AF}"/>
              </a:ext>
            </a:extLst>
          </p:cNvPr>
          <p:cNvSpPr/>
          <p:nvPr/>
        </p:nvSpPr>
        <p:spPr>
          <a:xfrm rot="1864691">
            <a:off x="2814880" y="590642"/>
            <a:ext cx="180478" cy="1293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801D6A-0DC1-9744-992C-05C2986E00BD}"/>
              </a:ext>
            </a:extLst>
          </p:cNvPr>
          <p:cNvSpPr/>
          <p:nvPr/>
        </p:nvSpPr>
        <p:spPr>
          <a:xfrm rot="5400000">
            <a:off x="6575430" y="3406351"/>
            <a:ext cx="107556" cy="710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0C23D5-54B4-A348-8399-F31F898492D7}"/>
              </a:ext>
            </a:extLst>
          </p:cNvPr>
          <p:cNvSpPr/>
          <p:nvPr/>
        </p:nvSpPr>
        <p:spPr>
          <a:xfrm rot="5400000">
            <a:off x="4902697" y="2587138"/>
            <a:ext cx="1053243" cy="72913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8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5" name="TextBox 4">
            <a:extLst>
              <a:ext uri="{FF2B5EF4-FFF2-40B4-BE49-F238E27FC236}">
                <a16:creationId xmlns:a16="http://schemas.microsoft.com/office/drawing/2014/main" id="{FA3E24D1-6CCE-9C44-B02B-4629897CD28A}"/>
              </a:ext>
            </a:extLst>
          </p:cNvPr>
          <p:cNvSpPr txBox="1"/>
          <p:nvPr/>
        </p:nvSpPr>
        <p:spPr>
          <a:xfrm>
            <a:off x="7455743" y="3713821"/>
            <a:ext cx="409597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SPECIFICS </a:t>
            </a:r>
            <a:endParaRPr lang="en-US" sz="4400" dirty="0"/>
          </a:p>
        </p:txBody>
      </p:sp>
      <p:sp>
        <p:nvSpPr>
          <p:cNvPr id="7" name="Content Placeholder 2">
            <a:extLst>
              <a:ext uri="{FF2B5EF4-FFF2-40B4-BE49-F238E27FC236}">
                <a16:creationId xmlns:a16="http://schemas.microsoft.com/office/drawing/2014/main" id="{731D7EDD-6D0E-2E41-B29D-F420104BCD83}"/>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5</a:t>
            </a:r>
          </a:p>
        </p:txBody>
      </p:sp>
      <p:sp>
        <p:nvSpPr>
          <p:cNvPr id="9" name="Content Placeholder 2">
            <a:extLst>
              <a:ext uri="{FF2B5EF4-FFF2-40B4-BE49-F238E27FC236}">
                <a16:creationId xmlns:a16="http://schemas.microsoft.com/office/drawing/2014/main" id="{4F0BFB4A-0904-AB4B-B629-EEC615B7AA75}"/>
              </a:ext>
            </a:extLst>
          </p:cNvPr>
          <p:cNvSpPr txBox="1">
            <a:spLocks/>
          </p:cNvSpPr>
          <p:nvPr/>
        </p:nvSpPr>
        <p:spPr>
          <a:xfrm>
            <a:off x="2980159" y="4758098"/>
            <a:ext cx="366861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accent3">
                    <a:lumMod val="40000"/>
                    <a:lumOff val="60000"/>
                  </a:schemeClr>
                </a:solidFill>
              </a:rPr>
              <a:t>(2:17 – 3:18)</a:t>
            </a:r>
          </a:p>
        </p:txBody>
      </p:sp>
    </p:spTree>
    <p:extLst>
      <p:ext uri="{BB962C8B-B14F-4D97-AF65-F5344CB8AC3E}">
        <p14:creationId xmlns:p14="http://schemas.microsoft.com/office/powerpoint/2010/main" val="143763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1:16-17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16</a:t>
            </a:r>
            <a:r>
              <a:rPr lang="en-US" sz="3600" dirty="0"/>
              <a:t> I am not ashamed of the gospel, because it is the power of God for the salvation of everyone who believes: first for the Jew, then for the Gentile.</a:t>
            </a:r>
            <a:endParaRPr lang="en-US" sz="3600" baseline="30000" dirty="0">
              <a:solidFill>
                <a:schemeClr val="accent3"/>
              </a:solidFill>
            </a:endParaRPr>
          </a:p>
          <a:p>
            <a:pPr marL="0" indent="0">
              <a:buNone/>
            </a:pPr>
            <a:r>
              <a:rPr lang="en-US" sz="3600" baseline="30000" dirty="0">
                <a:solidFill>
                  <a:schemeClr val="accent3"/>
                </a:solidFill>
              </a:rPr>
              <a:t>17</a:t>
            </a:r>
            <a:r>
              <a:rPr lang="en-US" sz="3600" b="1" baseline="30000" dirty="0"/>
              <a:t> </a:t>
            </a:r>
            <a:r>
              <a:rPr lang="en-US" sz="3600" dirty="0"/>
              <a:t>For in the gospel a righteousness from God is revealed, a righteousness that is by faith from first to last,</a:t>
            </a:r>
            <a:r>
              <a:rPr lang="en-US" sz="3600" baseline="30000" dirty="0"/>
              <a:t> </a:t>
            </a:r>
            <a:r>
              <a:rPr lang="en-US" sz="3600" dirty="0"/>
              <a:t>just as it is written: "The righteous will live by faith." </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6160168" y="2458330"/>
            <a:ext cx="46778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0C4F00-38B6-0C46-BE96-C54B48D4C15E}"/>
              </a:ext>
            </a:extLst>
          </p:cNvPr>
          <p:cNvCxnSpPr>
            <a:cxnSpLocks/>
          </p:cNvCxnSpPr>
          <p:nvPr/>
        </p:nvCxnSpPr>
        <p:spPr>
          <a:xfrm>
            <a:off x="424375" y="2991730"/>
            <a:ext cx="294366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DE5C96-057A-0447-AC53-53BE346A7FB9}"/>
              </a:ext>
            </a:extLst>
          </p:cNvPr>
          <p:cNvCxnSpPr>
            <a:cxnSpLocks/>
          </p:cNvCxnSpPr>
          <p:nvPr/>
        </p:nvCxnSpPr>
        <p:spPr>
          <a:xfrm>
            <a:off x="2747892" y="4763086"/>
            <a:ext cx="6563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EE65B-D7C8-F94C-B1F7-054D9053EDA0}"/>
              </a:ext>
            </a:extLst>
          </p:cNvPr>
          <p:cNvCxnSpPr>
            <a:cxnSpLocks/>
          </p:cNvCxnSpPr>
          <p:nvPr/>
        </p:nvCxnSpPr>
        <p:spPr>
          <a:xfrm>
            <a:off x="6964680" y="5326966"/>
            <a:ext cx="37033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1A9086-476B-B140-A6DF-B467022954E1}"/>
              </a:ext>
            </a:extLst>
          </p:cNvPr>
          <p:cNvCxnSpPr>
            <a:cxnSpLocks/>
          </p:cNvCxnSpPr>
          <p:nvPr/>
        </p:nvCxnSpPr>
        <p:spPr>
          <a:xfrm>
            <a:off x="441960" y="5860366"/>
            <a:ext cx="25755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940E806C-7D42-4844-AD1B-87EB42F59992}"/>
              </a:ext>
            </a:extLst>
          </p:cNvPr>
          <p:cNvSpPr/>
          <p:nvPr/>
        </p:nvSpPr>
        <p:spPr>
          <a:xfrm>
            <a:off x="7888395" y="390358"/>
            <a:ext cx="2298343" cy="856960"/>
          </a:xfrm>
          <a:prstGeom prst="wedgeRoundRectCallout">
            <a:avLst>
              <a:gd name="adj1" fmla="val -39027"/>
              <a:gd name="adj2" fmla="val 13507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WHAT </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21" name="Rounded Rectangular Callout 20">
            <a:extLst>
              <a:ext uri="{FF2B5EF4-FFF2-40B4-BE49-F238E27FC236}">
                <a16:creationId xmlns:a16="http://schemas.microsoft.com/office/drawing/2014/main" id="{13153C64-0463-8F4F-8F7F-7642A019EE58}"/>
              </a:ext>
            </a:extLst>
          </p:cNvPr>
          <p:cNvSpPr/>
          <p:nvPr/>
        </p:nvSpPr>
        <p:spPr>
          <a:xfrm>
            <a:off x="5342700" y="5654099"/>
            <a:ext cx="2437722" cy="856960"/>
          </a:xfrm>
          <a:prstGeom prst="wedgeRoundRectCallout">
            <a:avLst>
              <a:gd name="adj1" fmla="val -39442"/>
              <a:gd name="adj2" fmla="val -147596"/>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HOW </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14" name="Straight Connector 13">
            <a:extLst>
              <a:ext uri="{FF2B5EF4-FFF2-40B4-BE49-F238E27FC236}">
                <a16:creationId xmlns:a16="http://schemas.microsoft.com/office/drawing/2014/main" id="{C765F963-268B-5741-89CB-A67E05C073CA}"/>
              </a:ext>
            </a:extLst>
          </p:cNvPr>
          <p:cNvCxnSpPr>
            <a:cxnSpLocks/>
          </p:cNvCxnSpPr>
          <p:nvPr/>
        </p:nvCxnSpPr>
        <p:spPr>
          <a:xfrm>
            <a:off x="4663440" y="4214446"/>
            <a:ext cx="5654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4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5" name="TextBox 4">
            <a:extLst>
              <a:ext uri="{FF2B5EF4-FFF2-40B4-BE49-F238E27FC236}">
                <a16:creationId xmlns:a16="http://schemas.microsoft.com/office/drawing/2014/main" id="{FA3E24D1-6CCE-9C44-B02B-4629897CD28A}"/>
              </a:ext>
            </a:extLst>
          </p:cNvPr>
          <p:cNvSpPr txBox="1"/>
          <p:nvPr/>
        </p:nvSpPr>
        <p:spPr>
          <a:xfrm>
            <a:off x="7455743" y="3713821"/>
            <a:ext cx="409597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SPECIFICS </a:t>
            </a:r>
            <a:endParaRPr lang="en-US" sz="4400" dirty="0"/>
          </a:p>
        </p:txBody>
      </p:sp>
      <p:sp>
        <p:nvSpPr>
          <p:cNvPr id="7" name="TextBox 6">
            <a:extLst>
              <a:ext uri="{FF2B5EF4-FFF2-40B4-BE49-F238E27FC236}">
                <a16:creationId xmlns:a16="http://schemas.microsoft.com/office/drawing/2014/main" id="{390998A6-2FAD-F144-9EDB-748E94C634F8}"/>
              </a:ext>
            </a:extLst>
          </p:cNvPr>
          <p:cNvSpPr txBox="1"/>
          <p:nvPr/>
        </p:nvSpPr>
        <p:spPr>
          <a:xfrm>
            <a:off x="7469439" y="4758422"/>
            <a:ext cx="4049304"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MATURITY</a:t>
            </a:r>
          </a:p>
        </p:txBody>
      </p:sp>
      <p:sp>
        <p:nvSpPr>
          <p:cNvPr id="9" name="TextBox 8">
            <a:extLst>
              <a:ext uri="{FF2B5EF4-FFF2-40B4-BE49-F238E27FC236}">
                <a16:creationId xmlns:a16="http://schemas.microsoft.com/office/drawing/2014/main" id="{11007CB9-DA13-4E40-BB73-5681635C1AE8}"/>
              </a:ext>
            </a:extLst>
          </p:cNvPr>
          <p:cNvSpPr txBox="1"/>
          <p:nvPr/>
        </p:nvSpPr>
        <p:spPr>
          <a:xfrm>
            <a:off x="965124" y="1374953"/>
            <a:ext cx="5463144" cy="4677736"/>
          </a:xfrm>
          <a:prstGeom prst="rect">
            <a:avLst/>
          </a:prstGeom>
          <a:solidFill>
            <a:schemeClr val="tx2"/>
          </a:solidFill>
          <a:ln w="28575">
            <a:solidFill>
              <a:schemeClr val="bg1"/>
            </a:solidFill>
          </a:ln>
        </p:spPr>
        <p:txBody>
          <a:bodyPr wrap="square" rtlCol="0">
            <a:spAutoFit/>
          </a:bodyPr>
          <a:lstStyle/>
          <a:p>
            <a:pPr marL="342900" marR="0">
              <a:spcBef>
                <a:spcPts val="0"/>
              </a:spcBef>
              <a:spcAft>
                <a:spcPts val="0"/>
              </a:spcAft>
            </a:pPr>
            <a:r>
              <a:rPr lang="en-US" sz="3600" dirty="0">
                <a:solidFill>
                  <a:srgbClr val="C00000"/>
                </a:solidFill>
                <a:latin typeface="Segoe UI" panose="020B0502040204020203" pitchFamily="34" charset="0"/>
                <a:ea typeface="Times New Roman" panose="02020603050405020304" pitchFamily="18" charset="0"/>
              </a:rPr>
              <a:t>“…we must not select a few favorite passages to the exclusion of others. Nothing less than a whole Bible can make a whole Christian.” </a:t>
            </a:r>
          </a:p>
          <a:p>
            <a:pPr marL="342900" marR="0">
              <a:spcBef>
                <a:spcPts val="0"/>
              </a:spcBef>
              <a:spcAft>
                <a:spcPts val="0"/>
              </a:spcAft>
            </a:pPr>
            <a:r>
              <a:rPr lang="en-US" sz="3600" dirty="0">
                <a:solidFill>
                  <a:srgbClr val="333333"/>
                </a:solidFill>
                <a:latin typeface="Segoe UI" panose="020B0502040204020203" pitchFamily="34" charset="0"/>
                <a:ea typeface="Times New Roman" panose="02020603050405020304" pitchFamily="18" charset="0"/>
              </a:rPr>
              <a:t>															- A.W. Tozer</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32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{32AFA091-DA1A-6B4B-814B-C52743ACC06D}tf10001062</Template>
  <TotalTime>15862</TotalTime>
  <Words>1803</Words>
  <Application>Microsoft Macintosh PowerPoint</Application>
  <PresentationFormat>Widescreen</PresentationFormat>
  <Paragraphs>136</Paragraphs>
  <Slides>35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Century Gothic</vt:lpstr>
      <vt:lpstr>Segoe UI</vt:lpstr>
      <vt:lpstr>Times New Roman</vt:lpstr>
      <vt:lpstr>Wingdings</vt:lpstr>
      <vt:lpstr>Wingdings 3</vt:lpstr>
      <vt:lpstr>Ion</vt:lpstr>
      <vt:lpstr>Romans  </vt:lpstr>
      <vt:lpstr>VTS (Visual Thinking Strategies) </vt:lpstr>
      <vt:lpstr>VTS </vt:lpstr>
      <vt:lpstr>Romans  </vt:lpstr>
      <vt:lpstr>Romans  </vt:lpstr>
      <vt:lpstr>Romans Flowchart</vt:lpstr>
      <vt:lpstr>Romans  </vt:lpstr>
      <vt:lpstr>Romans 1:16-17  (NIV) </vt:lpstr>
      <vt:lpstr>Romans  </vt:lpstr>
      <vt:lpstr>Romans 1:1-6  (NIV) </vt:lpstr>
      <vt:lpstr>Romans 1:16-17  (NIV) </vt:lpstr>
      <vt:lpstr>Romans 1:20 (NIV) </vt:lpstr>
      <vt:lpstr>Romans 2:1  (NIV) </vt:lpstr>
      <vt:lpstr>Romans 2:7  (NIV) </vt:lpstr>
      <vt:lpstr>Romans 2:14-15  (NIV) </vt:lpstr>
      <vt:lpstr>Romans  </vt:lpstr>
      <vt:lpstr>Epistemology “What can we really know?”</vt:lpstr>
      <vt:lpstr>PowerPoint Presentation</vt:lpstr>
      <vt:lpstr>Double Truth Theory</vt:lpstr>
      <vt:lpstr>PowerPoint Presentation</vt:lpstr>
      <vt:lpstr>Classical Synthesis (Aquinas)</vt:lpstr>
      <vt:lpstr>Epistemology “What can we really know?”</vt:lpstr>
      <vt:lpstr>Epistemology “What can we really know?”</vt:lpstr>
      <vt:lpstr>Double Truth Theory</vt:lpstr>
      <vt:lpstr>Classical Synthesis</vt:lpstr>
      <vt:lpstr>Immanuel Kant</vt:lpstr>
      <vt:lpstr>Karl Barth</vt:lpstr>
      <vt:lpstr>Classical Synthesis</vt:lpstr>
      <vt:lpstr>Romans  </vt:lpstr>
      <vt:lpstr>Romans 2:17-24  (NIV) </vt:lpstr>
      <vt:lpstr>Romans 2:25-29  (NIV) </vt:lpstr>
      <vt:lpstr>Romans 3:1</vt:lpstr>
      <vt:lpstr>Romans 3:1-8  (NIV) </vt:lpstr>
      <vt:lpstr>Romans 3:9-18  (NIV)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dc:title>
  <dc:creator>deanna Stevens</dc:creator>
  <cp:lastModifiedBy>deanna Stevens</cp:lastModifiedBy>
  <cp:revision>224</cp:revision>
  <dcterms:created xsi:type="dcterms:W3CDTF">2020-04-24T17:03:55Z</dcterms:created>
  <dcterms:modified xsi:type="dcterms:W3CDTF">2021-11-07T14:18:13Z</dcterms:modified>
</cp:coreProperties>
</file>