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23"/>
  </p:notesMasterIdLst>
  <p:sldIdLst>
    <p:sldId id="278" r:id="rId2"/>
    <p:sldId id="324" r:id="rId3"/>
    <p:sldId id="304" r:id="rId4"/>
    <p:sldId id="268" r:id="rId5"/>
    <p:sldId id="305" r:id="rId6"/>
    <p:sldId id="269" r:id="rId7"/>
    <p:sldId id="351" r:id="rId8"/>
    <p:sldId id="369" r:id="rId9"/>
    <p:sldId id="371" r:id="rId10"/>
    <p:sldId id="372" r:id="rId11"/>
    <p:sldId id="370" r:id="rId12"/>
    <p:sldId id="356" r:id="rId13"/>
    <p:sldId id="366" r:id="rId14"/>
    <p:sldId id="375" r:id="rId15"/>
    <p:sldId id="373" r:id="rId16"/>
    <p:sldId id="359" r:id="rId17"/>
    <p:sldId id="357" r:id="rId18"/>
    <p:sldId id="367" r:id="rId19"/>
    <p:sldId id="358" r:id="rId20"/>
    <p:sldId id="376" r:id="rId21"/>
    <p:sldId id="3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B0B8"/>
    <a:srgbClr val="FFEBE7"/>
    <a:srgbClr val="FFEBE3"/>
    <a:srgbClr val="0085B8"/>
    <a:srgbClr val="C78D8D"/>
    <a:srgbClr val="333224"/>
    <a:srgbClr val="EAFFFF"/>
    <a:srgbClr val="C79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501"/>
    <p:restoredTop sz="94651"/>
  </p:normalViewPr>
  <p:slideViewPr>
    <p:cSldViewPr snapToGrid="0" snapToObjects="1">
      <p:cViewPr>
        <p:scale>
          <a:sx n="60" d="100"/>
          <a:sy n="60" d="100"/>
        </p:scale>
        <p:origin x="208"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0149C-D50B-3542-B16E-3E19181E4B40}" type="datetimeFigureOut">
              <a:rPr lang="en-US" smtClean="0"/>
              <a:t>11/12/21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17795-A827-0A4C-BF0D-FA1E6E0E9011}" type="slidenum">
              <a:rPr lang="en-US" smtClean="0"/>
              <a:t>‹#›</a:t>
            </a:fld>
            <a:endParaRPr lang="en-US"/>
          </a:p>
        </p:txBody>
      </p:sp>
    </p:spTree>
    <p:extLst>
      <p:ext uri="{BB962C8B-B14F-4D97-AF65-F5344CB8AC3E}">
        <p14:creationId xmlns:p14="http://schemas.microsoft.com/office/powerpoint/2010/main" val="79810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a:t>
            </a:fld>
            <a:endParaRPr lang="en-US"/>
          </a:p>
        </p:txBody>
      </p:sp>
    </p:spTree>
    <p:extLst>
      <p:ext uri="{BB962C8B-B14F-4D97-AF65-F5344CB8AC3E}">
        <p14:creationId xmlns:p14="http://schemas.microsoft.com/office/powerpoint/2010/main" val="80162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2</a:t>
            </a:fld>
            <a:endParaRPr lang="en-US"/>
          </a:p>
        </p:txBody>
      </p:sp>
    </p:spTree>
    <p:extLst>
      <p:ext uri="{BB962C8B-B14F-4D97-AF65-F5344CB8AC3E}">
        <p14:creationId xmlns:p14="http://schemas.microsoft.com/office/powerpoint/2010/main" val="66483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3</a:t>
            </a:fld>
            <a:endParaRPr lang="en-US"/>
          </a:p>
        </p:txBody>
      </p:sp>
    </p:spTree>
    <p:extLst>
      <p:ext uri="{BB962C8B-B14F-4D97-AF65-F5344CB8AC3E}">
        <p14:creationId xmlns:p14="http://schemas.microsoft.com/office/powerpoint/2010/main" val="260892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5</a:t>
            </a:fld>
            <a:endParaRPr lang="en-US"/>
          </a:p>
        </p:txBody>
      </p:sp>
    </p:spTree>
    <p:extLst>
      <p:ext uri="{BB962C8B-B14F-4D97-AF65-F5344CB8AC3E}">
        <p14:creationId xmlns:p14="http://schemas.microsoft.com/office/powerpoint/2010/main" val="11102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6</a:t>
            </a:fld>
            <a:endParaRPr lang="en-US"/>
          </a:p>
        </p:txBody>
      </p:sp>
    </p:spTree>
    <p:extLst>
      <p:ext uri="{BB962C8B-B14F-4D97-AF65-F5344CB8AC3E}">
        <p14:creationId xmlns:p14="http://schemas.microsoft.com/office/powerpoint/2010/main" val="374845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7795-A827-0A4C-BF0D-FA1E6E0E9011}" type="slidenum">
              <a:rPr lang="en-US" smtClean="0"/>
              <a:t>9</a:t>
            </a:fld>
            <a:endParaRPr lang="en-US"/>
          </a:p>
        </p:txBody>
      </p:sp>
    </p:spTree>
    <p:extLst>
      <p:ext uri="{BB962C8B-B14F-4D97-AF65-F5344CB8AC3E}">
        <p14:creationId xmlns:p14="http://schemas.microsoft.com/office/powerpoint/2010/main" val="54398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10</a:t>
            </a:fld>
            <a:endParaRPr lang="en-US"/>
          </a:p>
        </p:txBody>
      </p:sp>
    </p:spTree>
    <p:extLst>
      <p:ext uri="{BB962C8B-B14F-4D97-AF65-F5344CB8AC3E}">
        <p14:creationId xmlns:p14="http://schemas.microsoft.com/office/powerpoint/2010/main" val="88680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15</a:t>
            </a:fld>
            <a:endParaRPr lang="en-US"/>
          </a:p>
        </p:txBody>
      </p:sp>
    </p:spTree>
    <p:extLst>
      <p:ext uri="{BB962C8B-B14F-4D97-AF65-F5344CB8AC3E}">
        <p14:creationId xmlns:p14="http://schemas.microsoft.com/office/powerpoint/2010/main" val="162898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21</a:t>
            </a:fld>
            <a:endParaRPr lang="en-US"/>
          </a:p>
        </p:txBody>
      </p:sp>
    </p:spTree>
    <p:extLst>
      <p:ext uri="{BB962C8B-B14F-4D97-AF65-F5344CB8AC3E}">
        <p14:creationId xmlns:p14="http://schemas.microsoft.com/office/powerpoint/2010/main" val="113107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37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773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405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49388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05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416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829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674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773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623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4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10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75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242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8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53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841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11/12/21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9177085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classic.studylight.org/desk/?query=ro+2:24&amp;sr=1&amp;t=niv" TargetMode="External"/><Relationship Id="rId2" Type="http://schemas.openxmlformats.org/officeDocument/2006/relationships/hyperlink" Target="http://classic.studylight.org/desk/?query=ro+2:17&amp;sr=1&amp;t=niv" TargetMode="External"/><Relationship Id="rId1" Type="http://schemas.openxmlformats.org/officeDocument/2006/relationships/slideLayout" Target="../slideLayouts/slideLayout2.xml"/><Relationship Id="rId5" Type="http://schemas.openxmlformats.org/officeDocument/2006/relationships/hyperlink" Target="http://classic.studylight.org/desk/?query=ro+2:29&amp;sr=1&amp;t=niv" TargetMode="External"/><Relationship Id="rId4" Type="http://schemas.openxmlformats.org/officeDocument/2006/relationships/hyperlink" Target="http://classic.studylight.org/desk/?query=ro+2:25&amp;sr=1&amp;t=niv"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classic.studylight.org/desk/?query=ro+2:29&amp;sr=1&amp;t=ni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hyperlink" Target="http://classic.studylight.org/desk/?query=ro+2:29&amp;sr=1&amp;t=ni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classic.studylight.org/desk/?query=ro+3:2&amp;sr=1&amp;t=niv" TargetMode="External"/><Relationship Id="rId2" Type="http://schemas.openxmlformats.org/officeDocument/2006/relationships/hyperlink" Target="http://classic.studylight.org/desk/?query=ro+3:1&amp;sr=1&amp;t=niv" TargetMode="External"/><Relationship Id="rId1" Type="http://schemas.openxmlformats.org/officeDocument/2006/relationships/slideLayout" Target="../slideLayouts/slideLayout2.xml"/><Relationship Id="rId4" Type="http://schemas.openxmlformats.org/officeDocument/2006/relationships/hyperlink" Target="http://classic.studylight.org/desk/?query=ro+3:9&amp;sr=1&amp;t=ni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lassic.studylight.org/desk/?query=ro+3:2&amp;sr=1&amp;t=niv" TargetMode="External"/><Relationship Id="rId2" Type="http://schemas.openxmlformats.org/officeDocument/2006/relationships/hyperlink" Target="http://classic.studylight.org/desk/?query=ro+3:1&amp;sr=1&amp;t=niv" TargetMode="External"/><Relationship Id="rId1" Type="http://schemas.openxmlformats.org/officeDocument/2006/relationships/slideLayout" Target="../slideLayouts/slideLayout2.xml"/><Relationship Id="rId5" Type="http://schemas.openxmlformats.org/officeDocument/2006/relationships/hyperlink" Target="http://classic.studylight.org/desk/?query=ro+3:4&amp;sr=1&amp;t=niv" TargetMode="External"/><Relationship Id="rId4" Type="http://schemas.openxmlformats.org/officeDocument/2006/relationships/hyperlink" Target="http://classic.studylight.org/desk/?query=ro+3:3&amp;sr=1&amp;t=ni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lassic.studylight.org/desk/?query=ro+3:6&amp;sr=1&amp;t=niv" TargetMode="External"/><Relationship Id="rId2" Type="http://schemas.openxmlformats.org/officeDocument/2006/relationships/hyperlink" Target="http://classic.studylight.org/desk/?query=ro+3:5&amp;sr=1&amp;t=niv" TargetMode="External"/><Relationship Id="rId1" Type="http://schemas.openxmlformats.org/officeDocument/2006/relationships/slideLayout" Target="../slideLayouts/slideLayout2.xml"/><Relationship Id="rId5" Type="http://schemas.openxmlformats.org/officeDocument/2006/relationships/hyperlink" Target="http://classic.studylight.org/desk/?query=ro+3:8&amp;sr=1&amp;t=niv" TargetMode="External"/><Relationship Id="rId4" Type="http://schemas.openxmlformats.org/officeDocument/2006/relationships/hyperlink" Target="http://classic.studylight.org/desk/?query=ro+3:7&amp;sr=1&amp;t=niv"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classic.studylight.org/desk/?query=ro+3:15&amp;sr=1&amp;t=niv" TargetMode="External"/><Relationship Id="rId3" Type="http://schemas.openxmlformats.org/officeDocument/2006/relationships/hyperlink" Target="http://classic.studylight.org/desk/?query=ro+3:10&amp;sr=1&amp;t=niv" TargetMode="External"/><Relationship Id="rId7" Type="http://schemas.openxmlformats.org/officeDocument/2006/relationships/hyperlink" Target="http://classic.studylight.org/desk/?query=ro+3:14&amp;sr=1&amp;t=niv" TargetMode="External"/><Relationship Id="rId2" Type="http://schemas.openxmlformats.org/officeDocument/2006/relationships/hyperlink" Target="http://classic.studylight.org/desk/?query=ro+3:9&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13&amp;sr=1&amp;t=niv" TargetMode="External"/><Relationship Id="rId11" Type="http://schemas.openxmlformats.org/officeDocument/2006/relationships/hyperlink" Target="http://classic.studylight.org/desk/?query=ro+3:18&amp;sr=1&amp;t=niv" TargetMode="External"/><Relationship Id="rId5" Type="http://schemas.openxmlformats.org/officeDocument/2006/relationships/hyperlink" Target="http://classic.studylight.org/desk/?query=ro+3:12&amp;sr=1&amp;t=niv" TargetMode="External"/><Relationship Id="rId10" Type="http://schemas.openxmlformats.org/officeDocument/2006/relationships/hyperlink" Target="http://classic.studylight.org/desk/?query=ro+3:17&amp;sr=1&amp;t=niv" TargetMode="External"/><Relationship Id="rId4" Type="http://schemas.openxmlformats.org/officeDocument/2006/relationships/hyperlink" Target="http://classic.studylight.org/desk/?query=ro+3:11&amp;sr=1&amp;t=niv" TargetMode="External"/><Relationship Id="rId9" Type="http://schemas.openxmlformats.org/officeDocument/2006/relationships/hyperlink" Target="http://classic.studylight.org/desk/?query=ro+3:16&amp;sr=1&amp;t=ni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classic.studylight.org/desk/?query=ro+3:15&amp;sr=1&amp;t=niv" TargetMode="External"/><Relationship Id="rId3" Type="http://schemas.openxmlformats.org/officeDocument/2006/relationships/hyperlink" Target="http://classic.studylight.org/desk/?query=ro+3:10&amp;sr=1&amp;t=niv" TargetMode="External"/><Relationship Id="rId7" Type="http://schemas.openxmlformats.org/officeDocument/2006/relationships/hyperlink" Target="http://classic.studylight.org/desk/?query=ro+3:14&amp;sr=1&amp;t=niv" TargetMode="External"/><Relationship Id="rId2" Type="http://schemas.openxmlformats.org/officeDocument/2006/relationships/hyperlink" Target="http://classic.studylight.org/desk/?query=ro+3:9&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13&amp;sr=1&amp;t=niv" TargetMode="External"/><Relationship Id="rId11" Type="http://schemas.openxmlformats.org/officeDocument/2006/relationships/hyperlink" Target="http://classic.studylight.org/desk/?query=ro+3:18&amp;sr=1&amp;t=niv" TargetMode="External"/><Relationship Id="rId5" Type="http://schemas.openxmlformats.org/officeDocument/2006/relationships/hyperlink" Target="http://classic.studylight.org/desk/?query=ro+3:12&amp;sr=1&amp;t=niv" TargetMode="External"/><Relationship Id="rId10" Type="http://schemas.openxmlformats.org/officeDocument/2006/relationships/hyperlink" Target="http://classic.studylight.org/desk/?query=ro+3:17&amp;sr=1&amp;t=niv" TargetMode="External"/><Relationship Id="rId4" Type="http://schemas.openxmlformats.org/officeDocument/2006/relationships/hyperlink" Target="http://classic.studylight.org/desk/?query=ro+3:11&amp;sr=1&amp;t=niv" TargetMode="External"/><Relationship Id="rId9" Type="http://schemas.openxmlformats.org/officeDocument/2006/relationships/hyperlink" Target="http://classic.studylight.org/desk/?query=ro+3:16&amp;sr=1&amp;t=ni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6</a:t>
            </a:r>
          </a:p>
        </p:txBody>
      </p:sp>
      <p:sp>
        <p:nvSpPr>
          <p:cNvPr id="6" name="Title 1">
            <a:extLst>
              <a:ext uri="{FF2B5EF4-FFF2-40B4-BE49-F238E27FC236}">
                <a16:creationId xmlns:a16="http://schemas.microsoft.com/office/drawing/2014/main" id="{22A3C05E-D74F-D841-82BB-3BD1978B516F}"/>
              </a:ext>
            </a:extLst>
          </p:cNvPr>
          <p:cNvSpPr txBox="1">
            <a:spLocks/>
          </p:cNvSpPr>
          <p:nvPr/>
        </p:nvSpPr>
        <p:spPr>
          <a:xfrm>
            <a:off x="3170779" y="4478237"/>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3:1-18</a:t>
            </a:r>
            <a:r>
              <a:rPr lang="en-US" sz="8000" dirty="0"/>
              <a:t> </a:t>
            </a:r>
            <a:r>
              <a:rPr lang="en-US" sz="6600" dirty="0">
                <a:solidFill>
                  <a:schemeClr val="bg1"/>
                </a:solidFill>
              </a:rPr>
              <a:t> </a:t>
            </a:r>
            <a:endParaRPr lang="en-US" sz="8000" dirty="0">
              <a:solidFill>
                <a:schemeClr val="bg1"/>
              </a:solidFill>
            </a:endParaRPr>
          </a:p>
        </p:txBody>
      </p:sp>
    </p:spTree>
    <p:extLst>
      <p:ext uri="{BB962C8B-B14F-4D97-AF65-F5344CB8AC3E}">
        <p14:creationId xmlns:p14="http://schemas.microsoft.com/office/powerpoint/2010/main" val="38955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6</a:t>
            </a:r>
          </a:p>
        </p:txBody>
      </p:sp>
      <p:sp>
        <p:nvSpPr>
          <p:cNvPr id="9" name="Title 1">
            <a:extLst>
              <a:ext uri="{FF2B5EF4-FFF2-40B4-BE49-F238E27FC236}">
                <a16:creationId xmlns:a16="http://schemas.microsoft.com/office/drawing/2014/main" id="{E2F4D177-6471-0648-A370-40892D0A23E0}"/>
              </a:ext>
            </a:extLst>
          </p:cNvPr>
          <p:cNvSpPr txBox="1">
            <a:spLocks/>
          </p:cNvSpPr>
          <p:nvPr/>
        </p:nvSpPr>
        <p:spPr>
          <a:xfrm>
            <a:off x="3170779" y="4478237"/>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3:1-18</a:t>
            </a:r>
            <a:r>
              <a:rPr lang="en-US" sz="8000" dirty="0"/>
              <a:t> </a:t>
            </a:r>
            <a:r>
              <a:rPr lang="en-US" sz="6600" dirty="0">
                <a:solidFill>
                  <a:schemeClr val="bg1"/>
                </a:solidFill>
              </a:rPr>
              <a:t> </a:t>
            </a:r>
            <a:endParaRPr lang="en-US" sz="8000" dirty="0">
              <a:solidFill>
                <a:schemeClr val="bg1"/>
              </a:solidFill>
            </a:endParaRPr>
          </a:p>
        </p:txBody>
      </p:sp>
    </p:spTree>
    <p:extLst>
      <p:ext uri="{BB962C8B-B14F-4D97-AF65-F5344CB8AC3E}">
        <p14:creationId xmlns:p14="http://schemas.microsoft.com/office/powerpoint/2010/main" val="27532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82C966-977A-BA46-832D-F4BF60000EC6}"/>
              </a:ext>
            </a:extLst>
          </p:cNvPr>
          <p:cNvSpPr txBox="1">
            <a:spLocks/>
          </p:cNvSpPr>
          <p:nvPr/>
        </p:nvSpPr>
        <p:spPr>
          <a:xfrm>
            <a:off x="499648" y="1178448"/>
            <a:ext cx="10918209" cy="16338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6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17</a:t>
            </a:r>
            <a:r>
              <a:rPr lang="en-US" sz="2600" b="1" baseline="30000" dirty="0"/>
              <a:t> </a:t>
            </a:r>
            <a:r>
              <a:rPr lang="en-US" sz="2600" dirty="0"/>
              <a:t>Now you, if you call yourself a Jew; if you rely on the law and brag about your relationship to God. … </a:t>
            </a:r>
            <a:r>
              <a:rPr lang="en-US" sz="2600" b="1"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24</a:t>
            </a:r>
            <a:r>
              <a:rPr lang="en-US" sz="2600" b="1" baseline="30000" dirty="0"/>
              <a:t> </a:t>
            </a:r>
            <a:r>
              <a:rPr lang="en-US" sz="2600" dirty="0"/>
              <a:t>As it is written: "God's name is </a:t>
            </a:r>
            <a:r>
              <a:rPr lang="en-US" sz="2600" i="1" dirty="0"/>
              <a:t>blasphemed among the Gentiles because of you</a:t>
            </a:r>
            <a:r>
              <a:rPr lang="en-US" sz="2600" dirty="0"/>
              <a:t>." </a:t>
            </a:r>
          </a:p>
        </p:txBody>
      </p:sp>
      <p:sp>
        <p:nvSpPr>
          <p:cNvPr id="5" name="Title 1">
            <a:extLst>
              <a:ext uri="{FF2B5EF4-FFF2-40B4-BE49-F238E27FC236}">
                <a16:creationId xmlns:a16="http://schemas.microsoft.com/office/drawing/2014/main" id="{265E1716-9255-104B-B7DC-D7B74C473F89}"/>
              </a:ext>
            </a:extLst>
          </p:cNvPr>
          <p:cNvSpPr txBox="1">
            <a:spLocks/>
          </p:cNvSpPr>
          <p:nvPr/>
        </p:nvSpPr>
        <p:spPr>
          <a:xfrm>
            <a:off x="482336" y="357182"/>
            <a:ext cx="4812992" cy="66639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Romans 2:17-24	 </a:t>
            </a:r>
            <a:r>
              <a:rPr lang="en-US" sz="2400" dirty="0"/>
              <a:t>(NIV) </a:t>
            </a:r>
            <a:endParaRPr lang="en-US" sz="3200" dirty="0"/>
          </a:p>
        </p:txBody>
      </p:sp>
      <p:sp>
        <p:nvSpPr>
          <p:cNvPr id="6" name="Content Placeholder 2">
            <a:extLst>
              <a:ext uri="{FF2B5EF4-FFF2-40B4-BE49-F238E27FC236}">
                <a16:creationId xmlns:a16="http://schemas.microsoft.com/office/drawing/2014/main" id="{A24580F3-E5FC-8D42-ADDD-4318476F659F}"/>
              </a:ext>
            </a:extLst>
          </p:cNvPr>
          <p:cNvSpPr txBox="1">
            <a:spLocks/>
          </p:cNvSpPr>
          <p:nvPr/>
        </p:nvSpPr>
        <p:spPr>
          <a:xfrm>
            <a:off x="521423" y="3654625"/>
            <a:ext cx="10918209" cy="30706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600" b="1"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25</a:t>
            </a:r>
            <a:r>
              <a:rPr lang="en-US" sz="2600" b="1" baseline="30000" dirty="0"/>
              <a:t> </a:t>
            </a:r>
            <a:r>
              <a:rPr lang="en-US" sz="2600" dirty="0"/>
              <a:t>Circumcision has value if you observe the law, but if you break the law, you have become as though you had not been circumcised. </a:t>
            </a:r>
            <a:r>
              <a:rPr lang="en-US" sz="2600" b="1" baseline="30000" dirty="0">
                <a:solidFill>
                  <a:schemeClr val="accent3">
                    <a:lumMod val="60000"/>
                    <a:lumOff val="40000"/>
                  </a:schemeClr>
                </a:solidFill>
              </a:rPr>
              <a:t>26</a:t>
            </a:r>
            <a:r>
              <a:rPr lang="en-US" sz="2600" b="1" baseline="30000" dirty="0"/>
              <a:t> </a:t>
            </a:r>
            <a:r>
              <a:rPr lang="en-US" sz="2600" dirty="0"/>
              <a:t>So then, if those who are not circumcised keep the law’s requirements, will they not be regarded as though they were circumcised?… </a:t>
            </a:r>
            <a:r>
              <a:rPr lang="en-US" sz="2600" b="1"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29</a:t>
            </a:r>
            <a:r>
              <a:rPr lang="en-US" sz="2600" b="1" baseline="30000" dirty="0"/>
              <a:t> </a:t>
            </a:r>
            <a:r>
              <a:rPr lang="en-US" sz="2600" dirty="0"/>
              <a:t>No, a man is a Jew if he is one inwardly; and circumcision is circumcision of the heart, by the Spirit, not by the written code. </a:t>
            </a:r>
          </a:p>
        </p:txBody>
      </p:sp>
      <p:sp>
        <p:nvSpPr>
          <p:cNvPr id="7" name="Title 1">
            <a:extLst>
              <a:ext uri="{FF2B5EF4-FFF2-40B4-BE49-F238E27FC236}">
                <a16:creationId xmlns:a16="http://schemas.microsoft.com/office/drawing/2014/main" id="{4AB7681F-3B81-3A4F-9EB4-B4A52567265B}"/>
              </a:ext>
            </a:extLst>
          </p:cNvPr>
          <p:cNvSpPr txBox="1">
            <a:spLocks/>
          </p:cNvSpPr>
          <p:nvPr/>
        </p:nvSpPr>
        <p:spPr>
          <a:xfrm>
            <a:off x="480359" y="2950127"/>
            <a:ext cx="4812992" cy="66639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Romans 2:25-29	 </a:t>
            </a:r>
            <a:r>
              <a:rPr lang="en-US" sz="2400" dirty="0"/>
              <a:t>(NIV) </a:t>
            </a:r>
            <a:endParaRPr lang="en-US" sz="3200" dirty="0"/>
          </a:p>
        </p:txBody>
      </p:sp>
    </p:spTree>
    <p:extLst>
      <p:ext uri="{BB962C8B-B14F-4D97-AF65-F5344CB8AC3E}">
        <p14:creationId xmlns:p14="http://schemas.microsoft.com/office/powerpoint/2010/main" val="37450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2:29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41948"/>
            <a:ext cx="10918209" cy="5381702"/>
          </a:xfrm>
        </p:spPr>
        <p:txBody>
          <a:bodyPr>
            <a:noAutofit/>
          </a:bodyPr>
          <a:lstStyle/>
          <a:p>
            <a:pPr marL="0" indent="0">
              <a:buNone/>
            </a:pPr>
            <a:r>
              <a:rPr lang="en-US" sz="33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29</a:t>
            </a:r>
            <a:r>
              <a:rPr lang="en-US" sz="3300" b="1" baseline="30000" dirty="0"/>
              <a:t> </a:t>
            </a:r>
            <a:r>
              <a:rPr lang="en-US" sz="3300" dirty="0"/>
              <a:t>No, a man is a Jew if he is one inwardly; and circumcision is circumcision of the heart, by the Spirit, not by the written code. </a:t>
            </a:r>
          </a:p>
          <a:p>
            <a:pPr marL="0" indent="0">
              <a:buNone/>
            </a:pPr>
            <a:r>
              <a:rPr lang="en-US" sz="3300" dirty="0"/>
              <a:t>Such a man's praise is not from men, but from God. </a:t>
            </a:r>
          </a:p>
        </p:txBody>
      </p:sp>
      <p:cxnSp>
        <p:nvCxnSpPr>
          <p:cNvPr id="8" name="Straight Connector 7">
            <a:extLst>
              <a:ext uri="{FF2B5EF4-FFF2-40B4-BE49-F238E27FC236}">
                <a16:creationId xmlns:a16="http://schemas.microsoft.com/office/drawing/2014/main" id="{4C546D0A-61CD-8844-9650-D24E78F26CC7}"/>
              </a:ext>
            </a:extLst>
          </p:cNvPr>
          <p:cNvCxnSpPr>
            <a:cxnSpLocks/>
          </p:cNvCxnSpPr>
          <p:nvPr/>
        </p:nvCxnSpPr>
        <p:spPr>
          <a:xfrm>
            <a:off x="551920" y="3426779"/>
            <a:ext cx="102546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04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5606-48F9-5540-B940-0D686F5DA14C}"/>
              </a:ext>
            </a:extLst>
          </p:cNvPr>
          <p:cNvSpPr>
            <a:spLocks noGrp="1"/>
          </p:cNvSpPr>
          <p:nvPr>
            <p:ph type="title"/>
          </p:nvPr>
        </p:nvSpPr>
        <p:spPr/>
        <p:txBody>
          <a:bodyPr/>
          <a:lstStyle/>
          <a:p>
            <a:endParaRPr lang="en-US"/>
          </a:p>
        </p:txBody>
      </p:sp>
      <p:pic>
        <p:nvPicPr>
          <p:cNvPr id="1030" name="Picture 6" descr="Golden Garment High Priest | High priest, Priest, Priestly garments">
            <a:extLst>
              <a:ext uri="{FF2B5EF4-FFF2-40B4-BE49-F238E27FC236}">
                <a16:creationId xmlns:a16="http://schemas.microsoft.com/office/drawing/2014/main" id="{B2BCCE3B-61A3-D949-A21A-1DC86E8EF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77" y="186514"/>
            <a:ext cx="3158393" cy="4361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FB9E2B-EE54-584C-8A4B-2E0CD7806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02"/>
          <a:stretch/>
        </p:blipFill>
        <p:spPr bwMode="auto">
          <a:xfrm>
            <a:off x="2617963" y="3296827"/>
            <a:ext cx="5515144" cy="33746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ewish religious clothing - Wikipedia">
            <a:extLst>
              <a:ext uri="{FF2B5EF4-FFF2-40B4-BE49-F238E27FC236}">
                <a16:creationId xmlns:a16="http://schemas.microsoft.com/office/drawing/2014/main" id="{68AF806C-C7C5-5E40-A032-1532A2E7A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367" y="500218"/>
            <a:ext cx="3412781" cy="530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01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2:29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41948"/>
            <a:ext cx="10918209" cy="5381702"/>
          </a:xfrm>
        </p:spPr>
        <p:txBody>
          <a:bodyPr>
            <a:noAutofit/>
          </a:bodyPr>
          <a:lstStyle/>
          <a:p>
            <a:pPr marL="0" indent="0">
              <a:buNone/>
            </a:pPr>
            <a:r>
              <a:rPr lang="en-US" sz="33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29</a:t>
            </a:r>
            <a:r>
              <a:rPr lang="en-US" sz="3300" b="1" baseline="30000" dirty="0"/>
              <a:t> </a:t>
            </a:r>
            <a:r>
              <a:rPr lang="en-US" sz="3300" dirty="0"/>
              <a:t>No, a man is a Jew if he is one inwardly; and circumcision is circumcision of the heart, by the Spirit, not by the written code. </a:t>
            </a:r>
          </a:p>
          <a:p>
            <a:pPr marL="0" indent="0">
              <a:buNone/>
            </a:pPr>
            <a:r>
              <a:rPr lang="en-US" sz="3300" dirty="0"/>
              <a:t>Such a man's praise is not from men, but from God. </a:t>
            </a:r>
          </a:p>
        </p:txBody>
      </p:sp>
      <p:cxnSp>
        <p:nvCxnSpPr>
          <p:cNvPr id="8" name="Straight Connector 7">
            <a:extLst>
              <a:ext uri="{FF2B5EF4-FFF2-40B4-BE49-F238E27FC236}">
                <a16:creationId xmlns:a16="http://schemas.microsoft.com/office/drawing/2014/main" id="{4C546D0A-61CD-8844-9650-D24E78F26CC7}"/>
              </a:ext>
            </a:extLst>
          </p:cNvPr>
          <p:cNvCxnSpPr>
            <a:cxnSpLocks/>
          </p:cNvCxnSpPr>
          <p:nvPr/>
        </p:nvCxnSpPr>
        <p:spPr>
          <a:xfrm>
            <a:off x="551920" y="3426779"/>
            <a:ext cx="102546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59AE282-5B63-BE47-B0A5-94DDB09B914D}"/>
              </a:ext>
            </a:extLst>
          </p:cNvPr>
          <p:cNvSpPr txBox="1"/>
          <p:nvPr/>
        </p:nvSpPr>
        <p:spPr>
          <a:xfrm>
            <a:off x="2336132" y="3681959"/>
            <a:ext cx="6791220" cy="2554545"/>
          </a:xfrm>
          <a:prstGeom prst="rect">
            <a:avLst/>
          </a:prstGeom>
          <a:solidFill>
            <a:schemeClr val="tx1"/>
          </a:solidFill>
          <a:ln>
            <a:solidFill>
              <a:schemeClr val="bg1"/>
            </a:solidFill>
          </a:ln>
        </p:spPr>
        <p:txBody>
          <a:bodyPr wrap="square" rtlCol="0">
            <a:spAutoFit/>
          </a:bodyPr>
          <a:lstStyle/>
          <a:p>
            <a:pPr fontAlgn="base"/>
            <a:endParaRPr lang="en-US" sz="1600" dirty="0">
              <a:solidFill>
                <a:schemeClr val="bg1"/>
              </a:solidFill>
              <a:latin typeface="Apple Chancery" panose="03020702040506060504" pitchFamily="66" charset="-79"/>
              <a:cs typeface="Apple Chancery" panose="03020702040506060504" pitchFamily="66" charset="-79"/>
            </a:endParaRPr>
          </a:p>
          <a:p>
            <a:pPr fontAlgn="base"/>
            <a:r>
              <a:rPr lang="en-US" sz="3200" dirty="0">
                <a:solidFill>
                  <a:schemeClr val="bg1"/>
                </a:solidFill>
                <a:latin typeface="Apple Chancery" panose="03020702040506060504" pitchFamily="66" charset="-79"/>
                <a:cs typeface="Apple Chancery" panose="03020702040506060504" pitchFamily="66" charset="-79"/>
              </a:rPr>
              <a:t>“Human beings aren’t comfortable with what is outward, visible, material and superficial.”   </a:t>
            </a:r>
          </a:p>
          <a:p>
            <a:pPr fontAlgn="base"/>
            <a:r>
              <a:rPr lang="en-US" sz="1600" dirty="0">
                <a:solidFill>
                  <a:schemeClr val="bg1"/>
                </a:solidFill>
                <a:latin typeface="Apple Chancery" panose="03020702040506060504" pitchFamily="66" charset="-79"/>
                <a:cs typeface="Apple Chancery" panose="03020702040506060504" pitchFamily="66" charset="-79"/>
              </a:rPr>
              <a:t>	</a:t>
            </a:r>
            <a:r>
              <a:rPr lang="en-US" sz="1200" dirty="0">
                <a:solidFill>
                  <a:schemeClr val="bg1"/>
                </a:solidFill>
                <a:latin typeface="Apple Chancery" panose="03020702040506060504" pitchFamily="66" charset="-79"/>
                <a:cs typeface="Apple Chancery" panose="03020702040506060504" pitchFamily="66" charset="-79"/>
              </a:rPr>
              <a:t>				</a:t>
            </a:r>
          </a:p>
          <a:p>
            <a:pPr fontAlgn="base"/>
            <a:r>
              <a:rPr lang="en-US" sz="3200" dirty="0">
                <a:solidFill>
                  <a:schemeClr val="bg1"/>
                </a:solidFill>
                <a:latin typeface="Apple Chancery" panose="03020702040506060504" pitchFamily="66" charset="-79"/>
                <a:cs typeface="Apple Chancery" panose="03020702040506060504" pitchFamily="66" charset="-79"/>
              </a:rPr>
              <a:t>						</a:t>
            </a:r>
            <a:r>
              <a:rPr lang="en-US" sz="3200" dirty="0">
                <a:solidFill>
                  <a:srgbClr val="C00000"/>
                </a:solidFill>
                <a:latin typeface="Apple Chancery" panose="03020702040506060504" pitchFamily="66" charset="-79"/>
                <a:cs typeface="Apple Chancery" panose="03020702040506060504" pitchFamily="66" charset="-79"/>
              </a:rPr>
              <a:t>- John Stott</a:t>
            </a:r>
          </a:p>
        </p:txBody>
      </p:sp>
      <p:sp>
        <p:nvSpPr>
          <p:cNvPr id="6" name="TextBox 5">
            <a:extLst>
              <a:ext uri="{FF2B5EF4-FFF2-40B4-BE49-F238E27FC236}">
                <a16:creationId xmlns:a16="http://schemas.microsoft.com/office/drawing/2014/main" id="{5FCA14D2-84F4-BB45-AA34-6F148D317D1C}"/>
              </a:ext>
            </a:extLst>
          </p:cNvPr>
          <p:cNvSpPr txBox="1"/>
          <p:nvPr/>
        </p:nvSpPr>
        <p:spPr>
          <a:xfrm>
            <a:off x="2725792" y="1327255"/>
            <a:ext cx="5991940" cy="3108543"/>
          </a:xfrm>
          <a:prstGeom prst="rect">
            <a:avLst/>
          </a:prstGeom>
          <a:solidFill>
            <a:schemeClr val="tx1"/>
          </a:solidFill>
          <a:ln w="28575">
            <a:solidFill>
              <a:srgbClr val="C00000"/>
            </a:solidFill>
          </a:ln>
        </p:spPr>
        <p:txBody>
          <a:bodyPr wrap="square" rtlCol="0">
            <a:spAutoFit/>
          </a:bodyPr>
          <a:lstStyle/>
          <a:p>
            <a:pPr fontAlgn="base"/>
            <a:r>
              <a:rPr lang="en-US" sz="2800" b="1" dirty="0">
                <a:solidFill>
                  <a:schemeClr val="accent4">
                    <a:lumMod val="75000"/>
                  </a:schemeClr>
                </a:solidFill>
                <a:latin typeface="+mj-lt"/>
                <a:cs typeface="Apple Chancery" panose="03020702040506060504" pitchFamily="66" charset="-79"/>
              </a:rPr>
              <a:t>Psalm 139</a:t>
            </a:r>
            <a:endParaRPr lang="en-US" sz="2800" b="1" baseline="30000" dirty="0">
              <a:solidFill>
                <a:schemeClr val="bg1"/>
              </a:solidFill>
            </a:endParaRPr>
          </a:p>
          <a:p>
            <a:pPr fontAlgn="base"/>
            <a:r>
              <a:rPr lang="en-US" sz="2800" b="1" baseline="30000" dirty="0">
                <a:solidFill>
                  <a:schemeClr val="bg1"/>
                </a:solidFill>
              </a:rPr>
              <a:t>23 </a:t>
            </a:r>
            <a:r>
              <a:rPr lang="en-US" sz="2800" dirty="0">
                <a:solidFill>
                  <a:schemeClr val="bg1"/>
                </a:solidFill>
              </a:rPr>
              <a:t>Search me, God, and know my heart; test me and know my anxious thoughts. </a:t>
            </a:r>
          </a:p>
          <a:p>
            <a:pPr fontAlgn="base"/>
            <a:r>
              <a:rPr lang="en-US" sz="2800" b="1" baseline="30000" dirty="0">
                <a:solidFill>
                  <a:schemeClr val="bg1"/>
                </a:solidFill>
              </a:rPr>
              <a:t>24 </a:t>
            </a:r>
            <a:r>
              <a:rPr lang="en-US" sz="2800" dirty="0">
                <a:solidFill>
                  <a:schemeClr val="bg1"/>
                </a:solidFill>
              </a:rPr>
              <a:t>See if there is any offensive way in me, and lead me in the way everlasting.</a:t>
            </a:r>
            <a:r>
              <a:rPr lang="en-US" sz="2800" dirty="0">
                <a:solidFill>
                  <a:schemeClr val="bg1"/>
                </a:solidFill>
                <a:latin typeface="Apple Chancery" panose="03020702040506060504" pitchFamily="66" charset="-79"/>
                <a:cs typeface="Apple Chancery" panose="03020702040506060504" pitchFamily="66" charset="-79"/>
              </a:rPr>
              <a:t> </a:t>
            </a:r>
            <a:endParaRPr lang="en-US" sz="3200"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36828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6</a:t>
            </a:r>
          </a:p>
        </p:txBody>
      </p:sp>
      <p:sp>
        <p:nvSpPr>
          <p:cNvPr id="9" name="Title 1">
            <a:extLst>
              <a:ext uri="{FF2B5EF4-FFF2-40B4-BE49-F238E27FC236}">
                <a16:creationId xmlns:a16="http://schemas.microsoft.com/office/drawing/2014/main" id="{E2F4D177-6471-0648-A370-40892D0A23E0}"/>
              </a:ext>
            </a:extLst>
          </p:cNvPr>
          <p:cNvSpPr txBox="1">
            <a:spLocks/>
          </p:cNvSpPr>
          <p:nvPr/>
        </p:nvSpPr>
        <p:spPr>
          <a:xfrm>
            <a:off x="3170779" y="4478237"/>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3:1-18</a:t>
            </a:r>
            <a:r>
              <a:rPr lang="en-US" sz="8000" dirty="0"/>
              <a:t> </a:t>
            </a:r>
            <a:r>
              <a:rPr lang="en-US" sz="6600" dirty="0">
                <a:solidFill>
                  <a:schemeClr val="bg1"/>
                </a:solidFill>
              </a:rPr>
              <a:t> </a:t>
            </a:r>
            <a:endParaRPr lang="en-US" sz="8000" dirty="0">
              <a:solidFill>
                <a:schemeClr val="bg1"/>
              </a:solidFill>
            </a:endParaRPr>
          </a:p>
        </p:txBody>
      </p:sp>
    </p:spTree>
    <p:extLst>
      <p:ext uri="{BB962C8B-B14F-4D97-AF65-F5344CB8AC3E}">
        <p14:creationId xmlns:p14="http://schemas.microsoft.com/office/powerpoint/2010/main" val="215205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837587"/>
            <a:ext cx="4812992" cy="666398"/>
          </a:xfrm>
        </p:spPr>
        <p:txBody>
          <a:bodyPr/>
          <a:lstStyle/>
          <a:p>
            <a:r>
              <a:rPr lang="en-US" sz="3200" dirty="0"/>
              <a:t>Romans 3:1</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549020"/>
            <a:ext cx="10918209" cy="4685669"/>
          </a:xfrm>
        </p:spPr>
        <p:txBody>
          <a:bodyPr>
            <a:noAutofit/>
          </a:bodyPr>
          <a:lstStyle/>
          <a:p>
            <a:pPr marL="0" indent="0">
              <a:buNone/>
            </a:pPr>
            <a:r>
              <a:rPr lang="en-US" sz="3200"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1</a:t>
            </a:r>
            <a:r>
              <a:rPr lang="en-US" sz="3200" dirty="0"/>
              <a:t> </a:t>
            </a:r>
            <a:r>
              <a:rPr lang="en-US" sz="3200" u="sng" dirty="0"/>
              <a:t>What advantage</a:t>
            </a:r>
            <a:r>
              <a:rPr lang="en-US" sz="3200" dirty="0"/>
              <a:t>, then, is there in being a Jew, or what value is there in circumcision? </a:t>
            </a:r>
            <a:r>
              <a:rPr lang="en-US" sz="3200"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a:t>
            </a:r>
            <a:r>
              <a:rPr lang="en-US" sz="3200" dirty="0"/>
              <a:t> </a:t>
            </a:r>
            <a:r>
              <a:rPr lang="en-US" sz="3200" u="sng" dirty="0"/>
              <a:t>Much in every way</a:t>
            </a:r>
            <a:r>
              <a:rPr lang="en-US" sz="3200" dirty="0"/>
              <a:t>! </a:t>
            </a:r>
          </a:p>
          <a:p>
            <a:pPr marL="0" indent="0">
              <a:buNone/>
            </a:pPr>
            <a:endParaRPr lang="en-US" sz="3200" dirty="0"/>
          </a:p>
          <a:p>
            <a:pPr marL="0" indent="0">
              <a:buNone/>
            </a:pPr>
            <a:endParaRPr lang="en-US" sz="3200" dirty="0"/>
          </a:p>
          <a:p>
            <a:pPr marL="0" indent="0">
              <a:buNone/>
            </a:pPr>
            <a:r>
              <a:rPr lang="en-US" sz="3200"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9</a:t>
            </a:r>
            <a:r>
              <a:rPr lang="en-US" sz="3200" dirty="0"/>
              <a:t> What shall we conclude then? </a:t>
            </a:r>
            <a:r>
              <a:rPr lang="en-US" sz="3200" u="sng" dirty="0"/>
              <a:t>Are we any better? Not at all!</a:t>
            </a:r>
          </a:p>
        </p:txBody>
      </p:sp>
      <p:sp>
        <p:nvSpPr>
          <p:cNvPr id="4" name="Title 1">
            <a:extLst>
              <a:ext uri="{FF2B5EF4-FFF2-40B4-BE49-F238E27FC236}">
                <a16:creationId xmlns:a16="http://schemas.microsoft.com/office/drawing/2014/main" id="{C9078B29-4793-9C4E-BC5F-852F4F2E345E}"/>
              </a:ext>
            </a:extLst>
          </p:cNvPr>
          <p:cNvSpPr txBox="1">
            <a:spLocks/>
          </p:cNvSpPr>
          <p:nvPr/>
        </p:nvSpPr>
        <p:spPr>
          <a:xfrm>
            <a:off x="464023" y="3653761"/>
            <a:ext cx="4812992" cy="66639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Romans 3:9</a:t>
            </a:r>
          </a:p>
        </p:txBody>
      </p:sp>
    </p:spTree>
    <p:extLst>
      <p:ext uri="{BB962C8B-B14F-4D97-AF65-F5344CB8AC3E}">
        <p14:creationId xmlns:p14="http://schemas.microsoft.com/office/powerpoint/2010/main" val="373317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3:1-4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187532"/>
            <a:ext cx="10918209" cy="5504357"/>
          </a:xfrm>
        </p:spPr>
        <p:txBody>
          <a:bodyPr>
            <a:noAutofit/>
          </a:bodyPr>
          <a:lstStyle/>
          <a:p>
            <a:pPr marL="0" indent="0">
              <a:buNone/>
            </a:pPr>
            <a:r>
              <a:rPr lang="en-US" sz="3000" u="sng"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1</a:t>
            </a:r>
            <a:r>
              <a:rPr lang="en-US" sz="3000" dirty="0"/>
              <a:t> What advantage, then, is there in being a Jew, or what value is there in circumcision? </a:t>
            </a:r>
            <a:r>
              <a:rPr lang="en-US" sz="3000"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a:t>
            </a:r>
            <a:r>
              <a:rPr lang="en-US" sz="3000" dirty="0"/>
              <a:t> Much in every way! </a:t>
            </a:r>
          </a:p>
          <a:p>
            <a:pPr marL="0" indent="0">
              <a:buNone/>
            </a:pPr>
            <a:r>
              <a:rPr lang="en-US" sz="3000" dirty="0"/>
              <a:t>First of all, they have been entrusted with the very words of God. </a:t>
            </a:r>
            <a:r>
              <a:rPr lang="en-US" sz="3000" b="1"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3</a:t>
            </a:r>
            <a:r>
              <a:rPr lang="en-US" sz="3000" dirty="0"/>
              <a:t> What if some did not have faith? Will their lack of faith nullify God's faithfulness? </a:t>
            </a:r>
            <a:r>
              <a:rPr lang="en-US" sz="3000" b="1" u="sng"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4</a:t>
            </a:r>
            <a:r>
              <a:rPr lang="en-US" sz="3000" dirty="0"/>
              <a:t> Not at all! Let God be true, and every man a liar. As it is written:</a:t>
            </a:r>
          </a:p>
          <a:p>
            <a:pPr marL="0" indent="0">
              <a:buNone/>
            </a:pPr>
            <a:r>
              <a:rPr lang="en-US" sz="3000" dirty="0"/>
              <a:t>		"</a:t>
            </a:r>
            <a:r>
              <a:rPr lang="en-US" sz="3000" i="1" dirty="0"/>
              <a:t>So that you may be proved right when</a:t>
            </a:r>
          </a:p>
          <a:p>
            <a:pPr marL="0" indent="0">
              <a:buNone/>
            </a:pPr>
            <a:r>
              <a:rPr lang="en-US" sz="3000" i="1" dirty="0"/>
              <a:t>	     you speak and prevail when you judge</a:t>
            </a:r>
            <a:r>
              <a:rPr lang="en-US" sz="3000" dirty="0"/>
              <a:t>."</a:t>
            </a:r>
            <a:br>
              <a:rPr lang="en-US" sz="2500" dirty="0"/>
            </a:br>
            <a:endParaRPr lang="en-US" sz="2500" dirty="0"/>
          </a:p>
        </p:txBody>
      </p:sp>
      <p:sp>
        <p:nvSpPr>
          <p:cNvPr id="4" name="TextBox 3">
            <a:extLst>
              <a:ext uri="{FF2B5EF4-FFF2-40B4-BE49-F238E27FC236}">
                <a16:creationId xmlns:a16="http://schemas.microsoft.com/office/drawing/2014/main" id="{C6D01BDA-3C20-8B44-BC81-E0E32BD07869}"/>
              </a:ext>
            </a:extLst>
          </p:cNvPr>
          <p:cNvSpPr txBox="1"/>
          <p:nvPr/>
        </p:nvSpPr>
        <p:spPr>
          <a:xfrm>
            <a:off x="511948" y="2197809"/>
            <a:ext cx="10899896" cy="1938992"/>
          </a:xfrm>
          <a:prstGeom prst="rect">
            <a:avLst/>
          </a:prstGeom>
          <a:solidFill>
            <a:schemeClr val="tx2"/>
          </a:solidFill>
          <a:ln w="28575">
            <a:solidFill>
              <a:schemeClr val="bg1"/>
            </a:solidFill>
          </a:ln>
        </p:spPr>
        <p:txBody>
          <a:bodyPr wrap="square" rtlCol="0">
            <a:spAutoFit/>
          </a:bodyPr>
          <a:lstStyle/>
          <a:p>
            <a:pPr marL="342900" marR="0">
              <a:spcBef>
                <a:spcPts val="0"/>
              </a:spcBef>
              <a:spcAft>
                <a:spcPts val="0"/>
              </a:spcAft>
            </a:pPr>
            <a:r>
              <a:rPr lang="en-US" sz="3000" dirty="0">
                <a:solidFill>
                  <a:schemeClr val="accent4">
                    <a:lumMod val="75000"/>
                  </a:schemeClr>
                </a:solidFill>
              </a:rPr>
              <a:t>		“Against you, you only, have I sinned</a:t>
            </a:r>
            <a:br>
              <a:rPr lang="en-US" sz="3000" dirty="0">
                <a:solidFill>
                  <a:schemeClr val="accent4">
                    <a:lumMod val="75000"/>
                  </a:schemeClr>
                </a:solidFill>
              </a:rPr>
            </a:br>
            <a:r>
              <a:rPr lang="en-US" sz="3000" dirty="0">
                <a:solidFill>
                  <a:schemeClr val="accent4">
                    <a:lumMod val="75000"/>
                  </a:schemeClr>
                </a:solidFill>
              </a:rPr>
              <a:t>    		and done what is evil in your sight;</a:t>
            </a:r>
            <a:br>
              <a:rPr lang="en-US" sz="3000" dirty="0">
                <a:solidFill>
                  <a:schemeClr val="accent4">
                    <a:lumMod val="75000"/>
                  </a:schemeClr>
                </a:solidFill>
              </a:rPr>
            </a:br>
            <a:r>
              <a:rPr lang="en-US" sz="3000" dirty="0">
                <a:solidFill>
                  <a:schemeClr val="accent4">
                    <a:lumMod val="75000"/>
                  </a:schemeClr>
                </a:solidFill>
              </a:rPr>
              <a:t>		</a:t>
            </a:r>
            <a:r>
              <a:rPr lang="en-US" sz="3000" u="sng" dirty="0">
                <a:solidFill>
                  <a:schemeClr val="accent4">
                    <a:lumMod val="75000"/>
                  </a:schemeClr>
                </a:solidFill>
              </a:rPr>
              <a:t>so you are right in your verdict</a:t>
            </a:r>
            <a:br>
              <a:rPr lang="en-US" sz="3000" dirty="0">
                <a:solidFill>
                  <a:schemeClr val="accent4">
                    <a:lumMod val="75000"/>
                  </a:schemeClr>
                </a:solidFill>
              </a:rPr>
            </a:br>
            <a:r>
              <a:rPr lang="en-US" sz="3000" dirty="0">
                <a:solidFill>
                  <a:schemeClr val="accent4">
                    <a:lumMod val="75000"/>
                  </a:schemeClr>
                </a:solidFill>
              </a:rPr>
              <a:t>    		</a:t>
            </a:r>
            <a:r>
              <a:rPr lang="en-US" sz="3000" u="sng" dirty="0">
                <a:solidFill>
                  <a:schemeClr val="accent4">
                    <a:lumMod val="75000"/>
                  </a:schemeClr>
                </a:solidFill>
              </a:rPr>
              <a:t>and justified when you judge</a:t>
            </a:r>
            <a:r>
              <a:rPr lang="en-US" sz="3000" dirty="0">
                <a:solidFill>
                  <a:schemeClr val="accent4">
                    <a:lumMod val="75000"/>
                  </a:schemeClr>
                </a:solidFill>
              </a:rPr>
              <a:t>.”</a:t>
            </a:r>
            <a:r>
              <a:rPr lang="en-US" sz="3000" dirty="0">
                <a:solidFill>
                  <a:schemeClr val="accent4">
                    <a:lumMod val="75000"/>
                  </a:schemeClr>
                </a:solidFill>
                <a:latin typeface="Segoe UI" panose="020B0502040204020203" pitchFamily="34" charset="0"/>
                <a:ea typeface="Times New Roman" panose="02020603050405020304" pitchFamily="18" charset="0"/>
              </a:rPr>
              <a:t>	</a:t>
            </a:r>
            <a:r>
              <a:rPr lang="en-US" sz="3000" dirty="0">
                <a:solidFill>
                  <a:srgbClr val="333333"/>
                </a:solidFill>
                <a:latin typeface="Segoe UI" panose="020B0502040204020203" pitchFamily="34" charset="0"/>
                <a:ea typeface="Times New Roman" panose="02020603050405020304" pitchFamily="18" charset="0"/>
              </a:rPr>
              <a:t>		Psalms 51:4</a:t>
            </a:r>
            <a:endParaRPr lang="en-US" sz="3000" dirty="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903EB9F2-1858-874B-B20D-7D7EF15FD889}"/>
              </a:ext>
            </a:extLst>
          </p:cNvPr>
          <p:cNvCxnSpPr>
            <a:cxnSpLocks/>
          </p:cNvCxnSpPr>
          <p:nvPr/>
        </p:nvCxnSpPr>
        <p:spPr>
          <a:xfrm>
            <a:off x="7113321" y="1692670"/>
            <a:ext cx="219693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FC73D5-2E80-C34F-9160-3E3A5A97D6BB}"/>
              </a:ext>
            </a:extLst>
          </p:cNvPr>
          <p:cNvCxnSpPr>
            <a:cxnSpLocks/>
          </p:cNvCxnSpPr>
          <p:nvPr/>
        </p:nvCxnSpPr>
        <p:spPr>
          <a:xfrm>
            <a:off x="3512052" y="2141953"/>
            <a:ext cx="2294982"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ounded Rectangular Callout 9">
            <a:extLst>
              <a:ext uri="{FF2B5EF4-FFF2-40B4-BE49-F238E27FC236}">
                <a16:creationId xmlns:a16="http://schemas.microsoft.com/office/drawing/2014/main" id="{549E4DE6-79DF-C040-9A9A-CE85AC7E14C9}"/>
              </a:ext>
            </a:extLst>
          </p:cNvPr>
          <p:cNvSpPr/>
          <p:nvPr/>
        </p:nvSpPr>
        <p:spPr>
          <a:xfrm>
            <a:off x="8482163" y="154000"/>
            <a:ext cx="2298343" cy="856960"/>
          </a:xfrm>
          <a:prstGeom prst="wedgeRoundRectCallout">
            <a:avLst>
              <a:gd name="adj1" fmla="val -26626"/>
              <a:gd name="adj2" fmla="val 81028"/>
              <a:gd name="adj3" fmla="val 16667"/>
            </a:avLst>
          </a:prstGeom>
          <a:solidFill>
            <a:schemeClr val="tx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2:17-24</a:t>
            </a:r>
            <a:endParaRPr lang="en-US" sz="3300" dirty="0">
              <a:ln w="0"/>
              <a:solidFill>
                <a:schemeClr val="bg1"/>
              </a:solidFill>
              <a:effectLst>
                <a:outerShdw blurRad="38100" dist="19050" dir="2700000" algn="tl" rotWithShape="0">
                  <a:schemeClr val="dk1">
                    <a:alpha val="40000"/>
                  </a:schemeClr>
                </a:outerShdw>
              </a:effectLst>
            </a:endParaRPr>
          </a:p>
        </p:txBody>
      </p:sp>
      <p:sp>
        <p:nvSpPr>
          <p:cNvPr id="11" name="Rounded Rectangular Callout 10">
            <a:extLst>
              <a:ext uri="{FF2B5EF4-FFF2-40B4-BE49-F238E27FC236}">
                <a16:creationId xmlns:a16="http://schemas.microsoft.com/office/drawing/2014/main" id="{DD25A26E-C567-1C4F-A55F-959E8846B14B}"/>
              </a:ext>
            </a:extLst>
          </p:cNvPr>
          <p:cNvSpPr/>
          <p:nvPr/>
        </p:nvSpPr>
        <p:spPr>
          <a:xfrm>
            <a:off x="4501948" y="156860"/>
            <a:ext cx="2298343" cy="856960"/>
          </a:xfrm>
          <a:prstGeom prst="wedgeRoundRectCallout">
            <a:avLst>
              <a:gd name="adj1" fmla="val -24560"/>
              <a:gd name="adj2" fmla="val 130915"/>
              <a:gd name="adj3" fmla="val 16667"/>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2:25-29</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9" name="Straight Connector 8">
            <a:extLst>
              <a:ext uri="{FF2B5EF4-FFF2-40B4-BE49-F238E27FC236}">
                <a16:creationId xmlns:a16="http://schemas.microsoft.com/office/drawing/2014/main" id="{F0A0869D-0393-0C4A-A07A-05E1542D897F}"/>
              </a:ext>
            </a:extLst>
          </p:cNvPr>
          <p:cNvCxnSpPr>
            <a:cxnSpLocks/>
          </p:cNvCxnSpPr>
          <p:nvPr/>
        </p:nvCxnSpPr>
        <p:spPr>
          <a:xfrm>
            <a:off x="564906" y="2719697"/>
            <a:ext cx="15847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E54A3D-04AB-7849-B46E-EEB91D914CB1}"/>
              </a:ext>
            </a:extLst>
          </p:cNvPr>
          <p:cNvCxnSpPr>
            <a:cxnSpLocks/>
          </p:cNvCxnSpPr>
          <p:nvPr/>
        </p:nvCxnSpPr>
        <p:spPr>
          <a:xfrm>
            <a:off x="8197286" y="2735739"/>
            <a:ext cx="258322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3BDB4DC-D9F5-474B-8F62-6DE1415D39EA}"/>
              </a:ext>
            </a:extLst>
          </p:cNvPr>
          <p:cNvCxnSpPr>
            <a:cxnSpLocks/>
          </p:cNvCxnSpPr>
          <p:nvPr/>
        </p:nvCxnSpPr>
        <p:spPr>
          <a:xfrm>
            <a:off x="564906" y="3176897"/>
            <a:ext cx="127993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B52A80-E76E-3E4E-9748-2E7810CDBA6B}"/>
              </a:ext>
            </a:extLst>
          </p:cNvPr>
          <p:cNvCxnSpPr>
            <a:cxnSpLocks/>
          </p:cNvCxnSpPr>
          <p:nvPr/>
        </p:nvCxnSpPr>
        <p:spPr>
          <a:xfrm>
            <a:off x="6329500" y="3632418"/>
            <a:ext cx="4005347"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EA4242-E006-3546-9460-D427A535F3A7}"/>
              </a:ext>
            </a:extLst>
          </p:cNvPr>
          <p:cNvCxnSpPr>
            <a:cxnSpLocks/>
          </p:cNvCxnSpPr>
          <p:nvPr/>
        </p:nvCxnSpPr>
        <p:spPr>
          <a:xfrm>
            <a:off x="564906" y="4094842"/>
            <a:ext cx="473042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0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0" grpId="2" animBg="1"/>
      <p:bldP spid="11" grpId="0" animBg="1"/>
      <p:bldP spid="11"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3:5-8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199408"/>
            <a:ext cx="10918209" cy="5492481"/>
          </a:xfrm>
        </p:spPr>
        <p:txBody>
          <a:bodyPr>
            <a:noAutofit/>
          </a:bodyPr>
          <a:lstStyle/>
          <a:p>
            <a:pPr marL="0" indent="0">
              <a:buNone/>
            </a:pPr>
            <a:r>
              <a:rPr lang="en-US" sz="3000" b="1" u="sng"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5</a:t>
            </a:r>
            <a:r>
              <a:rPr lang="en-US" sz="3000" dirty="0"/>
              <a:t> But if our unrighteousness brings out God's righteousness more clearly, what shall we say? That God is unjust in bringing his wrath on us? (I am using a human argument.) </a:t>
            </a:r>
            <a:r>
              <a:rPr lang="en-US" sz="30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6</a:t>
            </a:r>
            <a:r>
              <a:rPr lang="en-US" sz="3000" dirty="0"/>
              <a:t> Certainly not! If that were so, how could God judge the world? </a:t>
            </a:r>
            <a:r>
              <a:rPr lang="en-US" sz="3000" b="1"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7</a:t>
            </a:r>
            <a:r>
              <a:rPr lang="en-US" sz="3000" dirty="0"/>
              <a:t> Someone might argue, "If my falsehood enhances God's truthfulness and so increases his glory, why am I still condemned as a sinner?" </a:t>
            </a:r>
            <a:r>
              <a:rPr lang="en-US" sz="3000" b="1" u="sng"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8</a:t>
            </a:r>
            <a:r>
              <a:rPr lang="en-US" sz="3000" dirty="0"/>
              <a:t> Why not say -as we are being slanderously reported as saying and as some claim that we say- "Let us do evil that good may result"? Their condemnation is deserved. </a:t>
            </a:r>
          </a:p>
        </p:txBody>
      </p:sp>
      <p:sp>
        <p:nvSpPr>
          <p:cNvPr id="4" name="TextBox 3">
            <a:extLst>
              <a:ext uri="{FF2B5EF4-FFF2-40B4-BE49-F238E27FC236}">
                <a16:creationId xmlns:a16="http://schemas.microsoft.com/office/drawing/2014/main" id="{4D560921-E771-524F-975C-D8FEEE5E553E}"/>
              </a:ext>
            </a:extLst>
          </p:cNvPr>
          <p:cNvSpPr txBox="1"/>
          <p:nvPr/>
        </p:nvSpPr>
        <p:spPr>
          <a:xfrm>
            <a:off x="1963534" y="2397948"/>
            <a:ext cx="8264931" cy="2062103"/>
          </a:xfrm>
          <a:prstGeom prst="rect">
            <a:avLst/>
          </a:prstGeom>
          <a:solidFill>
            <a:schemeClr val="tx2"/>
          </a:solidFill>
          <a:ln w="28575">
            <a:solidFill>
              <a:schemeClr val="bg1"/>
            </a:solidFill>
          </a:ln>
        </p:spPr>
        <p:txBody>
          <a:bodyPr wrap="square" rtlCol="0">
            <a:spAutoFit/>
          </a:bodyPr>
          <a:lstStyle/>
          <a:p>
            <a:pPr marL="342900"/>
            <a:r>
              <a:rPr lang="en-US" sz="3200" dirty="0">
                <a:solidFill>
                  <a:schemeClr val="bg1"/>
                </a:solidFill>
              </a:rPr>
              <a:t>“One of the greatest powers of rationalization ever seen is the ability of people to explain away their sin.” </a:t>
            </a:r>
          </a:p>
          <a:p>
            <a:pPr marL="342900" marR="0">
              <a:spcBef>
                <a:spcPts val="0"/>
              </a:spcBef>
              <a:spcAft>
                <a:spcPts val="0"/>
              </a:spcAft>
            </a:pPr>
            <a:r>
              <a:rPr lang="en-US" sz="3200" dirty="0">
                <a:solidFill>
                  <a:srgbClr val="333333"/>
                </a:solidFill>
                <a:latin typeface="Segoe UI" panose="020B0502040204020203" pitchFamily="34" charset="0"/>
                <a:ea typeface="Times New Roman" panose="02020603050405020304" pitchFamily="18" charset="0"/>
              </a:rPr>
              <a:t>	</a:t>
            </a:r>
            <a:r>
              <a:rPr lang="en-US" sz="3200" dirty="0">
                <a:solidFill>
                  <a:schemeClr val="bg1"/>
                </a:solidFill>
              </a:rPr>
              <a:t>							- </a:t>
            </a:r>
            <a:r>
              <a:rPr lang="en-US" sz="3200" i="1" dirty="0">
                <a:solidFill>
                  <a:schemeClr val="accent4">
                    <a:lumMod val="75000"/>
                  </a:schemeClr>
                </a:solidFill>
              </a:rPr>
              <a:t>Grant Osborne</a:t>
            </a:r>
            <a:endParaRPr lang="en-US" sz="3200" dirty="0">
              <a:solidFill>
                <a:schemeClr val="accent4">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51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3:9-18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2" y="1292994"/>
            <a:ext cx="11300347" cy="5600070"/>
          </a:xfrm>
        </p:spPr>
        <p:txBody>
          <a:bodyPr>
            <a:noAutofit/>
          </a:bodyPr>
          <a:lstStyle/>
          <a:p>
            <a:pPr marL="0" indent="0">
              <a:buNone/>
            </a:pPr>
            <a:r>
              <a:rPr lang="en-US" sz="2500" u="sng"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9</a:t>
            </a:r>
            <a:r>
              <a:rPr lang="en-US" sz="2500" dirty="0"/>
              <a:t> What shall we conclude then? Are we any better? Not at all! We have already made the charge that Jews and Gentiles alike are all under sin. </a:t>
            </a:r>
            <a:r>
              <a:rPr lang="en-US" sz="25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10</a:t>
            </a:r>
            <a:r>
              <a:rPr lang="en-US" sz="2500" dirty="0"/>
              <a:t> As it is written:    "There is no one righteous, not even one; </a:t>
            </a:r>
            <a:br>
              <a:rPr lang="en-US" sz="2500" dirty="0"/>
            </a:br>
            <a:r>
              <a:rPr lang="en-US" sz="2500" dirty="0"/>
              <a:t>			</a:t>
            </a:r>
            <a:r>
              <a:rPr lang="en-US" sz="2500" b="1"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11</a:t>
            </a:r>
            <a:r>
              <a:rPr lang="en-US" sz="2500" b="1" baseline="30000" dirty="0"/>
              <a:t> </a:t>
            </a:r>
            <a:r>
              <a:rPr lang="en-US" sz="2500" dirty="0"/>
              <a:t>there is no one who understands, no one who seeks God. </a:t>
            </a:r>
            <a:br>
              <a:rPr lang="en-US" sz="2500" dirty="0"/>
            </a:br>
            <a:r>
              <a:rPr lang="en-US" sz="2500" dirty="0"/>
              <a:t>			</a:t>
            </a:r>
            <a:r>
              <a:rPr lang="en-US" sz="2500" b="1"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12</a:t>
            </a:r>
            <a:r>
              <a:rPr lang="en-US" sz="2500" b="1" baseline="30000" dirty="0"/>
              <a:t> </a:t>
            </a:r>
            <a:r>
              <a:rPr lang="en-US" sz="2500" dirty="0"/>
              <a:t>All have turned away, they have together become worthless;   	                         	there is no one who does good, not even one." </a:t>
            </a:r>
            <a:br>
              <a:rPr lang="en-US" sz="2500" dirty="0"/>
            </a:br>
            <a:r>
              <a:rPr lang="en-US" sz="2500" dirty="0"/>
              <a:t>			</a:t>
            </a:r>
            <a:r>
              <a:rPr lang="en-US" sz="25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13</a:t>
            </a:r>
            <a:r>
              <a:rPr lang="en-US" sz="2500" dirty="0"/>
              <a:t> ”Their throats are open graves; their tongues practice deceit. 						The poison of vipers is on their lips." </a:t>
            </a:r>
            <a:br>
              <a:rPr lang="en-US" sz="2500" dirty="0"/>
            </a:br>
            <a:r>
              <a:rPr lang="en-US" sz="2500" dirty="0"/>
              <a:t>			</a:t>
            </a:r>
            <a:r>
              <a:rPr lang="en-US" sz="25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14</a:t>
            </a:r>
            <a:r>
              <a:rPr lang="en-US" sz="2500" dirty="0"/>
              <a:t> ”Their mouths are full of cursing and bitterness." </a:t>
            </a:r>
            <a:br>
              <a:rPr lang="en-US" sz="2500" dirty="0"/>
            </a:br>
            <a:r>
              <a:rPr lang="en-US" sz="2500" dirty="0"/>
              <a:t>			</a:t>
            </a:r>
            <a:r>
              <a:rPr lang="en-US" sz="2500" b="1" u="sng" baseline="30000" dirty="0">
                <a:solidFill>
                  <a:schemeClr val="accent3">
                    <a:lumMod val="60000"/>
                    <a:lumOff val="40000"/>
                  </a:schemeClr>
                </a:solidFill>
                <a:hlinkClick r:id="rId8">
                  <a:extLst>
                    <a:ext uri="{A12FA001-AC4F-418D-AE19-62706E023703}">
                      <ahyp:hlinkClr xmlns:ahyp="http://schemas.microsoft.com/office/drawing/2018/hyperlinkcolor" val="tx"/>
                    </a:ext>
                  </a:extLst>
                </a:hlinkClick>
              </a:rPr>
              <a:t>15</a:t>
            </a:r>
            <a:r>
              <a:rPr lang="en-US" sz="2500" dirty="0"/>
              <a:t> ”Their feet are swift to shed blood; </a:t>
            </a:r>
            <a:br>
              <a:rPr lang="en-US" sz="2500" dirty="0"/>
            </a:br>
            <a:r>
              <a:rPr lang="en-US" sz="2500" dirty="0"/>
              <a:t>			</a:t>
            </a:r>
            <a:r>
              <a:rPr lang="en-US" sz="2500" b="1" u="sng" baseline="30000" dirty="0">
                <a:solidFill>
                  <a:schemeClr val="accent3">
                    <a:lumMod val="60000"/>
                    <a:lumOff val="40000"/>
                  </a:schemeClr>
                </a:solidFill>
                <a:hlinkClick r:id="rId9">
                  <a:extLst>
                    <a:ext uri="{A12FA001-AC4F-418D-AE19-62706E023703}">
                      <ahyp:hlinkClr xmlns:ahyp="http://schemas.microsoft.com/office/drawing/2018/hyperlinkcolor" val="tx"/>
                    </a:ext>
                  </a:extLst>
                </a:hlinkClick>
              </a:rPr>
              <a:t>16</a:t>
            </a:r>
            <a:r>
              <a:rPr lang="en-US" sz="2500" dirty="0"/>
              <a:t>   ruin and misery mark their ways, </a:t>
            </a:r>
            <a:br>
              <a:rPr lang="en-US" sz="2500" dirty="0"/>
            </a:br>
            <a:r>
              <a:rPr lang="en-US" sz="2500" dirty="0"/>
              <a:t>			</a:t>
            </a:r>
            <a:r>
              <a:rPr lang="en-US" sz="2500" b="1" u="sng" baseline="30000" dirty="0">
                <a:solidFill>
                  <a:schemeClr val="accent3">
                    <a:lumMod val="60000"/>
                    <a:lumOff val="40000"/>
                  </a:schemeClr>
                </a:solidFill>
                <a:hlinkClick r:id="rId10">
                  <a:extLst>
                    <a:ext uri="{A12FA001-AC4F-418D-AE19-62706E023703}">
                      <ahyp:hlinkClr xmlns:ahyp="http://schemas.microsoft.com/office/drawing/2018/hyperlinkcolor" val="tx"/>
                    </a:ext>
                  </a:extLst>
                </a:hlinkClick>
              </a:rPr>
              <a:t>17</a:t>
            </a:r>
            <a:r>
              <a:rPr lang="en-US" sz="2500" dirty="0"/>
              <a:t>   and the way of peace they do not know." </a:t>
            </a:r>
            <a:br>
              <a:rPr lang="en-US" sz="2500" dirty="0"/>
            </a:br>
            <a:r>
              <a:rPr lang="en-US" sz="2500" dirty="0"/>
              <a:t>			</a:t>
            </a:r>
            <a:r>
              <a:rPr lang="en-US" sz="2500" b="1" u="sng" baseline="30000" dirty="0">
                <a:solidFill>
                  <a:schemeClr val="accent3">
                    <a:lumMod val="60000"/>
                    <a:lumOff val="40000"/>
                  </a:schemeClr>
                </a:solidFill>
                <a:hlinkClick r:id="rId11">
                  <a:extLst>
                    <a:ext uri="{A12FA001-AC4F-418D-AE19-62706E023703}">
                      <ahyp:hlinkClr xmlns:ahyp="http://schemas.microsoft.com/office/drawing/2018/hyperlinkcolor" val="tx"/>
                    </a:ext>
                  </a:extLst>
                </a:hlinkClick>
              </a:rPr>
              <a:t>18</a:t>
            </a:r>
            <a:r>
              <a:rPr lang="en-US" sz="2500" dirty="0"/>
              <a:t> ”There is no fear of God before their eyes." </a:t>
            </a:r>
          </a:p>
        </p:txBody>
      </p:sp>
      <p:sp>
        <p:nvSpPr>
          <p:cNvPr id="4" name="TextBox 3">
            <a:extLst>
              <a:ext uri="{FF2B5EF4-FFF2-40B4-BE49-F238E27FC236}">
                <a16:creationId xmlns:a16="http://schemas.microsoft.com/office/drawing/2014/main" id="{24394A24-1B1B-A246-BE77-4422C3814BB2}"/>
              </a:ext>
            </a:extLst>
          </p:cNvPr>
          <p:cNvSpPr txBox="1"/>
          <p:nvPr/>
        </p:nvSpPr>
        <p:spPr>
          <a:xfrm>
            <a:off x="797580" y="332930"/>
            <a:ext cx="10633229" cy="6155531"/>
          </a:xfrm>
          <a:prstGeom prst="rect">
            <a:avLst/>
          </a:prstGeom>
          <a:solidFill>
            <a:schemeClr val="tx2"/>
          </a:solidFill>
          <a:ln w="28575">
            <a:solidFill>
              <a:schemeClr val="bg1"/>
            </a:solidFill>
          </a:ln>
        </p:spPr>
        <p:txBody>
          <a:bodyPr wrap="square" rtlCol="0">
            <a:spAutoFit/>
          </a:bodyPr>
          <a:lstStyle/>
          <a:p>
            <a:r>
              <a:rPr lang="en-US" sz="2600" b="1" baseline="30000" dirty="0">
                <a:solidFill>
                  <a:schemeClr val="accent4">
                    <a:lumMod val="50000"/>
                  </a:schemeClr>
                </a:solidFill>
              </a:rPr>
              <a:t>1 </a:t>
            </a:r>
            <a:r>
              <a:rPr lang="en-US" sz="2600" dirty="0">
                <a:solidFill>
                  <a:schemeClr val="accent4">
                    <a:lumMod val="50000"/>
                  </a:schemeClr>
                </a:solidFill>
              </a:rPr>
              <a:t>The fool says in his heart, “There is no God.”</a:t>
            </a:r>
            <a:br>
              <a:rPr lang="en-US" sz="2600" dirty="0">
                <a:solidFill>
                  <a:schemeClr val="accent4">
                    <a:lumMod val="50000"/>
                  </a:schemeClr>
                </a:solidFill>
              </a:rPr>
            </a:br>
            <a:r>
              <a:rPr lang="en-US" sz="2600" dirty="0">
                <a:solidFill>
                  <a:schemeClr val="accent4">
                    <a:lumMod val="50000"/>
                  </a:schemeClr>
                </a:solidFill>
              </a:rPr>
              <a:t>      They are corrupt, their deeds are vile;</a:t>
            </a:r>
            <a:br>
              <a:rPr lang="en-US" sz="2600" dirty="0">
                <a:solidFill>
                  <a:schemeClr val="accent4">
                    <a:lumMod val="50000"/>
                  </a:schemeClr>
                </a:solidFill>
              </a:rPr>
            </a:br>
            <a:r>
              <a:rPr lang="en-US" sz="2600" dirty="0">
                <a:solidFill>
                  <a:schemeClr val="accent4">
                    <a:lumMod val="50000"/>
                  </a:schemeClr>
                </a:solidFill>
              </a:rPr>
              <a:t>      there is no one who does good.</a:t>
            </a:r>
          </a:p>
          <a:p>
            <a:r>
              <a:rPr lang="en-US" sz="2600" b="1" baseline="30000" dirty="0">
                <a:solidFill>
                  <a:schemeClr val="accent4">
                    <a:lumMod val="50000"/>
                  </a:schemeClr>
                </a:solidFill>
              </a:rPr>
              <a:t>2 </a:t>
            </a:r>
            <a:r>
              <a:rPr lang="en-US" sz="2600" dirty="0">
                <a:solidFill>
                  <a:schemeClr val="accent4">
                    <a:lumMod val="50000"/>
                  </a:schemeClr>
                </a:solidFill>
              </a:rPr>
              <a:t>The Lord looks down from heaven on all mankind</a:t>
            </a:r>
            <a:br>
              <a:rPr lang="en-US" sz="2600" dirty="0">
                <a:solidFill>
                  <a:schemeClr val="accent4">
                    <a:lumMod val="50000"/>
                  </a:schemeClr>
                </a:solidFill>
              </a:rPr>
            </a:br>
            <a:r>
              <a:rPr lang="en-US" sz="2600" dirty="0">
                <a:solidFill>
                  <a:schemeClr val="accent4">
                    <a:lumMod val="50000"/>
                  </a:schemeClr>
                </a:solidFill>
              </a:rPr>
              <a:t>      to see if there are any who understand, any who seek God.</a:t>
            </a:r>
            <a:br>
              <a:rPr lang="en-US" sz="2600" dirty="0">
                <a:solidFill>
                  <a:schemeClr val="accent4">
                    <a:lumMod val="50000"/>
                  </a:schemeClr>
                </a:solidFill>
              </a:rPr>
            </a:br>
            <a:r>
              <a:rPr lang="en-US" sz="2600" b="1" baseline="30000" dirty="0">
                <a:solidFill>
                  <a:schemeClr val="accent4">
                    <a:lumMod val="50000"/>
                  </a:schemeClr>
                </a:solidFill>
              </a:rPr>
              <a:t>3 </a:t>
            </a:r>
            <a:r>
              <a:rPr lang="en-US" sz="2600" dirty="0">
                <a:solidFill>
                  <a:schemeClr val="accent4">
                    <a:lumMod val="50000"/>
                  </a:schemeClr>
                </a:solidFill>
              </a:rPr>
              <a:t>All have turned away, all have become corrupt;</a:t>
            </a:r>
            <a:br>
              <a:rPr lang="en-US" sz="2600" dirty="0">
                <a:solidFill>
                  <a:schemeClr val="accent4">
                    <a:lumMod val="50000"/>
                  </a:schemeClr>
                </a:solidFill>
              </a:rPr>
            </a:br>
            <a:r>
              <a:rPr lang="en-US" sz="2600" dirty="0">
                <a:solidFill>
                  <a:schemeClr val="accent4">
                    <a:lumMod val="50000"/>
                  </a:schemeClr>
                </a:solidFill>
              </a:rPr>
              <a:t>    there is no one who does good, not even one.</a:t>
            </a:r>
          </a:p>
          <a:p>
            <a:r>
              <a:rPr lang="en-US" sz="2600" b="1" baseline="30000" dirty="0">
                <a:solidFill>
                  <a:schemeClr val="accent4">
                    <a:lumMod val="75000"/>
                  </a:schemeClr>
                </a:solidFill>
              </a:rPr>
              <a:t>4 </a:t>
            </a:r>
            <a:r>
              <a:rPr lang="en-US" sz="2600" dirty="0">
                <a:solidFill>
                  <a:schemeClr val="accent4">
                    <a:lumMod val="75000"/>
                  </a:schemeClr>
                </a:solidFill>
              </a:rPr>
              <a:t>Do all these evildoers know nothing?</a:t>
            </a:r>
          </a:p>
          <a:p>
            <a:r>
              <a:rPr lang="en-US" sz="2600" dirty="0">
                <a:solidFill>
                  <a:schemeClr val="accent4">
                    <a:lumMod val="75000"/>
                  </a:schemeClr>
                </a:solidFill>
              </a:rPr>
              <a:t>    They devour my people as though eating bread;</a:t>
            </a:r>
            <a:br>
              <a:rPr lang="en-US" sz="2600" dirty="0">
                <a:solidFill>
                  <a:schemeClr val="accent4">
                    <a:lumMod val="75000"/>
                  </a:schemeClr>
                </a:solidFill>
              </a:rPr>
            </a:br>
            <a:r>
              <a:rPr lang="en-US" sz="2600" dirty="0">
                <a:solidFill>
                  <a:schemeClr val="accent4">
                    <a:lumMod val="75000"/>
                  </a:schemeClr>
                </a:solidFill>
              </a:rPr>
              <a:t>    they never call on the Lord.</a:t>
            </a:r>
            <a:br>
              <a:rPr lang="en-US" sz="2600" dirty="0">
                <a:solidFill>
                  <a:schemeClr val="accent4">
                    <a:lumMod val="75000"/>
                  </a:schemeClr>
                </a:solidFill>
              </a:rPr>
            </a:br>
            <a:r>
              <a:rPr lang="en-US" sz="2600" b="1" baseline="30000" dirty="0">
                <a:solidFill>
                  <a:schemeClr val="accent4">
                    <a:lumMod val="75000"/>
                  </a:schemeClr>
                </a:solidFill>
              </a:rPr>
              <a:t>5 </a:t>
            </a:r>
            <a:r>
              <a:rPr lang="en-US" sz="2600" dirty="0">
                <a:solidFill>
                  <a:schemeClr val="accent4">
                    <a:lumMod val="75000"/>
                  </a:schemeClr>
                </a:solidFill>
              </a:rPr>
              <a:t>But there they are, overwhelmed with dread,</a:t>
            </a:r>
            <a:br>
              <a:rPr lang="en-US" sz="2600" dirty="0">
                <a:solidFill>
                  <a:schemeClr val="accent4">
                    <a:lumMod val="75000"/>
                  </a:schemeClr>
                </a:solidFill>
              </a:rPr>
            </a:br>
            <a:r>
              <a:rPr lang="en-US" sz="2600" dirty="0">
                <a:solidFill>
                  <a:schemeClr val="accent4">
                    <a:lumMod val="75000"/>
                  </a:schemeClr>
                </a:solidFill>
              </a:rPr>
              <a:t>    for God is present in the company of the righteous.</a:t>
            </a:r>
            <a:br>
              <a:rPr lang="en-US" sz="2600" dirty="0">
                <a:solidFill>
                  <a:schemeClr val="accent4">
                    <a:lumMod val="75000"/>
                  </a:schemeClr>
                </a:solidFill>
              </a:rPr>
            </a:br>
            <a:r>
              <a:rPr lang="en-US" sz="2600" b="1" baseline="30000" dirty="0">
                <a:solidFill>
                  <a:schemeClr val="accent4">
                    <a:lumMod val="75000"/>
                  </a:schemeClr>
                </a:solidFill>
              </a:rPr>
              <a:t>6 </a:t>
            </a:r>
            <a:r>
              <a:rPr lang="en-US" sz="2600" dirty="0">
                <a:solidFill>
                  <a:schemeClr val="accent4">
                    <a:lumMod val="75000"/>
                  </a:schemeClr>
                </a:solidFill>
              </a:rPr>
              <a:t>You evildoers frustrate the plans of the poor,</a:t>
            </a:r>
            <a:br>
              <a:rPr lang="en-US" sz="2600" dirty="0">
                <a:solidFill>
                  <a:schemeClr val="accent4">
                    <a:lumMod val="75000"/>
                  </a:schemeClr>
                </a:solidFill>
              </a:rPr>
            </a:br>
            <a:r>
              <a:rPr lang="en-US" sz="2600" dirty="0">
                <a:solidFill>
                  <a:schemeClr val="accent4">
                    <a:lumMod val="75000"/>
                  </a:schemeClr>
                </a:solidFill>
              </a:rPr>
              <a:t>    but the Lord is their refuge.</a:t>
            </a:r>
          </a:p>
          <a:p>
            <a:pPr marL="342900" marR="0">
              <a:spcBef>
                <a:spcPts val="0"/>
              </a:spcBef>
              <a:spcAft>
                <a:spcPts val="0"/>
              </a:spcAft>
            </a:pPr>
            <a:r>
              <a:rPr lang="en-US" sz="3000" dirty="0">
                <a:solidFill>
                  <a:srgbClr val="333333"/>
                </a:solidFill>
                <a:latin typeface="Segoe UI" panose="020B0502040204020203" pitchFamily="34" charset="0"/>
                <a:ea typeface="Times New Roman" panose="02020603050405020304" pitchFamily="18" charset="0"/>
              </a:rPr>
              <a:t>														Psalms 14:1-6</a:t>
            </a:r>
            <a:endParaRPr lang="en-US" sz="3000" dirty="0">
              <a:latin typeface="Times New Roman" panose="02020603050405020304" pitchFamily="18" charset="0"/>
              <a:ea typeface="Times New Roman" panose="02020603050405020304" pitchFamily="18" charset="0"/>
            </a:endParaRPr>
          </a:p>
        </p:txBody>
      </p:sp>
      <p:cxnSp>
        <p:nvCxnSpPr>
          <p:cNvPr id="6" name="Straight Connector 5">
            <a:extLst>
              <a:ext uri="{FF2B5EF4-FFF2-40B4-BE49-F238E27FC236}">
                <a16:creationId xmlns:a16="http://schemas.microsoft.com/office/drawing/2014/main" id="{49C3872A-9F5C-5246-B792-6B970EC9E475}"/>
              </a:ext>
            </a:extLst>
          </p:cNvPr>
          <p:cNvCxnSpPr>
            <a:cxnSpLocks/>
          </p:cNvCxnSpPr>
          <p:nvPr/>
        </p:nvCxnSpPr>
        <p:spPr>
          <a:xfrm>
            <a:off x="1460830" y="1573542"/>
            <a:ext cx="496468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EB2B2D-16B9-3342-9872-63E33C9EC6BA}"/>
              </a:ext>
            </a:extLst>
          </p:cNvPr>
          <p:cNvCxnSpPr>
            <a:cxnSpLocks/>
          </p:cNvCxnSpPr>
          <p:nvPr/>
        </p:nvCxnSpPr>
        <p:spPr>
          <a:xfrm>
            <a:off x="1026743" y="2751553"/>
            <a:ext cx="77341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2CD901-42A2-2146-8853-3EB7323E6348}"/>
              </a:ext>
            </a:extLst>
          </p:cNvPr>
          <p:cNvCxnSpPr>
            <a:cxnSpLocks/>
          </p:cNvCxnSpPr>
          <p:nvPr/>
        </p:nvCxnSpPr>
        <p:spPr>
          <a:xfrm>
            <a:off x="1290353" y="3163445"/>
            <a:ext cx="73840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0FA37B-AD19-3743-AD71-D2F82F8221BC}"/>
              </a:ext>
            </a:extLst>
          </p:cNvPr>
          <p:cNvCxnSpPr>
            <a:cxnSpLocks/>
          </p:cNvCxnSpPr>
          <p:nvPr/>
        </p:nvCxnSpPr>
        <p:spPr>
          <a:xfrm>
            <a:off x="1786225" y="5136407"/>
            <a:ext cx="753077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DF5672-B06B-9A42-AD29-BDAC5FA2D82F}"/>
              </a:ext>
            </a:extLst>
          </p:cNvPr>
          <p:cNvCxnSpPr>
            <a:cxnSpLocks/>
          </p:cNvCxnSpPr>
          <p:nvPr/>
        </p:nvCxnSpPr>
        <p:spPr>
          <a:xfrm>
            <a:off x="3557364" y="5906644"/>
            <a:ext cx="69336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41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11" name="Content Placeholder 2">
            <a:extLst>
              <a:ext uri="{FF2B5EF4-FFF2-40B4-BE49-F238E27FC236}">
                <a16:creationId xmlns:a16="http://schemas.microsoft.com/office/drawing/2014/main" id="{7C83A1CB-0658-1E46-B4B5-383C1506D86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6</a:t>
            </a:r>
          </a:p>
        </p:txBody>
      </p:sp>
      <p:sp>
        <p:nvSpPr>
          <p:cNvPr id="7" name="Title 1">
            <a:extLst>
              <a:ext uri="{FF2B5EF4-FFF2-40B4-BE49-F238E27FC236}">
                <a16:creationId xmlns:a16="http://schemas.microsoft.com/office/drawing/2014/main" id="{D0238689-3E92-B348-91E4-259CB8D8F076}"/>
              </a:ext>
            </a:extLst>
          </p:cNvPr>
          <p:cNvSpPr txBox="1">
            <a:spLocks/>
          </p:cNvSpPr>
          <p:nvPr/>
        </p:nvSpPr>
        <p:spPr>
          <a:xfrm>
            <a:off x="3170779" y="4478237"/>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3:1-18</a:t>
            </a:r>
            <a:r>
              <a:rPr lang="en-US" sz="8000" dirty="0"/>
              <a:t> </a:t>
            </a:r>
            <a:r>
              <a:rPr lang="en-US" sz="6600" dirty="0">
                <a:solidFill>
                  <a:schemeClr val="bg1"/>
                </a:solidFill>
              </a:rPr>
              <a:t> </a:t>
            </a:r>
            <a:endParaRPr lang="en-US" sz="8000" dirty="0">
              <a:solidFill>
                <a:schemeClr val="bg1"/>
              </a:solidFill>
            </a:endParaRPr>
          </a:p>
        </p:txBody>
      </p:sp>
    </p:spTree>
    <p:extLst>
      <p:ext uri="{BB962C8B-B14F-4D97-AF65-F5344CB8AC3E}">
        <p14:creationId xmlns:p14="http://schemas.microsoft.com/office/powerpoint/2010/main" val="34904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482336" y="357182"/>
            <a:ext cx="4812992" cy="666398"/>
          </a:xfrm>
        </p:spPr>
        <p:txBody>
          <a:bodyPr/>
          <a:lstStyle/>
          <a:p>
            <a:r>
              <a:rPr lang="en-US" sz="3200" dirty="0"/>
              <a:t>Romans 3:9-18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2" y="1292994"/>
            <a:ext cx="11300347" cy="5600070"/>
          </a:xfrm>
        </p:spPr>
        <p:txBody>
          <a:bodyPr>
            <a:noAutofit/>
          </a:bodyPr>
          <a:lstStyle/>
          <a:p>
            <a:pPr marL="0" indent="0">
              <a:buNone/>
            </a:pPr>
            <a:r>
              <a:rPr lang="en-US" sz="2500" u="sng"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9</a:t>
            </a:r>
            <a:r>
              <a:rPr lang="en-US" sz="2500" dirty="0"/>
              <a:t> What shall we conclude then? Are we any better? Not at all! We have already made the charge that Jews and Gentiles alike are all under sin. </a:t>
            </a:r>
            <a:r>
              <a:rPr lang="en-US" sz="25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10</a:t>
            </a:r>
            <a:r>
              <a:rPr lang="en-US" sz="2500" dirty="0"/>
              <a:t> As it is written:    "There is no one righteous, not even one; </a:t>
            </a:r>
            <a:br>
              <a:rPr lang="en-US" sz="2500" dirty="0"/>
            </a:br>
            <a:r>
              <a:rPr lang="en-US" sz="2500" dirty="0"/>
              <a:t>			</a:t>
            </a:r>
            <a:r>
              <a:rPr lang="en-US" sz="2500" b="1"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11</a:t>
            </a:r>
            <a:r>
              <a:rPr lang="en-US" sz="2500" b="1" baseline="30000" dirty="0"/>
              <a:t> </a:t>
            </a:r>
            <a:r>
              <a:rPr lang="en-US" sz="2500" dirty="0"/>
              <a:t>there is no one who understands, no one who seeks God. </a:t>
            </a:r>
            <a:br>
              <a:rPr lang="en-US" sz="2500" dirty="0"/>
            </a:br>
            <a:r>
              <a:rPr lang="en-US" sz="2500" dirty="0"/>
              <a:t>			</a:t>
            </a:r>
            <a:r>
              <a:rPr lang="en-US" sz="2500" b="1"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12</a:t>
            </a:r>
            <a:r>
              <a:rPr lang="en-US" sz="2500" b="1" baseline="30000" dirty="0"/>
              <a:t> </a:t>
            </a:r>
            <a:r>
              <a:rPr lang="en-US" sz="2500" dirty="0"/>
              <a:t>All have turned away, they have together become worthless;   	                         	there is no one who does good, not even one." </a:t>
            </a:r>
            <a:br>
              <a:rPr lang="en-US" sz="2500" dirty="0"/>
            </a:br>
            <a:r>
              <a:rPr lang="en-US" sz="2500" dirty="0"/>
              <a:t>			</a:t>
            </a:r>
            <a:r>
              <a:rPr lang="en-US" sz="25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13</a:t>
            </a:r>
            <a:r>
              <a:rPr lang="en-US" sz="2500" dirty="0"/>
              <a:t> ”Their throats are open graves; their tongues practice deceit. 						The poison of vipers is on their lips." </a:t>
            </a:r>
            <a:br>
              <a:rPr lang="en-US" sz="2500" dirty="0"/>
            </a:br>
            <a:r>
              <a:rPr lang="en-US" sz="2500" dirty="0"/>
              <a:t>			</a:t>
            </a:r>
            <a:r>
              <a:rPr lang="en-US" sz="25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14</a:t>
            </a:r>
            <a:r>
              <a:rPr lang="en-US" sz="2500" dirty="0"/>
              <a:t> ”Their mouths are full of cursing and bitterness." </a:t>
            </a:r>
            <a:br>
              <a:rPr lang="en-US" sz="2500" dirty="0"/>
            </a:br>
            <a:r>
              <a:rPr lang="en-US" sz="2500" dirty="0"/>
              <a:t>			</a:t>
            </a:r>
            <a:r>
              <a:rPr lang="en-US" sz="2500" b="1" u="sng" baseline="30000" dirty="0">
                <a:solidFill>
                  <a:schemeClr val="accent3">
                    <a:lumMod val="60000"/>
                    <a:lumOff val="40000"/>
                  </a:schemeClr>
                </a:solidFill>
                <a:hlinkClick r:id="rId8">
                  <a:extLst>
                    <a:ext uri="{A12FA001-AC4F-418D-AE19-62706E023703}">
                      <ahyp:hlinkClr xmlns:ahyp="http://schemas.microsoft.com/office/drawing/2018/hyperlinkcolor" val="tx"/>
                    </a:ext>
                  </a:extLst>
                </a:hlinkClick>
              </a:rPr>
              <a:t>15</a:t>
            </a:r>
            <a:r>
              <a:rPr lang="en-US" sz="2500" dirty="0"/>
              <a:t> ”Their feet are swift to shed blood; </a:t>
            </a:r>
            <a:br>
              <a:rPr lang="en-US" sz="2500" dirty="0"/>
            </a:br>
            <a:r>
              <a:rPr lang="en-US" sz="2500" dirty="0"/>
              <a:t>			</a:t>
            </a:r>
            <a:r>
              <a:rPr lang="en-US" sz="2500" b="1" u="sng" baseline="30000" dirty="0">
                <a:solidFill>
                  <a:schemeClr val="accent3">
                    <a:lumMod val="60000"/>
                    <a:lumOff val="40000"/>
                  </a:schemeClr>
                </a:solidFill>
                <a:hlinkClick r:id="rId9">
                  <a:extLst>
                    <a:ext uri="{A12FA001-AC4F-418D-AE19-62706E023703}">
                      <ahyp:hlinkClr xmlns:ahyp="http://schemas.microsoft.com/office/drawing/2018/hyperlinkcolor" val="tx"/>
                    </a:ext>
                  </a:extLst>
                </a:hlinkClick>
              </a:rPr>
              <a:t>16</a:t>
            </a:r>
            <a:r>
              <a:rPr lang="en-US" sz="2500" dirty="0"/>
              <a:t>   ruin and misery mark their ways, </a:t>
            </a:r>
            <a:br>
              <a:rPr lang="en-US" sz="2500" dirty="0"/>
            </a:br>
            <a:r>
              <a:rPr lang="en-US" sz="2500" dirty="0"/>
              <a:t>			</a:t>
            </a:r>
            <a:r>
              <a:rPr lang="en-US" sz="2500" b="1" u="sng" baseline="30000" dirty="0">
                <a:solidFill>
                  <a:schemeClr val="accent3">
                    <a:lumMod val="60000"/>
                    <a:lumOff val="40000"/>
                  </a:schemeClr>
                </a:solidFill>
                <a:hlinkClick r:id="rId10">
                  <a:extLst>
                    <a:ext uri="{A12FA001-AC4F-418D-AE19-62706E023703}">
                      <ahyp:hlinkClr xmlns:ahyp="http://schemas.microsoft.com/office/drawing/2018/hyperlinkcolor" val="tx"/>
                    </a:ext>
                  </a:extLst>
                </a:hlinkClick>
              </a:rPr>
              <a:t>17</a:t>
            </a:r>
            <a:r>
              <a:rPr lang="en-US" sz="2500" dirty="0"/>
              <a:t>   and the way of peace they do not know." </a:t>
            </a:r>
            <a:br>
              <a:rPr lang="en-US" sz="2500" dirty="0"/>
            </a:br>
            <a:r>
              <a:rPr lang="en-US" sz="2500" dirty="0"/>
              <a:t>			</a:t>
            </a:r>
            <a:r>
              <a:rPr lang="en-US" sz="2500" b="1" u="sng" baseline="30000" dirty="0">
                <a:solidFill>
                  <a:schemeClr val="accent3">
                    <a:lumMod val="60000"/>
                    <a:lumOff val="40000"/>
                  </a:schemeClr>
                </a:solidFill>
                <a:hlinkClick r:id="rId11">
                  <a:extLst>
                    <a:ext uri="{A12FA001-AC4F-418D-AE19-62706E023703}">
                      <ahyp:hlinkClr xmlns:ahyp="http://schemas.microsoft.com/office/drawing/2018/hyperlinkcolor" val="tx"/>
                    </a:ext>
                  </a:extLst>
                </a:hlinkClick>
              </a:rPr>
              <a:t>18</a:t>
            </a:r>
            <a:r>
              <a:rPr lang="en-US" sz="2500" dirty="0"/>
              <a:t> ”There is no fear of God before their eyes." </a:t>
            </a:r>
          </a:p>
        </p:txBody>
      </p:sp>
    </p:spTree>
    <p:extLst>
      <p:ext uri="{BB962C8B-B14F-4D97-AF65-F5344CB8AC3E}">
        <p14:creationId xmlns:p14="http://schemas.microsoft.com/office/powerpoint/2010/main" val="213929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6</a:t>
            </a:r>
          </a:p>
        </p:txBody>
      </p:sp>
      <p:sp>
        <p:nvSpPr>
          <p:cNvPr id="9" name="Title 1">
            <a:extLst>
              <a:ext uri="{FF2B5EF4-FFF2-40B4-BE49-F238E27FC236}">
                <a16:creationId xmlns:a16="http://schemas.microsoft.com/office/drawing/2014/main" id="{E2F4D177-6471-0648-A370-40892D0A23E0}"/>
              </a:ext>
            </a:extLst>
          </p:cNvPr>
          <p:cNvSpPr txBox="1">
            <a:spLocks/>
          </p:cNvSpPr>
          <p:nvPr/>
        </p:nvSpPr>
        <p:spPr>
          <a:xfrm>
            <a:off x="3170779" y="4478237"/>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3:1-18</a:t>
            </a:r>
            <a:r>
              <a:rPr lang="en-US" sz="8000" dirty="0"/>
              <a:t> </a:t>
            </a:r>
            <a:r>
              <a:rPr lang="en-US" sz="6600" dirty="0">
                <a:solidFill>
                  <a:schemeClr val="bg1"/>
                </a:solidFill>
              </a:rPr>
              <a:t> </a:t>
            </a:r>
            <a:endParaRPr lang="en-US" sz="8000" dirty="0">
              <a:solidFill>
                <a:schemeClr val="bg1"/>
              </a:solidFill>
            </a:endParaRPr>
          </a:p>
        </p:txBody>
      </p:sp>
    </p:spTree>
    <p:extLst>
      <p:ext uri="{BB962C8B-B14F-4D97-AF65-F5344CB8AC3E}">
        <p14:creationId xmlns:p14="http://schemas.microsoft.com/office/powerpoint/2010/main" val="134761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5" name="TextBox 4">
            <a:extLst>
              <a:ext uri="{FF2B5EF4-FFF2-40B4-BE49-F238E27FC236}">
                <a16:creationId xmlns:a16="http://schemas.microsoft.com/office/drawing/2014/main" id="{FA3E24D1-6CCE-9C44-B02B-4629897CD28A}"/>
              </a:ext>
            </a:extLst>
          </p:cNvPr>
          <p:cNvSpPr txBox="1"/>
          <p:nvPr/>
        </p:nvSpPr>
        <p:spPr>
          <a:xfrm>
            <a:off x="7455743" y="3713821"/>
            <a:ext cx="409597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SPECIFICS </a:t>
            </a:r>
            <a:endParaRPr lang="en-US" sz="4400" dirty="0"/>
          </a:p>
        </p:txBody>
      </p:sp>
      <p:sp>
        <p:nvSpPr>
          <p:cNvPr id="7" name="Content Placeholder 2">
            <a:extLst>
              <a:ext uri="{FF2B5EF4-FFF2-40B4-BE49-F238E27FC236}">
                <a16:creationId xmlns:a16="http://schemas.microsoft.com/office/drawing/2014/main" id="{C4098094-C617-F749-B977-C4C5ED25FBE7}"/>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6</a:t>
            </a:r>
          </a:p>
        </p:txBody>
      </p:sp>
      <p:sp>
        <p:nvSpPr>
          <p:cNvPr id="9" name="Title 1">
            <a:extLst>
              <a:ext uri="{FF2B5EF4-FFF2-40B4-BE49-F238E27FC236}">
                <a16:creationId xmlns:a16="http://schemas.microsoft.com/office/drawing/2014/main" id="{16DEC3F0-B609-5747-B074-2435A091DC70}"/>
              </a:ext>
            </a:extLst>
          </p:cNvPr>
          <p:cNvSpPr txBox="1">
            <a:spLocks/>
          </p:cNvSpPr>
          <p:nvPr/>
        </p:nvSpPr>
        <p:spPr>
          <a:xfrm>
            <a:off x="3170779" y="4478237"/>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3:1-18</a:t>
            </a:r>
            <a:r>
              <a:rPr lang="en-US" sz="8000" dirty="0"/>
              <a:t> </a:t>
            </a:r>
            <a:r>
              <a:rPr lang="en-US" sz="6600" dirty="0">
                <a:solidFill>
                  <a:schemeClr val="bg1"/>
                </a:solidFill>
              </a:rPr>
              <a:t> </a:t>
            </a:r>
            <a:endParaRPr lang="en-US" sz="8000" dirty="0">
              <a:solidFill>
                <a:schemeClr val="bg1"/>
              </a:solidFill>
            </a:endParaRPr>
          </a:p>
        </p:txBody>
      </p:sp>
    </p:spTree>
    <p:extLst>
      <p:ext uri="{BB962C8B-B14F-4D97-AF65-F5344CB8AC3E}">
        <p14:creationId xmlns:p14="http://schemas.microsoft.com/office/powerpoint/2010/main" val="143763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1321359" y="157295"/>
            <a:ext cx="5459269" cy="658630"/>
          </a:xfrm>
        </p:spPr>
        <p:txBody>
          <a:bodyPr/>
          <a:lstStyle/>
          <a:p>
            <a:r>
              <a:rPr lang="en-US" sz="3200" b="1" dirty="0"/>
              <a:t>Romans 1:16-17  </a:t>
            </a:r>
            <a:r>
              <a:rPr lang="en-US" sz="2000" dirty="0"/>
              <a:t>(NIV)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16</a:t>
            </a:r>
            <a:r>
              <a:rPr lang="en-US" sz="3600" dirty="0"/>
              <a:t> I am not ashamed of the gospel, because it is the power of God for the salvation of everyone who believes: first for the Jew, then for the Gentile.</a:t>
            </a:r>
            <a:endParaRPr lang="en-US" sz="3600" baseline="30000" dirty="0">
              <a:solidFill>
                <a:schemeClr val="accent3"/>
              </a:solidFill>
            </a:endParaRPr>
          </a:p>
          <a:p>
            <a:pPr marL="0" indent="0">
              <a:buNone/>
            </a:pPr>
            <a:r>
              <a:rPr lang="en-US" sz="3600" baseline="30000" dirty="0">
                <a:solidFill>
                  <a:schemeClr val="accent3"/>
                </a:solidFill>
              </a:rPr>
              <a:t>17</a:t>
            </a:r>
            <a:r>
              <a:rPr lang="en-US" sz="3600" b="1" baseline="30000" dirty="0"/>
              <a:t> </a:t>
            </a:r>
            <a:r>
              <a:rPr lang="en-US" sz="3600" dirty="0"/>
              <a:t>For in the gospel a righteousness from God is revealed, a righteousness that is by faith from first to last,</a:t>
            </a:r>
            <a:r>
              <a:rPr lang="en-US" sz="3600" baseline="30000" dirty="0"/>
              <a:t> </a:t>
            </a:r>
            <a:r>
              <a:rPr lang="en-US" sz="3600" dirty="0"/>
              <a:t>just as it is written: "The righteous will live by faith." </a:t>
            </a: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6160168" y="2458330"/>
            <a:ext cx="467781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0C4F00-38B6-0C46-BE96-C54B48D4C15E}"/>
              </a:ext>
            </a:extLst>
          </p:cNvPr>
          <p:cNvCxnSpPr>
            <a:cxnSpLocks/>
          </p:cNvCxnSpPr>
          <p:nvPr/>
        </p:nvCxnSpPr>
        <p:spPr>
          <a:xfrm>
            <a:off x="424375" y="2991730"/>
            <a:ext cx="294366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DE5C96-057A-0447-AC53-53BE346A7FB9}"/>
              </a:ext>
            </a:extLst>
          </p:cNvPr>
          <p:cNvCxnSpPr>
            <a:cxnSpLocks/>
          </p:cNvCxnSpPr>
          <p:nvPr/>
        </p:nvCxnSpPr>
        <p:spPr>
          <a:xfrm>
            <a:off x="2747892" y="4763086"/>
            <a:ext cx="65637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EE65B-D7C8-F94C-B1F7-054D9053EDA0}"/>
              </a:ext>
            </a:extLst>
          </p:cNvPr>
          <p:cNvCxnSpPr>
            <a:cxnSpLocks/>
          </p:cNvCxnSpPr>
          <p:nvPr/>
        </p:nvCxnSpPr>
        <p:spPr>
          <a:xfrm>
            <a:off x="6964680" y="5326966"/>
            <a:ext cx="37033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1A9086-476B-B140-A6DF-B467022954E1}"/>
              </a:ext>
            </a:extLst>
          </p:cNvPr>
          <p:cNvCxnSpPr>
            <a:cxnSpLocks/>
          </p:cNvCxnSpPr>
          <p:nvPr/>
        </p:nvCxnSpPr>
        <p:spPr>
          <a:xfrm>
            <a:off x="441960" y="5860366"/>
            <a:ext cx="25755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940E806C-7D42-4844-AD1B-87EB42F59992}"/>
              </a:ext>
            </a:extLst>
          </p:cNvPr>
          <p:cNvSpPr/>
          <p:nvPr/>
        </p:nvSpPr>
        <p:spPr>
          <a:xfrm>
            <a:off x="7888395" y="390358"/>
            <a:ext cx="2298343" cy="856960"/>
          </a:xfrm>
          <a:prstGeom prst="wedgeRoundRectCallout">
            <a:avLst>
              <a:gd name="adj1" fmla="val -39027"/>
              <a:gd name="adj2" fmla="val 135073"/>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WHAT </a:t>
            </a:r>
            <a:endParaRPr lang="en-US" sz="3300" dirty="0">
              <a:ln w="0"/>
              <a:solidFill>
                <a:schemeClr val="bg1"/>
              </a:solidFill>
              <a:effectLst>
                <a:outerShdw blurRad="38100" dist="19050" dir="2700000" algn="tl" rotWithShape="0">
                  <a:schemeClr val="dk1">
                    <a:alpha val="40000"/>
                  </a:schemeClr>
                </a:outerShdw>
              </a:effectLst>
            </a:endParaRPr>
          </a:p>
        </p:txBody>
      </p:sp>
      <p:sp>
        <p:nvSpPr>
          <p:cNvPr id="21" name="Rounded Rectangular Callout 20">
            <a:extLst>
              <a:ext uri="{FF2B5EF4-FFF2-40B4-BE49-F238E27FC236}">
                <a16:creationId xmlns:a16="http://schemas.microsoft.com/office/drawing/2014/main" id="{13153C64-0463-8F4F-8F7F-7642A019EE58}"/>
              </a:ext>
            </a:extLst>
          </p:cNvPr>
          <p:cNvSpPr/>
          <p:nvPr/>
        </p:nvSpPr>
        <p:spPr>
          <a:xfrm>
            <a:off x="5342700" y="5654099"/>
            <a:ext cx="2437722" cy="856960"/>
          </a:xfrm>
          <a:prstGeom prst="wedgeRoundRectCallout">
            <a:avLst>
              <a:gd name="adj1" fmla="val -39442"/>
              <a:gd name="adj2" fmla="val -147596"/>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HOW </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14" name="Straight Connector 13">
            <a:extLst>
              <a:ext uri="{FF2B5EF4-FFF2-40B4-BE49-F238E27FC236}">
                <a16:creationId xmlns:a16="http://schemas.microsoft.com/office/drawing/2014/main" id="{C765F963-268B-5741-89CB-A67E05C073CA}"/>
              </a:ext>
            </a:extLst>
          </p:cNvPr>
          <p:cNvCxnSpPr>
            <a:cxnSpLocks/>
          </p:cNvCxnSpPr>
          <p:nvPr/>
        </p:nvCxnSpPr>
        <p:spPr>
          <a:xfrm>
            <a:off x="4663440" y="4214446"/>
            <a:ext cx="5654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200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CEE92C7-514E-8D4A-8CEB-E0C9F9318078}"/>
              </a:ext>
            </a:extLst>
          </p:cNvPr>
          <p:cNvSpPr txBox="1"/>
          <p:nvPr/>
        </p:nvSpPr>
        <p:spPr>
          <a:xfrm>
            <a:off x="7455743" y="2648357"/>
            <a:ext cx="473899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FLOW</a:t>
            </a:r>
            <a:endParaRPr lang="en-US" sz="4400" dirty="0"/>
          </a:p>
        </p:txBody>
      </p:sp>
      <p:sp>
        <p:nvSpPr>
          <p:cNvPr id="5" name="TextBox 4">
            <a:extLst>
              <a:ext uri="{FF2B5EF4-FFF2-40B4-BE49-F238E27FC236}">
                <a16:creationId xmlns:a16="http://schemas.microsoft.com/office/drawing/2014/main" id="{FA3E24D1-6CCE-9C44-B02B-4629897CD28A}"/>
              </a:ext>
            </a:extLst>
          </p:cNvPr>
          <p:cNvSpPr txBox="1"/>
          <p:nvPr/>
        </p:nvSpPr>
        <p:spPr>
          <a:xfrm>
            <a:off x="7455743" y="3713821"/>
            <a:ext cx="4095970"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SPECIFICS </a:t>
            </a:r>
            <a:endParaRPr lang="en-US" sz="4400" dirty="0"/>
          </a:p>
        </p:txBody>
      </p:sp>
      <p:sp>
        <p:nvSpPr>
          <p:cNvPr id="7" name="TextBox 6">
            <a:extLst>
              <a:ext uri="{FF2B5EF4-FFF2-40B4-BE49-F238E27FC236}">
                <a16:creationId xmlns:a16="http://schemas.microsoft.com/office/drawing/2014/main" id="{390998A6-2FAD-F144-9EDB-748E94C634F8}"/>
              </a:ext>
            </a:extLst>
          </p:cNvPr>
          <p:cNvSpPr txBox="1"/>
          <p:nvPr/>
        </p:nvSpPr>
        <p:spPr>
          <a:xfrm>
            <a:off x="7469439" y="4758422"/>
            <a:ext cx="4049304" cy="769441"/>
          </a:xfrm>
          <a:prstGeom prst="rect">
            <a:avLst/>
          </a:prstGeom>
          <a:noFill/>
        </p:spPr>
        <p:txBody>
          <a:bodyPr wrap="square" rtlCol="0">
            <a:spAutoFit/>
          </a:bodyPr>
          <a:lstStyle/>
          <a:p>
            <a:pPr marL="285750" indent="-285750">
              <a:buClr>
                <a:schemeClr val="accent3"/>
              </a:buClr>
              <a:buFont typeface="Wingdings" pitchFamily="2" charset="2"/>
              <a:buChar char="§"/>
            </a:pPr>
            <a:r>
              <a:rPr lang="en-US" sz="4400" dirty="0"/>
              <a:t> </a:t>
            </a:r>
            <a:r>
              <a:rPr lang="en-US" sz="3600" dirty="0"/>
              <a:t>MATURITY</a:t>
            </a:r>
          </a:p>
        </p:txBody>
      </p:sp>
      <p:sp>
        <p:nvSpPr>
          <p:cNvPr id="11" name="Content Placeholder 2">
            <a:extLst>
              <a:ext uri="{FF2B5EF4-FFF2-40B4-BE49-F238E27FC236}">
                <a16:creationId xmlns:a16="http://schemas.microsoft.com/office/drawing/2014/main" id="{A6589B4D-3D86-7E47-A882-FF8440376490}"/>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6</a:t>
            </a:r>
          </a:p>
        </p:txBody>
      </p:sp>
      <p:sp>
        <p:nvSpPr>
          <p:cNvPr id="10" name="Title 1">
            <a:extLst>
              <a:ext uri="{FF2B5EF4-FFF2-40B4-BE49-F238E27FC236}">
                <a16:creationId xmlns:a16="http://schemas.microsoft.com/office/drawing/2014/main" id="{162A55BA-38D4-C042-A03A-3837BAC57EE3}"/>
              </a:ext>
            </a:extLst>
          </p:cNvPr>
          <p:cNvSpPr txBox="1">
            <a:spLocks/>
          </p:cNvSpPr>
          <p:nvPr/>
        </p:nvSpPr>
        <p:spPr>
          <a:xfrm>
            <a:off x="3170779" y="4478237"/>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3:1-18</a:t>
            </a:r>
            <a:r>
              <a:rPr lang="en-US" sz="8000" dirty="0"/>
              <a:t> </a:t>
            </a:r>
            <a:r>
              <a:rPr lang="en-US" sz="6600" dirty="0">
                <a:solidFill>
                  <a:schemeClr val="bg1"/>
                </a:solidFill>
              </a:rPr>
              <a:t> </a:t>
            </a:r>
            <a:endParaRPr lang="en-US" sz="8000" dirty="0">
              <a:solidFill>
                <a:schemeClr val="bg1"/>
              </a:solidFill>
            </a:endParaRPr>
          </a:p>
        </p:txBody>
      </p:sp>
      <p:sp>
        <p:nvSpPr>
          <p:cNvPr id="9" name="TextBox 8">
            <a:extLst>
              <a:ext uri="{FF2B5EF4-FFF2-40B4-BE49-F238E27FC236}">
                <a16:creationId xmlns:a16="http://schemas.microsoft.com/office/drawing/2014/main" id="{11007CB9-DA13-4E40-BB73-5681635C1AE8}"/>
              </a:ext>
            </a:extLst>
          </p:cNvPr>
          <p:cNvSpPr txBox="1"/>
          <p:nvPr/>
        </p:nvSpPr>
        <p:spPr>
          <a:xfrm>
            <a:off x="951428" y="1303100"/>
            <a:ext cx="5463144" cy="4677736"/>
          </a:xfrm>
          <a:prstGeom prst="rect">
            <a:avLst/>
          </a:prstGeom>
          <a:solidFill>
            <a:schemeClr val="tx2"/>
          </a:solidFill>
          <a:ln w="28575">
            <a:solidFill>
              <a:schemeClr val="bg1"/>
            </a:solidFill>
          </a:ln>
        </p:spPr>
        <p:txBody>
          <a:bodyPr wrap="square" rtlCol="0">
            <a:spAutoFit/>
          </a:bodyPr>
          <a:lstStyle/>
          <a:p>
            <a:pPr marL="342900" marR="0">
              <a:spcBef>
                <a:spcPts val="0"/>
              </a:spcBef>
              <a:spcAft>
                <a:spcPts val="0"/>
              </a:spcAft>
            </a:pPr>
            <a:r>
              <a:rPr lang="en-US" sz="3600" dirty="0">
                <a:solidFill>
                  <a:srgbClr val="C00000"/>
                </a:solidFill>
                <a:latin typeface="Segoe UI" panose="020B0502040204020203" pitchFamily="34" charset="0"/>
                <a:ea typeface="Times New Roman" panose="02020603050405020304" pitchFamily="18" charset="0"/>
              </a:rPr>
              <a:t>“…we must not select a few favorite passages to the exclusion of others. Nothing less than a whole Bible can make a whole Christian.” </a:t>
            </a:r>
          </a:p>
          <a:p>
            <a:pPr marL="342900" marR="0">
              <a:spcBef>
                <a:spcPts val="0"/>
              </a:spcBef>
              <a:spcAft>
                <a:spcPts val="0"/>
              </a:spcAft>
            </a:pPr>
            <a:r>
              <a:rPr lang="en-US" sz="3600" dirty="0">
                <a:solidFill>
                  <a:srgbClr val="333333"/>
                </a:solidFill>
                <a:latin typeface="Segoe UI" panose="020B0502040204020203" pitchFamily="34" charset="0"/>
                <a:ea typeface="Times New Roman" panose="02020603050405020304" pitchFamily="18" charset="0"/>
              </a:rPr>
              <a:t>															- A.W. Tozer</a:t>
            </a:r>
            <a:endParaRPr lang="en-US" sz="3200" dirty="0">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95FFC7FD-47B9-2348-B7EA-ED84DA0CE272}"/>
              </a:ext>
            </a:extLst>
          </p:cNvPr>
          <p:cNvSpPr txBox="1"/>
          <p:nvPr/>
        </p:nvSpPr>
        <p:spPr>
          <a:xfrm>
            <a:off x="575743" y="2261604"/>
            <a:ext cx="10899896" cy="2369880"/>
          </a:xfrm>
          <a:prstGeom prst="rect">
            <a:avLst/>
          </a:prstGeom>
          <a:solidFill>
            <a:schemeClr val="tx2"/>
          </a:solidFill>
          <a:ln w="28575">
            <a:solidFill>
              <a:schemeClr val="bg1"/>
            </a:solidFill>
          </a:ln>
        </p:spPr>
        <p:txBody>
          <a:bodyPr wrap="square" rtlCol="0">
            <a:spAutoFit/>
          </a:bodyPr>
          <a:lstStyle/>
          <a:p>
            <a:pPr marL="342900" marR="0">
              <a:spcBef>
                <a:spcPts val="0"/>
              </a:spcBef>
              <a:spcAft>
                <a:spcPts val="0"/>
              </a:spcAft>
            </a:pPr>
            <a:r>
              <a:rPr lang="en-US" sz="3200" dirty="0">
                <a:solidFill>
                  <a:schemeClr val="accent4">
                    <a:lumMod val="50000"/>
                  </a:schemeClr>
                </a:solidFill>
              </a:rPr>
              <a:t>	“Like newborn infants, long for the pure spiritual milk, that by it you may grow up into salvation Dash if indeed you have tasted that the Lord is good.”</a:t>
            </a:r>
            <a:r>
              <a:rPr lang="en-US" sz="3000" dirty="0">
                <a:solidFill>
                  <a:schemeClr val="accent4">
                    <a:lumMod val="75000"/>
                  </a:schemeClr>
                </a:solidFill>
                <a:latin typeface="Segoe UI" panose="020B0502040204020203" pitchFamily="34" charset="0"/>
                <a:ea typeface="Times New Roman" panose="02020603050405020304" pitchFamily="18" charset="0"/>
              </a:rPr>
              <a:t>	</a:t>
            </a:r>
          </a:p>
          <a:p>
            <a:pPr marL="342900" marR="0">
              <a:spcBef>
                <a:spcPts val="0"/>
              </a:spcBef>
              <a:spcAft>
                <a:spcPts val="0"/>
              </a:spcAft>
            </a:pPr>
            <a:endParaRPr lang="en-US" dirty="0">
              <a:solidFill>
                <a:schemeClr val="accent4">
                  <a:lumMod val="75000"/>
                </a:schemeClr>
              </a:solidFill>
              <a:latin typeface="Segoe UI" panose="020B0502040204020203" pitchFamily="34" charset="0"/>
              <a:ea typeface="Times New Roman" panose="02020603050405020304" pitchFamily="18" charset="0"/>
            </a:endParaRPr>
          </a:p>
          <a:p>
            <a:pPr marL="342900" marR="0">
              <a:spcBef>
                <a:spcPts val="0"/>
              </a:spcBef>
              <a:spcAft>
                <a:spcPts val="0"/>
              </a:spcAft>
            </a:pPr>
            <a:r>
              <a:rPr lang="en-US" sz="3000" dirty="0">
                <a:solidFill>
                  <a:srgbClr val="333333"/>
                </a:solidFill>
                <a:latin typeface="Segoe UI" panose="020B0502040204020203" pitchFamily="34" charset="0"/>
                <a:ea typeface="Times New Roman" panose="02020603050405020304" pitchFamily="18" charset="0"/>
              </a:rPr>
              <a:t>	 												</a:t>
            </a:r>
            <a:r>
              <a:rPr lang="en-US" sz="3200" dirty="0">
                <a:solidFill>
                  <a:srgbClr val="333333"/>
                </a:solidFill>
                <a:latin typeface="Segoe UI" panose="020B0502040204020203" pitchFamily="34" charset="0"/>
                <a:ea typeface="Times New Roman" panose="02020603050405020304" pitchFamily="18" charset="0"/>
              </a:rPr>
              <a:t>		- 1 Pet. 2:2</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32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435596" y="553646"/>
            <a:ext cx="5459269" cy="658630"/>
          </a:xfrm>
        </p:spPr>
        <p:txBody>
          <a:bodyPr/>
          <a:lstStyle/>
          <a:p>
            <a:r>
              <a:rPr lang="en-US" sz="3200" b="1" dirty="0"/>
              <a:t>Romans 1:20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317565"/>
            <a:ext cx="10818055" cy="3905596"/>
          </a:xfrm>
        </p:spPr>
        <p:txBody>
          <a:bodyPr>
            <a:noAutofit/>
          </a:bodyPr>
          <a:lstStyle/>
          <a:p>
            <a:pPr marL="0" indent="0">
              <a:buNone/>
            </a:pPr>
            <a:r>
              <a:rPr lang="en-US" sz="3300" baseline="30000" dirty="0">
                <a:solidFill>
                  <a:schemeClr val="accent3"/>
                </a:solidFill>
              </a:rPr>
              <a:t>20</a:t>
            </a:r>
            <a:r>
              <a:rPr lang="en-US" sz="3300" dirty="0"/>
              <a:t> For since the creation of the world God's invisible qualities - His eternal power and divine nature--have been clearly seen, being understood from what has been made, so that men are without excuse. </a:t>
            </a:r>
            <a:br>
              <a:rPr lang="en-US" dirty="0"/>
            </a:br>
            <a:endParaRPr lang="en-US" sz="3600" dirty="0"/>
          </a:p>
        </p:txBody>
      </p:sp>
      <p:cxnSp>
        <p:nvCxnSpPr>
          <p:cNvPr id="14" name="Straight Connector 13">
            <a:extLst>
              <a:ext uri="{FF2B5EF4-FFF2-40B4-BE49-F238E27FC236}">
                <a16:creationId xmlns:a16="http://schemas.microsoft.com/office/drawing/2014/main" id="{69C62240-B76F-F940-92B9-88A504197459}"/>
              </a:ext>
            </a:extLst>
          </p:cNvPr>
          <p:cNvCxnSpPr>
            <a:cxnSpLocks/>
          </p:cNvCxnSpPr>
          <p:nvPr/>
        </p:nvCxnSpPr>
        <p:spPr>
          <a:xfrm>
            <a:off x="2532185" y="2373814"/>
            <a:ext cx="842676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2E244DC-8FCB-694D-9739-D8093CBA4371}"/>
              </a:ext>
            </a:extLst>
          </p:cNvPr>
          <p:cNvCxnSpPr>
            <a:cxnSpLocks/>
          </p:cNvCxnSpPr>
          <p:nvPr/>
        </p:nvCxnSpPr>
        <p:spPr>
          <a:xfrm flipV="1">
            <a:off x="435596" y="2857466"/>
            <a:ext cx="3623786" cy="171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5641CA-D433-8549-8379-2CE0E21AB985}"/>
              </a:ext>
            </a:extLst>
          </p:cNvPr>
          <p:cNvCxnSpPr>
            <a:cxnSpLocks/>
          </p:cNvCxnSpPr>
          <p:nvPr/>
        </p:nvCxnSpPr>
        <p:spPr>
          <a:xfrm>
            <a:off x="3165231" y="3372620"/>
            <a:ext cx="6329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9FDCF3F7-C16B-8E41-924A-19EAFDD0971F}"/>
              </a:ext>
            </a:extLst>
          </p:cNvPr>
          <p:cNvSpPr txBox="1">
            <a:spLocks/>
          </p:cNvSpPr>
          <p:nvPr/>
        </p:nvSpPr>
        <p:spPr>
          <a:xfrm>
            <a:off x="393895" y="4453582"/>
            <a:ext cx="11377691" cy="227864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000" baseline="30000" dirty="0">
                <a:solidFill>
                  <a:schemeClr val="accent3"/>
                </a:solidFill>
              </a:rPr>
              <a:t>15 </a:t>
            </a:r>
            <a:r>
              <a:rPr lang="en-US" sz="3000" dirty="0"/>
              <a:t>since they (Gentiles) show that the requirements of the law are written on their hearts, their consciences also bearing witness, and their thoughts now accusing, now even defending them.</a:t>
            </a:r>
          </a:p>
        </p:txBody>
      </p:sp>
      <p:sp>
        <p:nvSpPr>
          <p:cNvPr id="21" name="Title 1">
            <a:extLst>
              <a:ext uri="{FF2B5EF4-FFF2-40B4-BE49-F238E27FC236}">
                <a16:creationId xmlns:a16="http://schemas.microsoft.com/office/drawing/2014/main" id="{99F52839-0487-2B42-A561-E132A6DABB2F}"/>
              </a:ext>
            </a:extLst>
          </p:cNvPr>
          <p:cNvSpPr txBox="1">
            <a:spLocks/>
          </p:cNvSpPr>
          <p:nvPr/>
        </p:nvSpPr>
        <p:spPr>
          <a:xfrm>
            <a:off x="426783" y="3764816"/>
            <a:ext cx="5459269" cy="6586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Romans 2:15</a:t>
            </a:r>
            <a:endParaRPr lang="en-US" sz="3200" dirty="0"/>
          </a:p>
        </p:txBody>
      </p:sp>
      <p:cxnSp>
        <p:nvCxnSpPr>
          <p:cNvPr id="23" name="Straight Connector 22">
            <a:extLst>
              <a:ext uri="{FF2B5EF4-FFF2-40B4-BE49-F238E27FC236}">
                <a16:creationId xmlns:a16="http://schemas.microsoft.com/office/drawing/2014/main" id="{B006BED1-0BF6-154B-8176-799561CCBD53}"/>
              </a:ext>
            </a:extLst>
          </p:cNvPr>
          <p:cNvCxnSpPr>
            <a:cxnSpLocks/>
          </p:cNvCxnSpPr>
          <p:nvPr/>
        </p:nvCxnSpPr>
        <p:spPr>
          <a:xfrm>
            <a:off x="6622473" y="4979746"/>
            <a:ext cx="50292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416DEF-08A2-B242-80ED-EB53F107E088}"/>
              </a:ext>
            </a:extLst>
          </p:cNvPr>
          <p:cNvCxnSpPr>
            <a:cxnSpLocks/>
          </p:cNvCxnSpPr>
          <p:nvPr/>
        </p:nvCxnSpPr>
        <p:spPr>
          <a:xfrm>
            <a:off x="540327" y="5423092"/>
            <a:ext cx="10418618"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223988-3804-4047-9BD0-4B6657CD6891}"/>
              </a:ext>
            </a:extLst>
          </p:cNvPr>
          <p:cNvCxnSpPr>
            <a:cxnSpLocks/>
          </p:cNvCxnSpPr>
          <p:nvPr/>
        </p:nvCxnSpPr>
        <p:spPr>
          <a:xfrm>
            <a:off x="540327" y="5894146"/>
            <a:ext cx="954578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ABE4E0-F406-5847-B430-BF454941544E}"/>
              </a:ext>
            </a:extLst>
          </p:cNvPr>
          <p:cNvCxnSpPr>
            <a:cxnSpLocks/>
          </p:cNvCxnSpPr>
          <p:nvPr/>
        </p:nvCxnSpPr>
        <p:spPr>
          <a:xfrm>
            <a:off x="524820" y="6351347"/>
            <a:ext cx="2966525"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Special Revelation vs. General Revelation – You&amp;#39;ll Meet The Lord In The  Furnace">
            <a:extLst>
              <a:ext uri="{FF2B5EF4-FFF2-40B4-BE49-F238E27FC236}">
                <a16:creationId xmlns:a16="http://schemas.microsoft.com/office/drawing/2014/main" id="{F2C3BA8A-B639-574F-9168-6A3583342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280"/>
            <a:ext cx="12192000" cy="717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2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ral Revelation and Apologetics (MP3) – 1517 Shop">
            <a:extLst>
              <a:ext uri="{FF2B5EF4-FFF2-40B4-BE49-F238E27FC236}">
                <a16:creationId xmlns:a16="http://schemas.microsoft.com/office/drawing/2014/main" id="{EC012522-72EF-5047-ADC1-C92305B7D6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451"/>
          <a:stretch/>
        </p:blipFill>
        <p:spPr bwMode="auto">
          <a:xfrm>
            <a:off x="2321169" y="769143"/>
            <a:ext cx="7549661" cy="5779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a:xfrm>
            <a:off x="2356338" y="1285056"/>
            <a:ext cx="7479323" cy="1400530"/>
          </a:xfrm>
        </p:spPr>
        <p:txBody>
          <a:bodyPr/>
          <a:lstStyle/>
          <a:p>
            <a:pPr algn="ctr"/>
            <a:r>
              <a:rPr lang="en-US" sz="4800" b="1" dirty="0">
                <a:ln>
                  <a:solidFill>
                    <a:schemeClr val="accent1">
                      <a:lumMod val="20000"/>
                      <a:lumOff val="80000"/>
                    </a:schemeClr>
                  </a:solidFill>
                </a:ln>
                <a:solidFill>
                  <a:schemeClr val="accent4">
                    <a:lumMod val="50000"/>
                  </a:schemeClr>
                </a:solidFill>
              </a:rPr>
              <a:t>General Revelation</a:t>
            </a:r>
          </a:p>
        </p:txBody>
      </p:sp>
      <p:sp>
        <p:nvSpPr>
          <p:cNvPr id="8" name="Title 1">
            <a:extLst>
              <a:ext uri="{FF2B5EF4-FFF2-40B4-BE49-F238E27FC236}">
                <a16:creationId xmlns:a16="http://schemas.microsoft.com/office/drawing/2014/main" id="{D8AB6D64-5AE9-9E4B-BD80-2B7B97FD9531}"/>
              </a:ext>
            </a:extLst>
          </p:cNvPr>
          <p:cNvSpPr txBox="1">
            <a:spLocks/>
          </p:cNvSpPr>
          <p:nvPr/>
        </p:nvSpPr>
        <p:spPr>
          <a:xfrm>
            <a:off x="2356339" y="2308275"/>
            <a:ext cx="7366782" cy="121393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49B0B8"/>
                </a:solidFill>
              </a:rPr>
              <a:t>1.</a:t>
            </a:r>
            <a:r>
              <a:rPr lang="en-US" sz="4000" dirty="0">
                <a:solidFill>
                  <a:srgbClr val="49B0B8"/>
                </a:solidFill>
              </a:rPr>
              <a:t>  </a:t>
            </a:r>
            <a:r>
              <a:rPr lang="en-US" sz="4000" b="1" dirty="0">
                <a:ln>
                  <a:solidFill>
                    <a:schemeClr val="accent1">
                      <a:lumMod val="20000"/>
                      <a:lumOff val="80000"/>
                    </a:schemeClr>
                  </a:solidFill>
                </a:ln>
                <a:solidFill>
                  <a:schemeClr val="accent4">
                    <a:lumMod val="50000"/>
                  </a:schemeClr>
                </a:solidFill>
              </a:rPr>
              <a:t>Lacking precision</a:t>
            </a:r>
            <a:endParaRPr lang="en-US" sz="4400" b="1" dirty="0">
              <a:ln>
                <a:solidFill>
                  <a:schemeClr val="accent1">
                    <a:lumMod val="20000"/>
                    <a:lumOff val="80000"/>
                  </a:schemeClr>
                </a:solidFill>
              </a:ln>
              <a:solidFill>
                <a:schemeClr val="accent4">
                  <a:lumMod val="50000"/>
                </a:schemeClr>
              </a:solidFill>
            </a:endParaRPr>
          </a:p>
        </p:txBody>
      </p:sp>
      <p:sp>
        <p:nvSpPr>
          <p:cNvPr id="9" name="Title 1">
            <a:extLst>
              <a:ext uri="{FF2B5EF4-FFF2-40B4-BE49-F238E27FC236}">
                <a16:creationId xmlns:a16="http://schemas.microsoft.com/office/drawing/2014/main" id="{17DDCA4B-0C05-634A-83A3-85B07BC17C6F}"/>
              </a:ext>
            </a:extLst>
          </p:cNvPr>
          <p:cNvSpPr txBox="1">
            <a:spLocks/>
          </p:cNvSpPr>
          <p:nvPr/>
        </p:nvSpPr>
        <p:spPr>
          <a:xfrm>
            <a:off x="2370189" y="4105837"/>
            <a:ext cx="7352931" cy="121393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49B0B8"/>
                </a:solidFill>
              </a:rPr>
              <a:t>2.</a:t>
            </a:r>
            <a:r>
              <a:rPr lang="en-US" sz="4000" dirty="0">
                <a:solidFill>
                  <a:srgbClr val="49B0B8"/>
                </a:solidFill>
              </a:rPr>
              <a:t>  </a:t>
            </a:r>
            <a:r>
              <a:rPr lang="en-US" sz="4000" b="1" dirty="0">
                <a:ln>
                  <a:solidFill>
                    <a:schemeClr val="accent1">
                      <a:lumMod val="20000"/>
                      <a:lumOff val="80000"/>
                    </a:schemeClr>
                  </a:solidFill>
                </a:ln>
                <a:solidFill>
                  <a:schemeClr val="accent4">
                    <a:lumMod val="50000"/>
                  </a:schemeClr>
                </a:solidFill>
              </a:rPr>
              <a:t>Universally available</a:t>
            </a:r>
            <a:endParaRPr lang="en-US" sz="4400" b="1" dirty="0">
              <a:ln>
                <a:solidFill>
                  <a:schemeClr val="accent1">
                    <a:lumMod val="20000"/>
                    <a:lumOff val="80000"/>
                  </a:schemeClr>
                </a:solidFill>
              </a:ln>
              <a:solidFill>
                <a:schemeClr val="accent4">
                  <a:lumMod val="50000"/>
                </a:schemeClr>
              </a:solidFill>
            </a:endParaRPr>
          </a:p>
        </p:txBody>
      </p:sp>
      <p:pic>
        <p:nvPicPr>
          <p:cNvPr id="1032" name="Picture 8" descr="Stick Man Thinking - Free Clipart Images - ClipArt Best - ClipArt Best">
            <a:extLst>
              <a:ext uri="{FF2B5EF4-FFF2-40B4-BE49-F238E27FC236}">
                <a16:creationId xmlns:a16="http://schemas.microsoft.com/office/drawing/2014/main" id="{F561EFBE-BDCF-4E48-ABFE-46F38C73CDA5}"/>
              </a:ext>
            </a:extLst>
          </p:cNvPr>
          <p:cNvPicPr>
            <a:picLocks noChangeAspect="1" noChangeArrowheads="1"/>
          </p:cNvPicPr>
          <p:nvPr/>
        </p:nvPicPr>
        <p:blipFill rotWithShape="1">
          <a:blip r:embed="rId3">
            <a:duotone>
              <a:prstClr val="black"/>
              <a:srgbClr val="FFEBE7">
                <a:tint val="45000"/>
                <a:satMod val="400000"/>
              </a:srgbClr>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7270" r="31522"/>
          <a:stretch/>
        </p:blipFill>
        <p:spPr bwMode="auto">
          <a:xfrm>
            <a:off x="2356338" y="3635845"/>
            <a:ext cx="682501" cy="16562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FF2B5EF4-FFF2-40B4-BE49-F238E27FC236}">
                <a16:creationId xmlns:a16="http://schemas.microsoft.com/office/drawing/2014/main" id="{4CC4BF43-50B0-F446-BCB6-9FE649D57014}"/>
              </a:ext>
            </a:extLst>
          </p:cNvPr>
          <p:cNvSpPr/>
          <p:nvPr/>
        </p:nvSpPr>
        <p:spPr>
          <a:xfrm>
            <a:off x="675249" y="1805060"/>
            <a:ext cx="2264900" cy="1722416"/>
          </a:xfrm>
          <a:prstGeom prst="wedgeEllipseCallout">
            <a:avLst>
              <a:gd name="adj1" fmla="val 33843"/>
              <a:gd name="adj2" fmla="val 55339"/>
            </a:avLst>
          </a:prstGeom>
          <a:solidFill>
            <a:schemeClr val="accent4">
              <a:lumMod val="20000"/>
              <a:lumOff val="80000"/>
            </a:schemeClr>
          </a:solidFill>
          <a:ln w="28575">
            <a:solidFill>
              <a:srgbClr val="49B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lumMod val="50000"/>
                  </a:schemeClr>
                </a:solidFill>
              </a:rPr>
              <a:t>Hmm…</a:t>
            </a:r>
          </a:p>
        </p:txBody>
      </p:sp>
      <p:sp>
        <p:nvSpPr>
          <p:cNvPr id="5" name="TextBox 4">
            <a:extLst>
              <a:ext uri="{FF2B5EF4-FFF2-40B4-BE49-F238E27FC236}">
                <a16:creationId xmlns:a16="http://schemas.microsoft.com/office/drawing/2014/main" id="{8828E600-869A-0C4F-B935-CD615A9C33F2}"/>
              </a:ext>
            </a:extLst>
          </p:cNvPr>
          <p:cNvSpPr txBox="1"/>
          <p:nvPr/>
        </p:nvSpPr>
        <p:spPr>
          <a:xfrm>
            <a:off x="-140680" y="3887588"/>
            <a:ext cx="2546469" cy="1200329"/>
          </a:xfrm>
          <a:prstGeom prst="rect">
            <a:avLst/>
          </a:prstGeom>
          <a:noFill/>
        </p:spPr>
        <p:txBody>
          <a:bodyPr wrap="square" rtlCol="0">
            <a:spAutoFit/>
          </a:bodyPr>
          <a:lstStyle/>
          <a:p>
            <a:pPr algn="ctr"/>
            <a:r>
              <a:rPr lang="en-US" sz="3600" b="1" dirty="0">
                <a:solidFill>
                  <a:srgbClr val="FFEBE7"/>
                </a:solidFill>
              </a:rPr>
              <a:t>Natural</a:t>
            </a:r>
          </a:p>
          <a:p>
            <a:pPr algn="ctr"/>
            <a:r>
              <a:rPr lang="en-US" sz="3600" b="1" dirty="0">
                <a:solidFill>
                  <a:srgbClr val="FFEBE7"/>
                </a:solidFill>
              </a:rPr>
              <a:t>Theology</a:t>
            </a:r>
          </a:p>
        </p:txBody>
      </p:sp>
    </p:spTree>
    <p:extLst>
      <p:ext uri="{BB962C8B-B14F-4D97-AF65-F5344CB8AC3E}">
        <p14:creationId xmlns:p14="http://schemas.microsoft.com/office/powerpoint/2010/main" val="34775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39D-F934-8947-8C49-F027EF0EE2CE}"/>
              </a:ext>
            </a:extLst>
          </p:cNvPr>
          <p:cNvSpPr>
            <a:spLocks noGrp="1"/>
          </p:cNvSpPr>
          <p:nvPr>
            <p:ph type="title"/>
          </p:nvPr>
        </p:nvSpPr>
        <p:spPr/>
        <p:txBody>
          <a:bodyPr/>
          <a:lstStyle/>
          <a:p>
            <a:r>
              <a:rPr lang="en-US" b="1" dirty="0"/>
              <a:t>Confidence </a:t>
            </a:r>
            <a:r>
              <a:rPr lang="en-US" dirty="0"/>
              <a:t>in </a:t>
            </a:r>
            <a:r>
              <a:rPr lang="en-US" dirty="0">
                <a:solidFill>
                  <a:schemeClr val="accent3">
                    <a:lumMod val="20000"/>
                    <a:lumOff val="80000"/>
                  </a:schemeClr>
                </a:solidFill>
              </a:rPr>
              <a:t>Natural Theology</a:t>
            </a:r>
          </a:p>
        </p:txBody>
      </p:sp>
      <p:sp>
        <p:nvSpPr>
          <p:cNvPr id="3" name="Content Placeholder 2">
            <a:extLst>
              <a:ext uri="{FF2B5EF4-FFF2-40B4-BE49-F238E27FC236}">
                <a16:creationId xmlns:a16="http://schemas.microsoft.com/office/drawing/2014/main" id="{64FC77C9-B7C8-5F4A-A296-8092616CBB96}"/>
              </a:ext>
            </a:extLst>
          </p:cNvPr>
          <p:cNvSpPr>
            <a:spLocks noGrp="1"/>
          </p:cNvSpPr>
          <p:nvPr>
            <p:ph idx="1"/>
          </p:nvPr>
        </p:nvSpPr>
        <p:spPr>
          <a:xfrm>
            <a:off x="1571142" y="3093720"/>
            <a:ext cx="8946541" cy="3454935"/>
          </a:xfrm>
        </p:spPr>
        <p:txBody>
          <a:bodyPr>
            <a:normAutofit/>
          </a:bodyPr>
          <a:lstStyle/>
          <a:p>
            <a:pPr marL="0" indent="0" algn="ctr">
              <a:buNone/>
            </a:pPr>
            <a:r>
              <a:rPr lang="en-US" sz="3600" dirty="0">
                <a:solidFill>
                  <a:schemeClr val="accent3">
                    <a:lumMod val="40000"/>
                    <a:lumOff val="60000"/>
                  </a:schemeClr>
                </a:solidFill>
              </a:rPr>
              <a:t>Weak</a:t>
            </a:r>
            <a:r>
              <a:rPr lang="en-US" sz="3600" dirty="0"/>
              <a:t>	                                        </a:t>
            </a:r>
            <a:r>
              <a:rPr lang="en-US" sz="3600" dirty="0">
                <a:solidFill>
                  <a:schemeClr val="accent3">
                    <a:lumMod val="40000"/>
                    <a:lumOff val="60000"/>
                  </a:schemeClr>
                </a:solidFill>
              </a:rPr>
              <a:t>Strong</a:t>
            </a:r>
          </a:p>
          <a:p>
            <a:pPr marL="0" indent="0" algn="ctr">
              <a:buNone/>
            </a:pPr>
            <a:endParaRPr lang="en-US" sz="3600" dirty="0"/>
          </a:p>
          <a:p>
            <a:pPr marL="0" indent="0" algn="ctr">
              <a:buNone/>
            </a:pPr>
            <a:r>
              <a:rPr lang="en-US" sz="3600" dirty="0"/>
              <a:t>NO value								        Salvific</a:t>
            </a:r>
          </a:p>
          <a:p>
            <a:pPr marL="0" indent="0" algn="ctr">
              <a:buNone/>
            </a:pPr>
            <a:endParaRPr lang="en-US" sz="6000" dirty="0"/>
          </a:p>
        </p:txBody>
      </p:sp>
      <p:cxnSp>
        <p:nvCxnSpPr>
          <p:cNvPr id="5" name="Straight Connector 4">
            <a:extLst>
              <a:ext uri="{FF2B5EF4-FFF2-40B4-BE49-F238E27FC236}">
                <a16:creationId xmlns:a16="http://schemas.microsoft.com/office/drawing/2014/main" id="{D8C694C1-437C-FD48-B197-A14973AC5C5D}"/>
              </a:ext>
            </a:extLst>
          </p:cNvPr>
          <p:cNvCxnSpPr/>
          <p:nvPr/>
        </p:nvCxnSpPr>
        <p:spPr>
          <a:xfrm>
            <a:off x="2122068" y="3957852"/>
            <a:ext cx="7710985"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6" name="TextBox 5">
            <a:extLst>
              <a:ext uri="{FF2B5EF4-FFF2-40B4-BE49-F238E27FC236}">
                <a16:creationId xmlns:a16="http://schemas.microsoft.com/office/drawing/2014/main" id="{32809A4A-FC47-FE4F-A197-2E99C9ADA2AF}"/>
              </a:ext>
            </a:extLst>
          </p:cNvPr>
          <p:cNvSpPr txBox="1"/>
          <p:nvPr/>
        </p:nvSpPr>
        <p:spPr>
          <a:xfrm>
            <a:off x="2494894" y="911470"/>
            <a:ext cx="6965332" cy="5493812"/>
          </a:xfrm>
          <a:prstGeom prst="rect">
            <a:avLst/>
          </a:prstGeom>
          <a:solidFill>
            <a:schemeClr val="tx1"/>
          </a:solidFill>
          <a:ln>
            <a:solidFill>
              <a:schemeClr val="bg1"/>
            </a:solidFill>
          </a:ln>
        </p:spPr>
        <p:txBody>
          <a:bodyPr wrap="square" rtlCol="0">
            <a:spAutoFit/>
          </a:bodyPr>
          <a:lstStyle/>
          <a:p>
            <a:pPr fontAlgn="base"/>
            <a:endParaRPr lang="en-US" sz="3300" dirty="0">
              <a:solidFill>
                <a:schemeClr val="bg1"/>
              </a:solidFill>
              <a:latin typeface="Apple Chancery" panose="03020702040506060504" pitchFamily="66" charset="-79"/>
              <a:cs typeface="Apple Chancery" panose="03020702040506060504" pitchFamily="66" charset="-79"/>
            </a:endParaRPr>
          </a:p>
          <a:p>
            <a:r>
              <a:rPr lang="en-US" sz="3300" dirty="0">
                <a:solidFill>
                  <a:schemeClr val="bg1"/>
                </a:solidFill>
                <a:latin typeface="Apple Chancery" panose="03020702040506060504" pitchFamily="66" charset="-79"/>
                <a:cs typeface="Apple Chancery" panose="03020702040506060504" pitchFamily="66" charset="-79"/>
              </a:rPr>
              <a:t>‘Yet hence it appears that if men were taught </a:t>
            </a:r>
            <a:r>
              <a:rPr lang="en-US" sz="3300" i="1" dirty="0">
                <a:solidFill>
                  <a:schemeClr val="bg1"/>
                </a:solidFill>
                <a:latin typeface="APPLE CHANCERY" panose="03020702040506060504" pitchFamily="66" charset="-79"/>
                <a:cs typeface="APPLE CHANCERY" panose="03020702040506060504" pitchFamily="66" charset="-79"/>
              </a:rPr>
              <a:t>only</a:t>
            </a:r>
            <a:r>
              <a:rPr lang="en-US" sz="3300" dirty="0">
                <a:solidFill>
                  <a:schemeClr val="bg1"/>
                </a:solidFill>
                <a:latin typeface="Apple Chancery" panose="03020702040506060504" pitchFamily="66" charset="-79"/>
                <a:cs typeface="Apple Chancery" panose="03020702040506060504" pitchFamily="66" charset="-79"/>
              </a:rPr>
              <a:t> by nature, they would hold to nothing certain or solid or clear-cut, but would be so tied to confused principles as to worship an unknown god.’    </a:t>
            </a:r>
          </a:p>
          <a:p>
            <a:pPr fontAlgn="base"/>
            <a:r>
              <a:rPr lang="en-US" sz="3200" dirty="0">
                <a:solidFill>
                  <a:schemeClr val="bg1"/>
                </a:solidFill>
                <a:latin typeface="Apple Chancery" panose="03020702040506060504" pitchFamily="66" charset="-79"/>
                <a:cs typeface="Apple Chancery" panose="03020702040506060504" pitchFamily="66" charset="-79"/>
              </a:rPr>
              <a:t>					</a:t>
            </a:r>
          </a:p>
          <a:p>
            <a:pPr fontAlgn="base"/>
            <a:r>
              <a:rPr lang="en-US" sz="3200" dirty="0">
                <a:solidFill>
                  <a:schemeClr val="bg1"/>
                </a:solidFill>
                <a:latin typeface="Apple Chancery" panose="03020702040506060504" pitchFamily="66" charset="-79"/>
                <a:cs typeface="Apple Chancery" panose="03020702040506060504" pitchFamily="66" charset="-79"/>
              </a:rPr>
              <a:t>			</a:t>
            </a:r>
            <a:r>
              <a:rPr lang="en-US" sz="3200" dirty="0">
                <a:solidFill>
                  <a:schemeClr val="accent4">
                    <a:lumMod val="50000"/>
                  </a:schemeClr>
                </a:solidFill>
                <a:latin typeface="Apple Chancery" panose="03020702040506060504" pitchFamily="66" charset="-79"/>
                <a:cs typeface="Apple Chancery" panose="03020702040506060504" pitchFamily="66" charset="-79"/>
              </a:rPr>
              <a:t>	Calvin’s </a:t>
            </a:r>
            <a:r>
              <a:rPr lang="en-US" sz="3200" i="1" dirty="0">
                <a:solidFill>
                  <a:schemeClr val="accent4">
                    <a:lumMod val="50000"/>
                  </a:schemeClr>
                </a:solidFill>
                <a:latin typeface="APPLE CHANCERY" panose="03020702040506060504" pitchFamily="66" charset="-79"/>
                <a:cs typeface="APPLE CHANCERY" panose="03020702040506060504" pitchFamily="66" charset="-79"/>
              </a:rPr>
              <a:t>Institutes</a:t>
            </a:r>
            <a:endParaRPr lang="en-US" sz="3200" dirty="0">
              <a:solidFill>
                <a:schemeClr val="accent4">
                  <a:lumMod val="50000"/>
                </a:schemeClr>
              </a:solidFill>
              <a:latin typeface="Apple Chancery" panose="03020702040506060504" pitchFamily="66" charset="-79"/>
              <a:cs typeface="Apple Chancery" panose="03020702040506060504" pitchFamily="66" charset="-79"/>
            </a:endParaRPr>
          </a:p>
          <a:p>
            <a:pPr fontAlgn="base"/>
            <a:r>
              <a:rPr lang="en-US" sz="2400" dirty="0">
                <a:solidFill>
                  <a:schemeClr val="accent4">
                    <a:lumMod val="50000"/>
                  </a:schemeClr>
                </a:solidFill>
                <a:latin typeface="Apple Chancery" panose="03020702040506060504" pitchFamily="66" charset="-79"/>
                <a:cs typeface="Apple Chancery" panose="03020702040506060504" pitchFamily="66" charset="-79"/>
              </a:rPr>
              <a:t>				Book 1, Chapter 5, Section 12</a:t>
            </a:r>
          </a:p>
          <a:p>
            <a:pPr fontAlgn="base"/>
            <a:endParaRPr lang="en-US" sz="3200" dirty="0">
              <a:solidFill>
                <a:schemeClr val="bg1"/>
              </a:solidFill>
              <a:latin typeface="Apple Chancery" panose="03020702040506060504" pitchFamily="66" charset="-79"/>
              <a:cs typeface="Apple Chancery" panose="03020702040506060504" pitchFamily="66" charset="-79"/>
            </a:endParaRPr>
          </a:p>
        </p:txBody>
      </p:sp>
      <p:sp>
        <p:nvSpPr>
          <p:cNvPr id="7" name="TextBox 6">
            <a:extLst>
              <a:ext uri="{FF2B5EF4-FFF2-40B4-BE49-F238E27FC236}">
                <a16:creationId xmlns:a16="http://schemas.microsoft.com/office/drawing/2014/main" id="{D8E0AA79-5F9E-D44D-B582-1C889AC8A8D7}"/>
              </a:ext>
            </a:extLst>
          </p:cNvPr>
          <p:cNvSpPr txBox="1"/>
          <p:nvPr/>
        </p:nvSpPr>
        <p:spPr>
          <a:xfrm>
            <a:off x="1822421" y="682094"/>
            <a:ext cx="8572318" cy="5493811"/>
          </a:xfrm>
          <a:prstGeom prst="rect">
            <a:avLst/>
          </a:prstGeom>
          <a:solidFill>
            <a:schemeClr val="tx1"/>
          </a:solidFill>
          <a:ln>
            <a:solidFill>
              <a:schemeClr val="bg1"/>
            </a:solidFill>
          </a:ln>
        </p:spPr>
        <p:txBody>
          <a:bodyPr wrap="square" rtlCol="0">
            <a:spAutoFit/>
          </a:bodyPr>
          <a:lstStyle/>
          <a:p>
            <a:endParaRPr lang="en-US" sz="2000" dirty="0">
              <a:solidFill>
                <a:schemeClr val="bg1"/>
              </a:solidFill>
              <a:latin typeface="Apple Chancery" panose="03020702040506060504" pitchFamily="66" charset="-79"/>
              <a:cs typeface="Apple Chancery" panose="03020702040506060504" pitchFamily="66" charset="-79"/>
            </a:endParaRPr>
          </a:p>
          <a:p>
            <a:r>
              <a:rPr lang="en-US" sz="3200" dirty="0">
                <a:solidFill>
                  <a:schemeClr val="bg1"/>
                </a:solidFill>
                <a:latin typeface="Apple Chancery" panose="03020702040506060504" pitchFamily="66" charset="-79"/>
                <a:cs typeface="Apple Chancery" panose="03020702040506060504" pitchFamily="66" charset="-79"/>
              </a:rPr>
              <a:t>‘For albeit that all men have a certain natural knowledge implanted in their minds, whereby they naturally perceive what they ought to do … yet notwithstanding man's reason is so corrupt and blind through the malice of the devil, that it understands not this knowledge wherewith it is born; or else, being admonished by the Word of God, it understands it, and yet (such is the power of Satan) knowingly neglects and condemns it.’  </a:t>
            </a:r>
            <a:r>
              <a:rPr lang="en-US" sz="3200" dirty="0">
                <a:solidFill>
                  <a:schemeClr val="accent4">
                    <a:lumMod val="50000"/>
                  </a:schemeClr>
                </a:solidFill>
              </a:rPr>
              <a:t>											– </a:t>
            </a:r>
            <a:r>
              <a:rPr lang="en-US" sz="3200" i="1" dirty="0">
                <a:solidFill>
                  <a:schemeClr val="accent4">
                    <a:lumMod val="50000"/>
                  </a:schemeClr>
                </a:solidFill>
              </a:rPr>
              <a:t>Martin Luther</a:t>
            </a:r>
            <a:endParaRPr lang="en-US" sz="3200" dirty="0">
              <a:solidFill>
                <a:schemeClr val="accent4">
                  <a:lumMod val="50000"/>
                </a:schemeClr>
              </a:solidFill>
            </a:endParaRPr>
          </a:p>
        </p:txBody>
      </p:sp>
      <p:sp>
        <p:nvSpPr>
          <p:cNvPr id="8" name="TextBox 7">
            <a:extLst>
              <a:ext uri="{FF2B5EF4-FFF2-40B4-BE49-F238E27FC236}">
                <a16:creationId xmlns:a16="http://schemas.microsoft.com/office/drawing/2014/main" id="{92C9C434-0F05-2143-9A2F-DA8EF2CDCD86}"/>
              </a:ext>
            </a:extLst>
          </p:cNvPr>
          <p:cNvSpPr txBox="1"/>
          <p:nvPr/>
        </p:nvSpPr>
        <p:spPr>
          <a:xfrm>
            <a:off x="3266247" y="1143849"/>
            <a:ext cx="5452450" cy="5016758"/>
          </a:xfrm>
          <a:prstGeom prst="rect">
            <a:avLst/>
          </a:prstGeom>
          <a:solidFill>
            <a:schemeClr val="tx1"/>
          </a:solidFill>
          <a:ln>
            <a:solidFill>
              <a:schemeClr val="bg1"/>
            </a:solidFill>
          </a:ln>
        </p:spPr>
        <p:txBody>
          <a:bodyPr wrap="square" rtlCol="0">
            <a:spAutoFit/>
          </a:bodyPr>
          <a:lstStyle/>
          <a:p>
            <a:pPr fontAlgn="base"/>
            <a:endParaRPr lang="en-US" sz="1600" dirty="0">
              <a:solidFill>
                <a:schemeClr val="bg1"/>
              </a:solidFill>
              <a:latin typeface="Apple Chancery" panose="03020702040506060504" pitchFamily="66" charset="-79"/>
              <a:cs typeface="Apple Chancery" panose="03020702040506060504" pitchFamily="66" charset="-79"/>
            </a:endParaRPr>
          </a:p>
          <a:p>
            <a:pPr fontAlgn="base"/>
            <a:r>
              <a:rPr lang="en-US" sz="3200" dirty="0">
                <a:solidFill>
                  <a:schemeClr val="bg1"/>
                </a:solidFill>
                <a:latin typeface="Apple Chancery" panose="03020702040506060504" pitchFamily="66" charset="-79"/>
                <a:cs typeface="Apple Chancery" panose="03020702040506060504" pitchFamily="66" charset="-79"/>
              </a:rPr>
              <a:t>“By nature, unbelievers know God as Creator and preserver. They know him imperfectly. They don’t know how to worship him rightly. But by revelation, believers know God as Redeemer. They know how to worship him rightly.”		   </a:t>
            </a:r>
          </a:p>
          <a:p>
            <a:pPr fontAlgn="base"/>
            <a:r>
              <a:rPr lang="en-US" sz="1600" dirty="0">
                <a:solidFill>
                  <a:schemeClr val="bg1"/>
                </a:solidFill>
                <a:latin typeface="Apple Chancery" panose="03020702040506060504" pitchFamily="66" charset="-79"/>
                <a:cs typeface="Apple Chancery" panose="03020702040506060504" pitchFamily="66" charset="-79"/>
              </a:rPr>
              <a:t>	</a:t>
            </a:r>
            <a:r>
              <a:rPr lang="en-US" sz="1200" dirty="0">
                <a:solidFill>
                  <a:schemeClr val="bg1"/>
                </a:solidFill>
                <a:latin typeface="Apple Chancery" panose="03020702040506060504" pitchFamily="66" charset="-79"/>
                <a:cs typeface="Apple Chancery" panose="03020702040506060504" pitchFamily="66" charset="-79"/>
              </a:rPr>
              <a:t>				</a:t>
            </a:r>
          </a:p>
          <a:p>
            <a:pPr fontAlgn="base"/>
            <a:r>
              <a:rPr lang="en-US" sz="3200" dirty="0">
                <a:solidFill>
                  <a:schemeClr val="bg1"/>
                </a:solidFill>
                <a:latin typeface="Apple Chancery" panose="03020702040506060504" pitchFamily="66" charset="-79"/>
                <a:cs typeface="Apple Chancery" panose="03020702040506060504" pitchFamily="66" charset="-79"/>
              </a:rPr>
              <a:t>				</a:t>
            </a:r>
            <a:r>
              <a:rPr lang="en-US" sz="3200" dirty="0">
                <a:solidFill>
                  <a:srgbClr val="C00000"/>
                </a:solidFill>
                <a:latin typeface="Apple Chancery" panose="03020702040506060504" pitchFamily="66" charset="-79"/>
                <a:cs typeface="Apple Chancery" panose="03020702040506060504" pitchFamily="66" charset="-79"/>
              </a:rPr>
              <a:t>- Francis </a:t>
            </a:r>
            <a:r>
              <a:rPr lang="en-US" sz="3200" dirty="0" err="1">
                <a:solidFill>
                  <a:srgbClr val="C00000"/>
                </a:solidFill>
                <a:latin typeface="Apple Chancery" panose="03020702040506060504" pitchFamily="66" charset="-79"/>
                <a:cs typeface="Apple Chancery" panose="03020702040506060504" pitchFamily="66" charset="-79"/>
              </a:rPr>
              <a:t>Turretin</a:t>
            </a:r>
            <a:endParaRPr lang="en-US" sz="3200" dirty="0">
              <a:solidFill>
                <a:srgbClr val="C00000"/>
              </a:solidFill>
              <a:latin typeface="Apple Chancery" panose="03020702040506060504" pitchFamily="66" charset="-79"/>
              <a:cs typeface="Apple Chancery" panose="03020702040506060504" pitchFamily="66" charset="-79"/>
            </a:endParaRPr>
          </a:p>
        </p:txBody>
      </p:sp>
      <p:sp>
        <p:nvSpPr>
          <p:cNvPr id="9" name="TextBox 8">
            <a:extLst>
              <a:ext uri="{FF2B5EF4-FFF2-40B4-BE49-F238E27FC236}">
                <a16:creationId xmlns:a16="http://schemas.microsoft.com/office/drawing/2014/main" id="{9AAC9B48-722B-EE4A-9EC6-1579766AFC7A}"/>
              </a:ext>
            </a:extLst>
          </p:cNvPr>
          <p:cNvSpPr txBox="1"/>
          <p:nvPr/>
        </p:nvSpPr>
        <p:spPr>
          <a:xfrm>
            <a:off x="2666310" y="1971529"/>
            <a:ext cx="6791220" cy="3046988"/>
          </a:xfrm>
          <a:prstGeom prst="rect">
            <a:avLst/>
          </a:prstGeom>
          <a:solidFill>
            <a:schemeClr val="tx1"/>
          </a:solidFill>
          <a:ln>
            <a:solidFill>
              <a:schemeClr val="bg1"/>
            </a:solidFill>
          </a:ln>
        </p:spPr>
        <p:txBody>
          <a:bodyPr wrap="square" rtlCol="0">
            <a:spAutoFit/>
          </a:bodyPr>
          <a:lstStyle/>
          <a:p>
            <a:pPr fontAlgn="base"/>
            <a:endParaRPr lang="en-US" sz="1600" dirty="0">
              <a:solidFill>
                <a:schemeClr val="bg1"/>
              </a:solidFill>
              <a:latin typeface="Apple Chancery" panose="03020702040506060504" pitchFamily="66" charset="-79"/>
              <a:cs typeface="Apple Chancery" panose="03020702040506060504" pitchFamily="66" charset="-79"/>
            </a:endParaRPr>
          </a:p>
          <a:p>
            <a:pPr fontAlgn="base"/>
            <a:r>
              <a:rPr lang="en-US" sz="3200" dirty="0">
                <a:solidFill>
                  <a:schemeClr val="bg1"/>
                </a:solidFill>
                <a:latin typeface="Apple Chancery" panose="03020702040506060504" pitchFamily="66" charset="-79"/>
                <a:cs typeface="Apple Chancery" panose="03020702040506060504" pitchFamily="66" charset="-79"/>
              </a:rPr>
              <a:t>“It was necessary for the salvation of man that certain truths which exceed human reason should be made known to him by divine revelation.”   </a:t>
            </a:r>
          </a:p>
          <a:p>
            <a:pPr fontAlgn="base"/>
            <a:r>
              <a:rPr lang="en-US" sz="1600" dirty="0">
                <a:solidFill>
                  <a:schemeClr val="bg1"/>
                </a:solidFill>
                <a:latin typeface="Apple Chancery" panose="03020702040506060504" pitchFamily="66" charset="-79"/>
                <a:cs typeface="Apple Chancery" panose="03020702040506060504" pitchFamily="66" charset="-79"/>
              </a:rPr>
              <a:t>	</a:t>
            </a:r>
            <a:r>
              <a:rPr lang="en-US" sz="1200" dirty="0">
                <a:solidFill>
                  <a:schemeClr val="bg1"/>
                </a:solidFill>
                <a:latin typeface="Apple Chancery" panose="03020702040506060504" pitchFamily="66" charset="-79"/>
                <a:cs typeface="Apple Chancery" panose="03020702040506060504" pitchFamily="66" charset="-79"/>
              </a:rPr>
              <a:t>				</a:t>
            </a:r>
          </a:p>
          <a:p>
            <a:pPr fontAlgn="base"/>
            <a:r>
              <a:rPr lang="en-US" sz="3200" dirty="0">
                <a:solidFill>
                  <a:schemeClr val="bg1"/>
                </a:solidFill>
                <a:latin typeface="Apple Chancery" panose="03020702040506060504" pitchFamily="66" charset="-79"/>
                <a:cs typeface="Apple Chancery" panose="03020702040506060504" pitchFamily="66" charset="-79"/>
              </a:rPr>
              <a:t>						</a:t>
            </a:r>
            <a:r>
              <a:rPr lang="en-US" sz="3200" dirty="0">
                <a:solidFill>
                  <a:srgbClr val="C00000"/>
                </a:solidFill>
                <a:latin typeface="Apple Chancery" panose="03020702040506060504" pitchFamily="66" charset="-79"/>
                <a:cs typeface="Apple Chancery" panose="03020702040506060504" pitchFamily="66" charset="-79"/>
              </a:rPr>
              <a:t>- Thomas Aquinas</a:t>
            </a:r>
          </a:p>
        </p:txBody>
      </p:sp>
    </p:spTree>
    <p:extLst>
      <p:ext uri="{BB962C8B-B14F-4D97-AF65-F5344CB8AC3E}">
        <p14:creationId xmlns:p14="http://schemas.microsoft.com/office/powerpoint/2010/main" val="255579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492024" y="433740"/>
            <a:ext cx="5459269" cy="658630"/>
          </a:xfrm>
        </p:spPr>
        <p:txBody>
          <a:bodyPr/>
          <a:lstStyle/>
          <a:p>
            <a:r>
              <a:rPr lang="en-US" sz="3200" b="1" dirty="0"/>
              <a:t>Romans 1:18  </a:t>
            </a:r>
            <a:endParaRPr lang="en-US" sz="3200" dirty="0"/>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58248"/>
            <a:ext cx="10818055" cy="5435994"/>
          </a:xfrm>
        </p:spPr>
        <p:txBody>
          <a:bodyPr>
            <a:noAutofit/>
          </a:bodyPr>
          <a:lstStyle/>
          <a:p>
            <a:pPr marL="0" indent="0">
              <a:buNone/>
            </a:pPr>
            <a:r>
              <a:rPr lang="en-US" sz="3300" baseline="30000" dirty="0">
                <a:solidFill>
                  <a:schemeClr val="accent3"/>
                </a:solidFill>
              </a:rPr>
              <a:t>18</a:t>
            </a:r>
            <a:r>
              <a:rPr lang="en-US" sz="3300" dirty="0"/>
              <a:t> The wrath of God is being revealed from heaven against all the godlessness and wickedness of men who suppress the truth by their wickedness.</a:t>
            </a:r>
            <a:endParaRPr lang="en-US" sz="3600" dirty="0"/>
          </a:p>
        </p:txBody>
      </p:sp>
      <p:cxnSp>
        <p:nvCxnSpPr>
          <p:cNvPr id="10" name="Straight Connector 9">
            <a:extLst>
              <a:ext uri="{FF2B5EF4-FFF2-40B4-BE49-F238E27FC236}">
                <a16:creationId xmlns:a16="http://schemas.microsoft.com/office/drawing/2014/main" id="{D0DC89B2-F9A7-CC45-ACD5-0A972F083F8B}"/>
              </a:ext>
            </a:extLst>
          </p:cNvPr>
          <p:cNvCxnSpPr>
            <a:cxnSpLocks/>
          </p:cNvCxnSpPr>
          <p:nvPr/>
        </p:nvCxnSpPr>
        <p:spPr>
          <a:xfrm>
            <a:off x="512186" y="2825019"/>
            <a:ext cx="856070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4306155-620D-114C-A946-5BDFC21CA155}"/>
              </a:ext>
            </a:extLst>
          </p:cNvPr>
          <p:cNvSpPr txBox="1">
            <a:spLocks/>
          </p:cNvSpPr>
          <p:nvPr/>
        </p:nvSpPr>
        <p:spPr>
          <a:xfrm>
            <a:off x="466659" y="3333651"/>
            <a:ext cx="5459269" cy="6586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Romans 2:14-15</a:t>
            </a:r>
            <a:endParaRPr lang="en-US" sz="3200" dirty="0"/>
          </a:p>
        </p:txBody>
      </p:sp>
      <p:sp>
        <p:nvSpPr>
          <p:cNvPr id="12" name="Content Placeholder 2">
            <a:extLst>
              <a:ext uri="{FF2B5EF4-FFF2-40B4-BE49-F238E27FC236}">
                <a16:creationId xmlns:a16="http://schemas.microsoft.com/office/drawing/2014/main" id="{7C457B32-E599-C04B-9317-7AB62B397898}"/>
              </a:ext>
            </a:extLst>
          </p:cNvPr>
          <p:cNvSpPr txBox="1">
            <a:spLocks/>
          </p:cNvSpPr>
          <p:nvPr/>
        </p:nvSpPr>
        <p:spPr>
          <a:xfrm>
            <a:off x="393895" y="4063178"/>
            <a:ext cx="11404210" cy="22452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600" baseline="30000" dirty="0">
                <a:solidFill>
                  <a:schemeClr val="accent3"/>
                </a:solidFill>
              </a:rPr>
              <a:t>2:14 </a:t>
            </a:r>
            <a:r>
              <a:rPr lang="en-US" sz="3600" dirty="0"/>
              <a:t>Indeed, when Gentiles…do by nature things required by the law…</a:t>
            </a:r>
            <a:r>
              <a:rPr lang="en-US" sz="3600" baseline="30000" dirty="0">
                <a:solidFill>
                  <a:schemeClr val="accent3"/>
                </a:solidFill>
              </a:rPr>
              <a:t>15 </a:t>
            </a:r>
            <a:r>
              <a:rPr lang="en-US" sz="3600" dirty="0"/>
              <a:t>they show that the requirements of the law are written on their hearts.</a:t>
            </a:r>
          </a:p>
        </p:txBody>
      </p:sp>
      <p:cxnSp>
        <p:nvCxnSpPr>
          <p:cNvPr id="13" name="Straight Connector 12">
            <a:extLst>
              <a:ext uri="{FF2B5EF4-FFF2-40B4-BE49-F238E27FC236}">
                <a16:creationId xmlns:a16="http://schemas.microsoft.com/office/drawing/2014/main" id="{56FDE968-0D4D-E24C-A662-ED37505083D1}"/>
              </a:ext>
            </a:extLst>
          </p:cNvPr>
          <p:cNvCxnSpPr>
            <a:cxnSpLocks/>
          </p:cNvCxnSpPr>
          <p:nvPr/>
        </p:nvCxnSpPr>
        <p:spPr>
          <a:xfrm>
            <a:off x="6672263" y="4691924"/>
            <a:ext cx="43103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ED3103-FA20-D741-B1A9-D9893E99BD2B}"/>
              </a:ext>
            </a:extLst>
          </p:cNvPr>
          <p:cNvCxnSpPr>
            <a:cxnSpLocks/>
          </p:cNvCxnSpPr>
          <p:nvPr/>
        </p:nvCxnSpPr>
        <p:spPr>
          <a:xfrm>
            <a:off x="466659" y="5230087"/>
            <a:ext cx="43103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5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{32AFA091-DA1A-6B4B-814B-C52743ACC06D}tf10001062</Template>
  <TotalTime>19787</TotalTime>
  <Words>1942</Words>
  <Application>Microsoft Macintosh PowerPoint</Application>
  <PresentationFormat>Widescreen</PresentationFormat>
  <Paragraphs>130</Paragraphs>
  <Slides>21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Apple Chancery</vt:lpstr>
      <vt:lpstr>Apple Chancery</vt:lpstr>
      <vt:lpstr>Arial</vt:lpstr>
      <vt:lpstr>Calibri</vt:lpstr>
      <vt:lpstr>Century Gothic</vt:lpstr>
      <vt:lpstr>Segoe UI</vt:lpstr>
      <vt:lpstr>Times New Roman</vt:lpstr>
      <vt:lpstr>Wingdings</vt:lpstr>
      <vt:lpstr>Wingdings 3</vt:lpstr>
      <vt:lpstr>Ion</vt:lpstr>
      <vt:lpstr>Romans  </vt:lpstr>
      <vt:lpstr>Romans  </vt:lpstr>
      <vt:lpstr>Romans  </vt:lpstr>
      <vt:lpstr>Romans 1:16-17  (NIV) </vt:lpstr>
      <vt:lpstr>Romans  </vt:lpstr>
      <vt:lpstr>Romans 1:20  </vt:lpstr>
      <vt:lpstr>General Revelation</vt:lpstr>
      <vt:lpstr>Confidence in Natural Theology</vt:lpstr>
      <vt:lpstr>Romans 1:18  </vt:lpstr>
      <vt:lpstr>Romans  </vt:lpstr>
      <vt:lpstr>PowerPoint Presentation</vt:lpstr>
      <vt:lpstr>Romans 2:29  (NIV) </vt:lpstr>
      <vt:lpstr>PowerPoint Presentation</vt:lpstr>
      <vt:lpstr>Romans 2:29  (NIV) </vt:lpstr>
      <vt:lpstr>Romans  </vt:lpstr>
      <vt:lpstr>Romans 3:1</vt:lpstr>
      <vt:lpstr>Romans 3:1-4  (NIV) </vt:lpstr>
      <vt:lpstr>Romans 3:5-8  (NIV) </vt:lpstr>
      <vt:lpstr>Romans 3:9-18  (NIV) </vt:lpstr>
      <vt:lpstr>Romans 3:9-18  (NIV) </vt:lpstr>
      <vt:lpstr>Romans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dc:title>
  <dc:creator>deanna Stevens</dc:creator>
  <cp:lastModifiedBy>deanna Stevens</cp:lastModifiedBy>
  <cp:revision>270</cp:revision>
  <dcterms:created xsi:type="dcterms:W3CDTF">2020-04-24T17:03:55Z</dcterms:created>
  <dcterms:modified xsi:type="dcterms:W3CDTF">2021-11-14T14:18:30Z</dcterms:modified>
</cp:coreProperties>
</file>