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18" r:id="rId2"/>
    <p:sldMasterId id="2147483720" r:id="rId3"/>
    <p:sldMasterId id="2147483721" r:id="rId4"/>
    <p:sldMasterId id="2147483723" r:id="rId5"/>
    <p:sldMasterId id="2147483725" r:id="rId6"/>
    <p:sldMasterId id="2147483727" r:id="rId7"/>
    <p:sldMasterId id="2147483729" r:id="rId8"/>
    <p:sldMasterId id="2147483731" r:id="rId9"/>
  </p:sldMasterIdLst>
  <p:notesMasterIdLst>
    <p:notesMasterId r:id="rId33"/>
  </p:notesMasterIdLst>
  <p:handoutMasterIdLst>
    <p:handoutMasterId r:id="rId34"/>
  </p:handoutMasterIdLst>
  <p:sldIdLst>
    <p:sldId id="1043" r:id="rId10"/>
    <p:sldId id="1047" r:id="rId11"/>
    <p:sldId id="1053" r:id="rId12"/>
    <p:sldId id="1054" r:id="rId13"/>
    <p:sldId id="1044" r:id="rId14"/>
    <p:sldId id="1026" r:id="rId15"/>
    <p:sldId id="1106" r:id="rId16"/>
    <p:sldId id="1027" r:id="rId17"/>
    <p:sldId id="1055" r:id="rId18"/>
    <p:sldId id="1056" r:id="rId19"/>
    <p:sldId id="1028" r:id="rId20"/>
    <p:sldId id="1057" r:id="rId21"/>
    <p:sldId id="1031" r:id="rId22"/>
    <p:sldId id="1030" r:id="rId23"/>
    <p:sldId id="1058" r:id="rId24"/>
    <p:sldId id="1060" r:id="rId25"/>
    <p:sldId id="1107" r:id="rId26"/>
    <p:sldId id="1032" r:id="rId27"/>
    <p:sldId id="1059" r:id="rId28"/>
    <p:sldId id="1033" r:id="rId29"/>
    <p:sldId id="1034" r:id="rId30"/>
    <p:sldId id="1104" r:id="rId31"/>
    <p:sldId id="1105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8000"/>
    <a:srgbClr val="001642"/>
    <a:srgbClr val="FF6600"/>
    <a:srgbClr val="FF66FF"/>
    <a:srgbClr val="33CCCC"/>
    <a:srgbClr val="0099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887" autoAdjust="0"/>
    <p:restoredTop sz="94781" autoAdjust="0"/>
  </p:normalViewPr>
  <p:slideViewPr>
    <p:cSldViewPr>
      <p:cViewPr varScale="1">
        <p:scale>
          <a:sx n="70" d="100"/>
          <a:sy n="70" d="100"/>
        </p:scale>
        <p:origin x="9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30804"/>
    </p:cViewPr>
  </p:sorterViewPr>
  <p:notesViewPr>
    <p:cSldViewPr>
      <p:cViewPr varScale="1">
        <p:scale>
          <a:sx n="59" d="100"/>
          <a:sy n="59" d="100"/>
        </p:scale>
        <p:origin x="-170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08670B2F-005C-4400-9421-D158EF3EE525}" type="datetimeFigureOut">
              <a:rPr lang="en-US" smtClean="0"/>
              <a:pPr/>
              <a:t>11/22/21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1AC3087F-5EAE-48CD-9ADF-BC0A357EE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952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E761F8B9-8987-4D94-BF59-BD500D5A8FC9}" type="datetimeFigureOut">
              <a:rPr lang="en-US" smtClean="0"/>
              <a:pPr/>
              <a:t>11/22/21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84DDF2DA-2D59-450B-AB29-73A2DBBC07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011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001000" cy="1470025"/>
          </a:xfrm>
        </p:spPr>
        <p:txBody>
          <a:bodyPr>
            <a:normAutofit/>
          </a:bodyPr>
          <a:lstStyle>
            <a:lvl1pPr>
              <a:defRPr sz="5000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924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1905000"/>
            <a:ext cx="84582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11/22/21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11/22/21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11/22/21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11/22/21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11/22/21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11/22/21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11/22/21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11/22/21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11/22/21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03536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06889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5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44046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5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54695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5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8451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5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23605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5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6802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5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11885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Battle for the Deity of Christ Arianism </a:t>
            </a:r>
            <a:r>
              <a:rPr lang="en-US" dirty="0" err="1"/>
              <a:t>vs</a:t>
            </a:r>
            <a:r>
              <a:rPr lang="en-US" dirty="0"/>
              <a:t> Orthodoxy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CONSTANTIUS II</a:t>
            </a:r>
            <a:endParaRPr lang="en-US" dirty="0"/>
          </a:p>
          <a:p>
            <a:r>
              <a:rPr lang="en-US" dirty="0"/>
              <a:t>	 ▪ Emperor of Rome</a:t>
            </a:r>
          </a:p>
          <a:p>
            <a:r>
              <a:rPr lang="en-US" dirty="0"/>
              <a:t>	 ▪ Second son of Constantine</a:t>
            </a:r>
          </a:p>
          <a:p>
            <a:r>
              <a:rPr lang="en-US" dirty="0"/>
              <a:t>	 ▪ Proponent of Arianism</a:t>
            </a:r>
          </a:p>
          <a:p>
            <a:r>
              <a:rPr lang="en-US" dirty="0"/>
              <a:t>	 ▪ Forced bishops to condemn Athanasius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8254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JULIAN THE APOSTATE</a:t>
            </a:r>
            <a:endParaRPr lang="en-US" dirty="0"/>
          </a:p>
          <a:p>
            <a:r>
              <a:rPr lang="en-US" dirty="0"/>
              <a:t>	 ▪ Emperor of Rome</a:t>
            </a:r>
          </a:p>
          <a:p>
            <a:r>
              <a:rPr lang="en-US" dirty="0"/>
              <a:t>	 ▪ Hated Christianity</a:t>
            </a:r>
          </a:p>
          <a:p>
            <a:r>
              <a:rPr lang="en-US" dirty="0"/>
              <a:t>	 ▪ Returned Athanasius and other bishops from exile</a:t>
            </a:r>
          </a:p>
          <a:p>
            <a:r>
              <a:rPr lang="en-US" dirty="0"/>
              <a:t>	 ▪ Hoped the debate over Arianism would heat up and destroy the Christian Faith	</a:t>
            </a:r>
          </a:p>
        </p:txBody>
      </p:sp>
    </p:spTree>
    <p:extLst>
      <p:ext uri="{BB962C8B-B14F-4D97-AF65-F5344CB8AC3E}">
        <p14:creationId xmlns:p14="http://schemas.microsoft.com/office/powerpoint/2010/main" val="92142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C0C0C0"/>
                </a:solidFill>
              </a:rPr>
              <a:t>318-325</a:t>
            </a:r>
            <a:br>
              <a:rPr lang="en-US" dirty="0">
                <a:solidFill>
                  <a:srgbClr val="C0C0C0"/>
                </a:solidFill>
              </a:rPr>
            </a:br>
            <a:r>
              <a:rPr lang="en-US" dirty="0">
                <a:solidFill>
                  <a:srgbClr val="C0C0C0"/>
                </a:solidFill>
              </a:rPr>
              <a:t>Outbreak of controversy to council of </a:t>
            </a:r>
            <a:r>
              <a:rPr lang="en-US" dirty="0" err="1">
                <a:solidFill>
                  <a:srgbClr val="C0C0C0"/>
                </a:solidFill>
              </a:rPr>
              <a:t>Nicea</a:t>
            </a:r>
            <a:endParaRPr lang="en-US" dirty="0">
              <a:solidFill>
                <a:srgbClr val="C0C0C0"/>
              </a:solidFill>
            </a:endParaRPr>
          </a:p>
          <a:p>
            <a:r>
              <a:rPr lang="en-US" dirty="0">
                <a:solidFill>
                  <a:srgbClr val="C0C0C0"/>
                </a:solidFill>
              </a:rPr>
              <a:t>325-361  </a:t>
            </a:r>
            <a:br>
              <a:rPr lang="en-US" dirty="0">
                <a:solidFill>
                  <a:srgbClr val="C0C0C0"/>
                </a:solidFill>
              </a:rPr>
            </a:br>
            <a:r>
              <a:rPr lang="en-US" dirty="0">
                <a:solidFill>
                  <a:srgbClr val="C0C0C0"/>
                </a:solidFill>
              </a:rPr>
              <a:t>The Arian reaction and prevalence</a:t>
            </a:r>
          </a:p>
          <a:p>
            <a:r>
              <a:rPr lang="en-US" dirty="0"/>
              <a:t>361-381  </a:t>
            </a:r>
            <a:br>
              <a:rPr lang="en-US" dirty="0"/>
            </a:br>
            <a:r>
              <a:rPr lang="en-US" dirty="0"/>
              <a:t>The final victory</a:t>
            </a:r>
          </a:p>
        </p:txBody>
      </p:sp>
    </p:spTree>
    <p:extLst>
      <p:ext uri="{BB962C8B-B14F-4D97-AF65-F5344CB8AC3E}">
        <p14:creationId xmlns:p14="http://schemas.microsoft.com/office/powerpoint/2010/main" val="57790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TWO HERESIES ARIANISM WAS TRYING TO AVOID</a:t>
            </a:r>
          </a:p>
          <a:p>
            <a:r>
              <a:rPr lang="en-US" sz="2800" dirty="0"/>
              <a:t>The Father and the Son are the same person = modalism.</a:t>
            </a:r>
          </a:p>
          <a:p>
            <a:r>
              <a:rPr lang="en-US" sz="2800" dirty="0"/>
              <a:t>The Father and the Son are 2 separate Gods = polytheism.</a:t>
            </a:r>
          </a:p>
        </p:txBody>
      </p:sp>
    </p:spTree>
    <p:extLst>
      <p:ext uri="{BB962C8B-B14F-4D97-AF65-F5344CB8AC3E}">
        <p14:creationId xmlns:p14="http://schemas.microsoft.com/office/powerpoint/2010/main" val="239348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Homoousious</a:t>
            </a:r>
            <a:r>
              <a:rPr lang="en-US" dirty="0"/>
              <a:t> – same substance/essence</a:t>
            </a:r>
          </a:p>
          <a:p>
            <a:r>
              <a:rPr lang="en-US" dirty="0" err="1"/>
              <a:t>Homoiousious</a:t>
            </a:r>
            <a:r>
              <a:rPr lang="en-US" dirty="0"/>
              <a:t> – similar substance/essence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2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/>
              <a:t>Homoousious</a:t>
            </a:r>
            <a:r>
              <a:rPr lang="en-US" dirty="0"/>
              <a:t>  (same substance/essence)</a:t>
            </a:r>
          </a:p>
          <a:p>
            <a:pPr marL="914400" indent="0"/>
            <a:r>
              <a:rPr lang="en-US" i="1" dirty="0"/>
              <a:t>Could result in either modalism or polytheism</a:t>
            </a:r>
          </a:p>
          <a:p>
            <a:endParaRPr lang="en-US" dirty="0"/>
          </a:p>
          <a:p>
            <a:r>
              <a:rPr lang="en-US" u="sng" dirty="0" err="1"/>
              <a:t>Homoiousious</a:t>
            </a:r>
            <a:r>
              <a:rPr lang="en-US" dirty="0"/>
              <a:t>  (similar substance/essence)</a:t>
            </a:r>
          </a:p>
          <a:p>
            <a:pPr marL="914400" indent="0"/>
            <a:r>
              <a:rPr lang="en-US" i="1" dirty="0"/>
              <a:t>Would deny the Son of his full and genuine deity</a:t>
            </a:r>
          </a:p>
        </p:txBody>
      </p:sp>
    </p:spTree>
    <p:extLst>
      <p:ext uri="{BB962C8B-B14F-4D97-AF65-F5344CB8AC3E}">
        <p14:creationId xmlns:p14="http://schemas.microsoft.com/office/powerpoint/2010/main" val="15967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596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THE THREE CAPPADOCIAN FATHERS</a:t>
            </a:r>
            <a:endParaRPr lang="en-US" dirty="0"/>
          </a:p>
          <a:p>
            <a:r>
              <a:rPr lang="en-US" dirty="0"/>
              <a:t>	• Basil the Great</a:t>
            </a:r>
          </a:p>
          <a:p>
            <a:r>
              <a:rPr lang="en-US" dirty="0"/>
              <a:t>	• Gregory of </a:t>
            </a:r>
            <a:r>
              <a:rPr lang="en-US" dirty="0" err="1"/>
              <a:t>Nazianzus</a:t>
            </a:r>
            <a:endParaRPr lang="en-US" dirty="0"/>
          </a:p>
          <a:p>
            <a:r>
              <a:rPr lang="en-US" dirty="0"/>
              <a:t>	• Gregory of Nyssa</a:t>
            </a:r>
          </a:p>
        </p:txBody>
      </p:sp>
    </p:spTree>
    <p:extLst>
      <p:ext uri="{BB962C8B-B14F-4D97-AF65-F5344CB8AC3E}">
        <p14:creationId xmlns:p14="http://schemas.microsoft.com/office/powerpoint/2010/main" val="31650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/>
              <a:t>Modalism</a:t>
            </a:r>
            <a:br>
              <a:rPr lang="en-US" b="1" dirty="0"/>
            </a:br>
            <a:r>
              <a:rPr lang="en-US" dirty="0"/>
              <a:t>Father, Son, and Holy Spirit are merely different names of one person.</a:t>
            </a:r>
          </a:p>
          <a:p>
            <a:r>
              <a:rPr lang="en-US" b="1" u="sng" dirty="0"/>
              <a:t>Polytheism</a:t>
            </a:r>
            <a:br>
              <a:rPr lang="en-US" dirty="0"/>
            </a:br>
            <a:r>
              <a:rPr lang="en-US" dirty="0"/>
              <a:t>Father, Son, and Holy Spirit are three autonomous deities. </a:t>
            </a:r>
          </a:p>
          <a:p>
            <a:r>
              <a:rPr lang="en-US" b="1" u="sng" dirty="0"/>
              <a:t>Arianism</a:t>
            </a:r>
            <a:br>
              <a:rPr lang="en-US" b="1" dirty="0"/>
            </a:br>
            <a:r>
              <a:rPr lang="en-US" dirty="0"/>
              <a:t>Jesus is a lesser deity, a glorified creature.</a:t>
            </a:r>
          </a:p>
          <a:p>
            <a:r>
              <a:rPr lang="en-US" b="1" u="sng" dirty="0"/>
              <a:t>Orthodox</a:t>
            </a:r>
            <a:br>
              <a:rPr lang="en-US" b="1" dirty="0"/>
            </a:br>
            <a:r>
              <a:rPr lang="en-US" dirty="0"/>
              <a:t>Jesus is truly and genuinely divine, yet distinct from the Father and Holy Spirit. </a:t>
            </a:r>
          </a:p>
        </p:txBody>
      </p:sp>
    </p:spTree>
    <p:extLst>
      <p:ext uri="{BB962C8B-B14F-4D97-AF65-F5344CB8AC3E}">
        <p14:creationId xmlns:p14="http://schemas.microsoft.com/office/powerpoint/2010/main" val="152171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914400" y="304800"/>
          <a:ext cx="7143750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Drawing" r:id="rId3" imgW="7169426" imgH="5208104" progId="">
                  <p:embed/>
                </p:oleObj>
              </mc:Choice>
              <mc:Fallback>
                <p:oleObj name="Drawing" r:id="rId3" imgW="7169426" imgH="520810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"/>
                        <a:ext cx="7143750" cy="519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495800" y="3657600"/>
            <a:ext cx="762000" cy="685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9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644449"/>
              </p:ext>
            </p:extLst>
          </p:nvPr>
        </p:nvGraphicFramePr>
        <p:xfrm>
          <a:off x="1000125" y="833438"/>
          <a:ext cx="7143750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Drawing" r:id="rId3" imgW="7153275" imgH="5200650" progId="">
                  <p:embed/>
                </p:oleObj>
              </mc:Choice>
              <mc:Fallback>
                <p:oleObj name="Drawing" r:id="rId3" imgW="7153275" imgH="52006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833438"/>
                        <a:ext cx="7143750" cy="519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68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COUNCIL OF CONSTANTINOPLE (381)</a:t>
            </a:r>
            <a:endParaRPr lang="en-US" dirty="0"/>
          </a:p>
          <a:p>
            <a:r>
              <a:rPr lang="en-US" dirty="0"/>
              <a:t>	 ▪ Condemns Arianism</a:t>
            </a:r>
          </a:p>
          <a:p>
            <a:r>
              <a:rPr lang="en-US" dirty="0"/>
              <a:t>	 ▪ Affirms all the doctrines in the Creed of </a:t>
            </a:r>
            <a:r>
              <a:rPr lang="en-US" dirty="0" err="1"/>
              <a:t>Nicea</a:t>
            </a:r>
            <a:endParaRPr lang="en-US" dirty="0"/>
          </a:p>
          <a:p>
            <a:r>
              <a:rPr lang="en-US" dirty="0"/>
              <a:t>	 ▪ Affirms the full and genuine deity of Christ and of the Holy Spirit</a:t>
            </a:r>
          </a:p>
          <a:p>
            <a:r>
              <a:rPr lang="en-US" dirty="0"/>
              <a:t>	 ▪ Condemns other </a:t>
            </a:r>
            <a:r>
              <a:rPr lang="en-US" dirty="0" err="1"/>
              <a:t>christological</a:t>
            </a:r>
            <a:r>
              <a:rPr lang="en-US" dirty="0"/>
              <a:t> heresies</a:t>
            </a:r>
          </a:p>
          <a:p>
            <a:r>
              <a:rPr lang="en-US" dirty="0"/>
              <a:t>	 ▪ Revises creed; forms “Nicene Creed”</a:t>
            </a:r>
          </a:p>
        </p:txBody>
      </p:sp>
    </p:spTree>
    <p:extLst>
      <p:ext uri="{BB962C8B-B14F-4D97-AF65-F5344CB8AC3E}">
        <p14:creationId xmlns:p14="http://schemas.microsoft.com/office/powerpoint/2010/main" val="53919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• Arius denies full and genuine deity of Jesus</a:t>
            </a:r>
          </a:p>
          <a:p>
            <a:r>
              <a:rPr lang="en-US" sz="2800" dirty="0"/>
              <a:t>• Bishop Alexander and 100 other leaders condemn Arianism</a:t>
            </a:r>
          </a:p>
          <a:p>
            <a:r>
              <a:rPr lang="en-US" sz="2800" dirty="0"/>
              <a:t>• Arius fights back, gains ground, Arianism advances</a:t>
            </a:r>
          </a:p>
          <a:p>
            <a:r>
              <a:rPr lang="en-US" sz="2800" dirty="0"/>
              <a:t>• Church across the empire suffers from division</a:t>
            </a:r>
          </a:p>
          <a:p>
            <a:r>
              <a:rPr lang="en-US" sz="2800" dirty="0"/>
              <a:t>• Constantine calls for major council meeting at </a:t>
            </a:r>
            <a:r>
              <a:rPr lang="en-US" sz="2800" dirty="0" err="1"/>
              <a:t>Nicea</a:t>
            </a:r>
            <a:endParaRPr lang="en-US" sz="2800" dirty="0"/>
          </a:p>
          <a:p>
            <a:r>
              <a:rPr lang="en-US" sz="2800" dirty="0"/>
              <a:t>• Council of </a:t>
            </a:r>
            <a:r>
              <a:rPr lang="en-US" sz="2800" dirty="0" err="1"/>
              <a:t>Nicea</a:t>
            </a:r>
            <a:r>
              <a:rPr lang="en-US" sz="2800" dirty="0"/>
              <a:t> condemns Arianism, drafts creed</a:t>
            </a:r>
          </a:p>
          <a:p>
            <a:r>
              <a:rPr lang="en-US" sz="2800" dirty="0"/>
              <a:t>• Arians are excommunicated and forced into exile</a:t>
            </a:r>
          </a:p>
          <a:p>
            <a:r>
              <a:rPr lang="en-US" sz="2800" dirty="0"/>
              <a:t>• Eusebius is allowed to return, gains favor of emperor</a:t>
            </a:r>
          </a:p>
          <a:p>
            <a:r>
              <a:rPr lang="en-US" sz="2800" dirty="0"/>
              <a:t>• Arianism begins to flourish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7834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• Athanasius becomes outspoken critic of Arianism</a:t>
            </a:r>
          </a:p>
          <a:p>
            <a:r>
              <a:rPr lang="en-US" sz="2800" dirty="0"/>
              <a:t>• Eusebius convinces Constantine to banish Athanasius</a:t>
            </a:r>
          </a:p>
          <a:p>
            <a:r>
              <a:rPr lang="en-US" sz="2800" dirty="0"/>
              <a:t>• Constantine dies; his son </a:t>
            </a:r>
            <a:r>
              <a:rPr lang="en-US" sz="2800" dirty="0" err="1"/>
              <a:t>Constantius</a:t>
            </a:r>
            <a:r>
              <a:rPr lang="en-US" sz="2800" dirty="0"/>
              <a:t> eventually reigns</a:t>
            </a:r>
          </a:p>
          <a:p>
            <a:r>
              <a:rPr lang="en-US" sz="2800" dirty="0"/>
              <a:t>• Emperor </a:t>
            </a:r>
            <a:r>
              <a:rPr lang="en-US" sz="2800" dirty="0" err="1"/>
              <a:t>Constantius</a:t>
            </a:r>
            <a:r>
              <a:rPr lang="en-US" sz="2800" dirty="0"/>
              <a:t> advances Arianism</a:t>
            </a:r>
          </a:p>
          <a:p>
            <a:r>
              <a:rPr lang="en-US" sz="2800" dirty="0"/>
              <a:t>• Athanasius is to be hunted down; he flees to the desert</a:t>
            </a:r>
          </a:p>
          <a:p>
            <a:r>
              <a:rPr lang="en-US" sz="2800" dirty="0"/>
              <a:t>• </a:t>
            </a:r>
            <a:r>
              <a:rPr lang="en-US" sz="2800" dirty="0" err="1"/>
              <a:t>Constantius</a:t>
            </a:r>
            <a:r>
              <a:rPr lang="en-US" sz="2800" dirty="0"/>
              <a:t> dies, is replaced by ”Julian the Apostate”</a:t>
            </a:r>
          </a:p>
          <a:p>
            <a:r>
              <a:rPr lang="en-US" sz="2800" dirty="0"/>
              <a:t>• Athanasius is allowed to return; begins building bridges</a:t>
            </a:r>
          </a:p>
          <a:p>
            <a:r>
              <a:rPr lang="en-US" sz="2800" dirty="0"/>
              <a:t>• Julian is angered by church’s growing unity, orders Athanasius to be hunted down and killed</a:t>
            </a:r>
          </a:p>
          <a:p>
            <a:r>
              <a:rPr lang="en-US" sz="2800"/>
              <a:t>• Julian dies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085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Constantine</a:t>
            </a:r>
            <a:r>
              <a:rPr lang="en-US" dirty="0"/>
              <a:t> – emperor of Rome</a:t>
            </a:r>
          </a:p>
          <a:p>
            <a:r>
              <a:rPr lang="en-US" b="1" dirty="0"/>
              <a:t>Arius </a:t>
            </a:r>
            <a:r>
              <a:rPr lang="en-US" dirty="0"/>
              <a:t>– heretic who denies divinity of Christ</a:t>
            </a:r>
          </a:p>
          <a:p>
            <a:r>
              <a:rPr lang="en-US" b="1" dirty="0"/>
              <a:t>Alexander</a:t>
            </a:r>
            <a:r>
              <a:rPr lang="en-US" dirty="0"/>
              <a:t> – bishop who refutes Arius</a:t>
            </a:r>
          </a:p>
        </p:txBody>
      </p:sp>
    </p:spTree>
    <p:extLst>
      <p:ext uri="{BB962C8B-B14F-4D97-AF65-F5344CB8AC3E}">
        <p14:creationId xmlns:p14="http://schemas.microsoft.com/office/powerpoint/2010/main" val="195122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000125" y="833438"/>
          <a:ext cx="7143750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Drawing" r:id="rId3" imgW="7169426" imgH="5208104" progId="">
                  <p:embed/>
                </p:oleObj>
              </mc:Choice>
              <mc:Fallback>
                <p:oleObj name="Drawing" r:id="rId3" imgW="7169426" imgH="520810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833438"/>
                        <a:ext cx="7143750" cy="519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>
            <a:off x="5562600" y="990600"/>
            <a:ext cx="685800" cy="685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7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318-325</a:t>
            </a:r>
            <a:br>
              <a:rPr lang="en-US" dirty="0"/>
            </a:br>
            <a:r>
              <a:rPr lang="en-US" dirty="0"/>
              <a:t>Outbreak of Arianism and its condemnation </a:t>
            </a:r>
          </a:p>
          <a:p>
            <a:r>
              <a:rPr lang="en-US" dirty="0"/>
              <a:t>325-361  </a:t>
            </a:r>
            <a:br>
              <a:rPr lang="en-US" dirty="0"/>
            </a:br>
            <a:r>
              <a:rPr lang="en-US" dirty="0"/>
              <a:t>Arianism rises again</a:t>
            </a:r>
          </a:p>
          <a:p>
            <a:r>
              <a:rPr lang="en-US" dirty="0"/>
              <a:t>361-381  </a:t>
            </a:r>
            <a:br>
              <a:rPr lang="en-US" dirty="0"/>
            </a:br>
            <a:r>
              <a:rPr lang="en-US" dirty="0"/>
              <a:t>Orthodoxy triumphs</a:t>
            </a:r>
          </a:p>
        </p:txBody>
      </p:sp>
    </p:spTree>
    <p:extLst>
      <p:ext uri="{BB962C8B-B14F-4D97-AF65-F5344CB8AC3E}">
        <p14:creationId xmlns:p14="http://schemas.microsoft.com/office/powerpoint/2010/main" val="19443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EUSEBIUS OF NICOMEDIA</a:t>
            </a:r>
            <a:endParaRPr lang="en-US" dirty="0"/>
          </a:p>
          <a:p>
            <a:r>
              <a:rPr lang="en-US" dirty="0"/>
              <a:t>	 ▪ A bishop who supports Arius</a:t>
            </a:r>
          </a:p>
          <a:p>
            <a:r>
              <a:rPr lang="en-US" dirty="0"/>
              <a:t>	 ▪ Represents Arianism in Council of </a:t>
            </a:r>
            <a:r>
              <a:rPr lang="en-US" dirty="0" err="1"/>
              <a:t>Nicea</a:t>
            </a:r>
            <a:endParaRPr lang="en-US" dirty="0"/>
          </a:p>
          <a:p>
            <a:r>
              <a:rPr lang="en-US" dirty="0"/>
              <a:t>	 ▪ Is forced into exile</a:t>
            </a:r>
          </a:p>
          <a:p>
            <a:r>
              <a:rPr lang="en-US" dirty="0"/>
              <a:t>	 ▪ Eventually becomes </a:t>
            </a:r>
            <a:r>
              <a:rPr lang="en-US"/>
              <a:t>emperor’s advisor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PLAN TO ADVANCE ARIANISM</a:t>
            </a:r>
          </a:p>
          <a:p>
            <a:r>
              <a:rPr lang="en-US" dirty="0"/>
              <a:t>1) Win over the people</a:t>
            </a:r>
          </a:p>
          <a:p>
            <a:r>
              <a:rPr lang="en-US" dirty="0"/>
              <a:t>2) Win over Constantine</a:t>
            </a:r>
          </a:p>
          <a:p>
            <a:r>
              <a:rPr lang="en-US" dirty="0"/>
              <a:t>3) Silence the opposition</a:t>
            </a:r>
          </a:p>
        </p:txBody>
      </p:sp>
    </p:spTree>
    <p:extLst>
      <p:ext uri="{BB962C8B-B14F-4D97-AF65-F5344CB8AC3E}">
        <p14:creationId xmlns:p14="http://schemas.microsoft.com/office/powerpoint/2010/main" val="1279434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ATHANASIUS</a:t>
            </a:r>
            <a:endParaRPr lang="en-US" dirty="0"/>
          </a:p>
          <a:p>
            <a:r>
              <a:rPr lang="en-US" dirty="0"/>
              <a:t>	 ▪ Deacon in Alexandria, served Alexander</a:t>
            </a:r>
          </a:p>
          <a:p>
            <a:r>
              <a:rPr lang="en-US" dirty="0"/>
              <a:t>	 ▪ Outspoken critic of Arianism</a:t>
            </a:r>
          </a:p>
          <a:p>
            <a:r>
              <a:rPr lang="en-US" dirty="0"/>
              <a:t>	 ▪ Defender of Christ’s divinity</a:t>
            </a:r>
          </a:p>
          <a:p>
            <a:r>
              <a:rPr lang="en-US" dirty="0"/>
              <a:t>	 ▪ Eventually becomes bishop in Alexandria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7963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ATHANASIUS REFUTES ARIANISM</a:t>
            </a:r>
          </a:p>
          <a:p>
            <a:r>
              <a:rPr lang="en-US" dirty="0"/>
              <a:t>1) It is impossible for a creature to redeem another creature, much less the whole human race.  </a:t>
            </a:r>
          </a:p>
          <a:p>
            <a:r>
              <a:rPr lang="en-US" dirty="0"/>
              <a:t>2) Worship of a creature – even a glorified creature – would amount to idolatry.</a:t>
            </a:r>
          </a:p>
          <a:p>
            <a:endParaRPr lang="en-US" dirty="0"/>
          </a:p>
          <a:p>
            <a:pPr marL="0" indent="0"/>
            <a:r>
              <a:rPr lang="en-US" i="1" dirty="0"/>
              <a:t>If Arianism prevails, who would believe that Christianity could even be true?</a:t>
            </a:r>
          </a:p>
        </p:txBody>
      </p:sp>
    </p:spTree>
    <p:extLst>
      <p:ext uri="{BB962C8B-B14F-4D97-AF65-F5344CB8AC3E}">
        <p14:creationId xmlns:p14="http://schemas.microsoft.com/office/powerpoint/2010/main" val="124206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9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WJB1</Template>
  <TotalTime>5787</TotalTime>
  <Words>656</Words>
  <Application>Microsoft Macintosh PowerPoint</Application>
  <PresentationFormat>On-screen Show (4:3)</PresentationFormat>
  <Paragraphs>85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WJB1</vt:lpstr>
      <vt:lpstr>1_WJB1</vt:lpstr>
      <vt:lpstr>59_WJB1</vt:lpstr>
      <vt:lpstr>2_WJB1</vt:lpstr>
      <vt:lpstr>3_WJB1</vt:lpstr>
      <vt:lpstr>4_WJB1</vt:lpstr>
      <vt:lpstr>5_WJB1</vt:lpstr>
      <vt:lpstr>6_WJB1</vt:lpstr>
      <vt:lpstr>7_WJB1</vt:lpstr>
      <vt:lpstr>Drawing</vt:lpstr>
      <vt:lpstr>The Battle for the Deity of Christ Arianism vs Orthodoxy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Wendell Brane</dc:creator>
  <cp:lastModifiedBy>Wendell Brane</cp:lastModifiedBy>
  <cp:revision>815</cp:revision>
  <cp:lastPrinted>2012-12-08T03:38:59Z</cp:lastPrinted>
  <dcterms:created xsi:type="dcterms:W3CDTF">2009-12-09T17:11:57Z</dcterms:created>
  <dcterms:modified xsi:type="dcterms:W3CDTF">2021-11-23T02:34:19Z</dcterms:modified>
</cp:coreProperties>
</file>