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5" r:id="rId2"/>
    <p:sldMasterId id="2147483845" r:id="rId3"/>
    <p:sldMasterId id="2147483872" r:id="rId4"/>
    <p:sldMasterId id="2147483875" r:id="rId5"/>
    <p:sldMasterId id="2147483880" r:id="rId6"/>
    <p:sldMasterId id="2147483885" r:id="rId7"/>
    <p:sldMasterId id="2147483888" r:id="rId8"/>
    <p:sldMasterId id="2147483891" r:id="rId9"/>
    <p:sldMasterId id="2147483916" r:id="rId10"/>
  </p:sldMasterIdLst>
  <p:notesMasterIdLst>
    <p:notesMasterId r:id="rId24"/>
  </p:notesMasterIdLst>
  <p:handoutMasterIdLst>
    <p:handoutMasterId r:id="rId25"/>
  </p:handoutMasterIdLst>
  <p:sldIdLst>
    <p:sldId id="4724" r:id="rId11"/>
    <p:sldId id="4725" r:id="rId12"/>
    <p:sldId id="4726" r:id="rId13"/>
    <p:sldId id="4727" r:id="rId14"/>
    <p:sldId id="4728" r:id="rId15"/>
    <p:sldId id="4729" r:id="rId16"/>
    <p:sldId id="4730" r:id="rId17"/>
    <p:sldId id="4731" r:id="rId18"/>
    <p:sldId id="266" r:id="rId19"/>
    <p:sldId id="267" r:id="rId20"/>
    <p:sldId id="268" r:id="rId21"/>
    <p:sldId id="269" r:id="rId22"/>
    <p:sldId id="270" r:id="rId2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4724"/>
            <p14:sldId id="4725"/>
            <p14:sldId id="4726"/>
            <p14:sldId id="4727"/>
            <p14:sldId id="4728"/>
            <p14:sldId id="4729"/>
            <p14:sldId id="4730"/>
            <p14:sldId id="4731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2600"/>
    <a:srgbClr val="BB62C7"/>
    <a:srgbClr val="0DB079"/>
    <a:srgbClr val="11B098"/>
    <a:srgbClr val="3E4957"/>
    <a:srgbClr val="00FDFF"/>
    <a:srgbClr val="F545BC"/>
    <a:srgbClr val="1F087F"/>
    <a:srgbClr val="CA9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F94A8-3941-4740-A1D8-72AF7A04C441}" v="3" dt="2021-09-19T13:18:12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348" autoAdjust="0"/>
    <p:restoredTop sz="95073" autoAdjust="0"/>
  </p:normalViewPr>
  <p:slideViewPr>
    <p:cSldViewPr>
      <p:cViewPr varScale="1">
        <p:scale>
          <a:sx n="151" d="100"/>
          <a:sy n="151" d="100"/>
        </p:scale>
        <p:origin x="19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ED7F94A8-3941-4740-A1D8-72AF7A04C441}"/>
    <pc:docChg chg="addSld delSld modSld sldOrd delMainMaster modSection">
      <pc:chgData name="Joshua Miles" userId="c3de303dcba1b2ee" providerId="LiveId" clId="{ED7F94A8-3941-4740-A1D8-72AF7A04C441}" dt="2021-09-19T13:18:55.040" v="7" actId="47"/>
      <pc:docMkLst>
        <pc:docMk/>
      </pc:docMkLst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15573498" sldId="256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2963103515" sldId="25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6439065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599083862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990138412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97689025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61547029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3860119884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808387" sldId="26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80463220" sldId="260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0931135" sldId="26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72425495" sldId="26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70826170" sldId="26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02335850" sldId="49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794535898" sldId="49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01284" sldId="49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44367635" sldId="50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739487976" sldId="50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916106380" sldId="50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927404509" sldId="3743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4198925876" sldId="3744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1974361179" sldId="3745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2944028895" sldId="3746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913067968" sldId="3747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694821583" sldId="3748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647461408" sldId="3749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70186221" sldId="375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587232566" sldId="3753"/>
        </pc:sldMkLst>
      </pc:sldChg>
      <pc:sldChg chg="ord">
        <pc:chgData name="Joshua Miles" userId="c3de303dcba1b2ee" providerId="LiveId" clId="{ED7F94A8-3941-4740-A1D8-72AF7A04C441}" dt="2021-09-19T13:18:43.803" v="6"/>
        <pc:sldMkLst>
          <pc:docMk/>
          <pc:sldMk cId="4185810558" sldId="460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58034692" sldId="460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52172062" sldId="460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190052373" sldId="460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69820627" sldId="461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53764445" sldId="461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509377414" sldId="4612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905280543" sldId="461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343426" sldId="461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101747748" sldId="461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34883883" sldId="461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487439355" sldId="461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125779274" sldId="461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412467143" sldId="4619"/>
        </pc:sldMkLst>
      </pc:sldChg>
      <pc:sldChg chg="del ord">
        <pc:chgData name="Joshua Miles" userId="c3de303dcba1b2ee" providerId="LiveId" clId="{ED7F94A8-3941-4740-A1D8-72AF7A04C441}" dt="2021-09-19T13:18:55.040" v="7" actId="47"/>
        <pc:sldMkLst>
          <pc:docMk/>
          <pc:sldMk cId="3572139966" sldId="4620"/>
        </pc:sldMkLst>
      </pc:sldChg>
      <pc:sldChg chg="del">
        <pc:chgData name="Joshua Miles" userId="c3de303dcba1b2ee" providerId="LiveId" clId="{ED7F94A8-3941-4740-A1D8-72AF7A04C441}" dt="2021-09-19T13:18:55.040" v="7" actId="47"/>
        <pc:sldMkLst>
          <pc:docMk/>
          <pc:sldMk cId="1676307084" sldId="4621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3635688576" sldId="4622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867417585" sldId="4623"/>
        </pc:sldMkLst>
      </pc:sld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99983493" sldId="2147483886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99983493" sldId="2147483886"/>
            <pc:sldLayoutMk cId="1232913789" sldId="2147483887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2090239391" sldId="2147483888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2090239391" sldId="2147483888"/>
            <pc:sldLayoutMk cId="2364911053" sldId="2147483889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1844463003" sldId="2147483890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1844463003" sldId="2147483890"/>
            <pc:sldLayoutMk cId="1524878381" sldId="214748389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42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6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66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8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8365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61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00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97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0259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08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8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12/12/2021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5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740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108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2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5744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964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1208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FAB47BC-B679-453F-87F0-08F45B1580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49" b="130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B9AFB9-DCD7-4D5D-986D-FF39BB1C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en-US"/>
              <a:t>An Introduction to Typology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F985-2878-4831-8AD9-27D61044A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37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3D4DC-F3E8-42B4-A38E-FF057FF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E57A4-95BA-4A07-90AF-993309D4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 all types have Christ as the direct antitype </a:t>
            </a:r>
          </a:p>
        </p:txBody>
      </p:sp>
    </p:spTree>
    <p:extLst>
      <p:ext uri="{BB962C8B-B14F-4D97-AF65-F5344CB8AC3E}">
        <p14:creationId xmlns:p14="http://schemas.microsoft.com/office/powerpoint/2010/main" val="17786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3D4DC-F3E8-42B4-A38E-FF057FF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E57A4-95BA-4A07-90AF-993309D4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 all types have Christ as the direct antitype, but most (if not all) relate to his person, work, or mediation </a:t>
            </a:r>
            <a:r>
              <a:rPr lang="en-US" sz="3200"/>
              <a:t>of the new covenant </a:t>
            </a:r>
            <a:r>
              <a:rPr lang="en-US" sz="3200" dirty="0"/>
              <a:t>in one way or another</a:t>
            </a:r>
          </a:p>
        </p:txBody>
      </p:sp>
    </p:spTree>
    <p:extLst>
      <p:ext uri="{BB962C8B-B14F-4D97-AF65-F5344CB8AC3E}">
        <p14:creationId xmlns:p14="http://schemas.microsoft.com/office/powerpoint/2010/main" val="304455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3D4DC-F3E8-42B4-A38E-FF057FF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E57A4-95BA-4A07-90AF-993309D4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may be some types not yet identified</a:t>
            </a:r>
          </a:p>
        </p:txBody>
      </p:sp>
    </p:spTree>
    <p:extLst>
      <p:ext uri="{BB962C8B-B14F-4D97-AF65-F5344CB8AC3E}">
        <p14:creationId xmlns:p14="http://schemas.microsoft.com/office/powerpoint/2010/main" val="264712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3D4DC-F3E8-42B4-A38E-FF057FF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E57A4-95BA-4A07-90AF-993309D4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may be some types not yet identified but if found, they must be discernable from biblical text, not create new or contradictory doctrine, and not simply be a product of wild imagination</a:t>
            </a:r>
          </a:p>
        </p:txBody>
      </p:sp>
    </p:spTree>
    <p:extLst>
      <p:ext uri="{BB962C8B-B14F-4D97-AF65-F5344CB8AC3E}">
        <p14:creationId xmlns:p14="http://schemas.microsoft.com/office/powerpoint/2010/main" val="267664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4010-DB35-4CD2-A9B3-29B67C84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24:13-34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0D519-2EF6-46F0-A780-7B986040C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9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E644A-2111-4458-AE03-3E7551669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97665-9471-4250-8EA5-A17A85F07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Biblical study of types</a:t>
            </a:r>
          </a:p>
        </p:txBody>
      </p:sp>
    </p:spTree>
    <p:extLst>
      <p:ext uri="{BB962C8B-B14F-4D97-AF65-F5344CB8AC3E}">
        <p14:creationId xmlns:p14="http://schemas.microsoft.com/office/powerpoint/2010/main" val="237304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380FF-FDF7-491C-86C3-82D8556F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FC7A7-5C8E-4ECC-9EFF-AB2366B48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469880" cy="3593592"/>
          </a:xfrm>
        </p:spPr>
        <p:txBody>
          <a:bodyPr>
            <a:normAutofit/>
          </a:bodyPr>
          <a:lstStyle/>
          <a:p>
            <a:r>
              <a:rPr lang="en-US" sz="3200" dirty="0"/>
              <a:t>Any historical person, event, or institution that foreshadows or finds fulfillment in a future (greater) person, event, or institution (antitype)</a:t>
            </a:r>
          </a:p>
        </p:txBody>
      </p:sp>
    </p:spTree>
    <p:extLst>
      <p:ext uri="{BB962C8B-B14F-4D97-AF65-F5344CB8AC3E}">
        <p14:creationId xmlns:p14="http://schemas.microsoft.com/office/powerpoint/2010/main" val="61853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F9FEDB-6782-47C8-8C58-8BF9A58A7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DA1F-EDD3-4DF6-ADF4-0576456594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God’s redemption of his people from bondage in Egypt through the Exodus &amp; the Passover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378CC-EE2C-42D0-B323-D73B40569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antitype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DC599-DEF3-496C-A94A-3723E78C31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/>
              <a:t>God’s redemption of his people from sin and death through Christ Jesus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0975CD7-FBB4-4637-B1A6-8B1FA3AF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Types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1E73666-36D0-480C-AD5D-C3B4770FDD8C}"/>
              </a:ext>
            </a:extLst>
          </p:cNvPr>
          <p:cNvSpPr/>
          <p:nvPr/>
        </p:nvSpPr>
        <p:spPr>
          <a:xfrm>
            <a:off x="2286000" y="2946908"/>
            <a:ext cx="4020312" cy="17373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97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F9FEDB-6782-47C8-8C58-8BF9A58A7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DA1F-EDD3-4DF6-ADF4-0576456594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OT temple structure, priests, and atoning sacrifices, as conditions of approaching God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378CC-EE2C-42D0-B323-D73B40569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antitype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DC599-DEF3-496C-A94A-3723E78C31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Christ: The temple, the ultimate high priest, the ultimate sacrifice, the ultimate atonement, and the once-for-all way to approach God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0975CD7-FBB4-4637-B1A6-8B1FA3AF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Types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1E73666-36D0-480C-AD5D-C3B4770FDD8C}"/>
              </a:ext>
            </a:extLst>
          </p:cNvPr>
          <p:cNvSpPr/>
          <p:nvPr/>
        </p:nvSpPr>
        <p:spPr>
          <a:xfrm>
            <a:off x="2286000" y="2946908"/>
            <a:ext cx="4020312" cy="17373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7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F9FEDB-6782-47C8-8C58-8BF9A58A7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DA1F-EDD3-4DF6-ADF4-0576456594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God’s rescue offered to his people, Israel, through the bronze serpent in the wilderness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378CC-EE2C-42D0-B323-D73B40569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antitype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DC599-DEF3-496C-A94A-3723E78C31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/>
              <a:t>God’s rescue offered to the world, through Christ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0975CD7-FBB4-4637-B1A6-8B1FA3AF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Types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1E73666-36D0-480C-AD5D-C3B4770FDD8C}"/>
              </a:ext>
            </a:extLst>
          </p:cNvPr>
          <p:cNvSpPr/>
          <p:nvPr/>
        </p:nvSpPr>
        <p:spPr>
          <a:xfrm>
            <a:off x="2286000" y="2946908"/>
            <a:ext cx="4020312" cy="17373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65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F9FEDB-6782-47C8-8C58-8BF9A58A7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DA1F-EDD3-4DF6-ADF4-0576456594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Adam, the head of the human race, brought death, separation, brokenness, and condemnation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378CC-EE2C-42D0-B323-D73B40569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antitype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DC599-DEF3-496C-A94A-3723E78C31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Christ, the head of a new race, brought life, restoration, salvation, and justification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0975CD7-FBB4-4637-B1A6-8B1FA3AF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Types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1E73666-36D0-480C-AD5D-C3B4770FDD8C}"/>
              </a:ext>
            </a:extLst>
          </p:cNvPr>
          <p:cNvSpPr/>
          <p:nvPr/>
        </p:nvSpPr>
        <p:spPr>
          <a:xfrm>
            <a:off x="2286000" y="2946908"/>
            <a:ext cx="4020312" cy="17373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74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F9FEDB-6782-47C8-8C58-8BF9A58A7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DA1F-EDD3-4DF6-ADF4-0576456594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Exodus &amp; Passover</a:t>
            </a:r>
          </a:p>
          <a:p>
            <a:r>
              <a:rPr lang="en-US" dirty="0"/>
              <a:t>The temple, priests, &amp; sacrifice</a:t>
            </a:r>
          </a:p>
          <a:p>
            <a:r>
              <a:rPr lang="en-US" dirty="0"/>
              <a:t>The bronze serpent</a:t>
            </a:r>
          </a:p>
          <a:p>
            <a:r>
              <a:rPr lang="en-US" dirty="0"/>
              <a:t>Adam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378CC-EE2C-42D0-B323-D73B40569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NT antitype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DC599-DEF3-496C-A94A-3723E78C31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Christ &amp; his redemptive work</a:t>
            </a:r>
          </a:p>
          <a:p>
            <a:r>
              <a:rPr lang="en-US" dirty="0"/>
              <a:t>Christ &amp; his redemptive work</a:t>
            </a:r>
          </a:p>
          <a:p>
            <a:r>
              <a:rPr lang="en-US" dirty="0"/>
              <a:t>Christ &amp; his redemptive work</a:t>
            </a:r>
          </a:p>
          <a:p>
            <a:r>
              <a:rPr lang="en-US" dirty="0"/>
              <a:t>Christ &amp; his redemptive work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0975CD7-FBB4-4637-B1A6-8B1FA3AF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Commonalities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1E73666-36D0-480C-AD5D-C3B4770FDD8C}"/>
              </a:ext>
            </a:extLst>
          </p:cNvPr>
          <p:cNvSpPr/>
          <p:nvPr/>
        </p:nvSpPr>
        <p:spPr>
          <a:xfrm>
            <a:off x="2590800" y="2937764"/>
            <a:ext cx="3627120" cy="1894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67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8344</TotalTime>
  <Words>322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Arial</vt:lpstr>
      <vt:lpstr>Bookman Old Style</vt:lpstr>
      <vt:lpstr>Calibri</vt:lpstr>
      <vt:lpstr>Franklin Gothic Demi Cond</vt:lpstr>
      <vt:lpstr>Franklin Gothic Medium</vt:lpstr>
      <vt:lpstr>Gill Sans MT</vt:lpstr>
      <vt:lpstr>Wingdings</vt:lpstr>
      <vt:lpstr>Wingdings 2</vt:lpstr>
      <vt:lpstr>8_WJB1</vt:lpstr>
      <vt:lpstr>1_WJB1</vt:lpstr>
      <vt:lpstr>Deluxe</vt:lpstr>
      <vt:lpstr>9_WJB1</vt:lpstr>
      <vt:lpstr>10_WJB1</vt:lpstr>
      <vt:lpstr>11_WJB1</vt:lpstr>
      <vt:lpstr>12_WJB1</vt:lpstr>
      <vt:lpstr>13_WJB1</vt:lpstr>
      <vt:lpstr>14_WJB1</vt:lpstr>
      <vt:lpstr>JuxtaposeVTI</vt:lpstr>
      <vt:lpstr>An Introduction to Typology</vt:lpstr>
      <vt:lpstr>Luke 24:13-34</vt:lpstr>
      <vt:lpstr>Typology</vt:lpstr>
      <vt:lpstr>Type</vt:lpstr>
      <vt:lpstr>Examples of Types</vt:lpstr>
      <vt:lpstr>Examples of Types</vt:lpstr>
      <vt:lpstr>Examples of Types</vt:lpstr>
      <vt:lpstr>Examples of Types</vt:lpstr>
      <vt:lpstr>Type Commonalities</vt:lpstr>
      <vt:lpstr>TYPES</vt:lpstr>
      <vt:lpstr>TYPES</vt:lpstr>
      <vt:lpstr>TYPES</vt:lpstr>
      <vt:lpstr>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467</cp:revision>
  <cp:lastPrinted>2021-12-05T13:19:47Z</cp:lastPrinted>
  <dcterms:created xsi:type="dcterms:W3CDTF">2021-01-08T23:52:50Z</dcterms:created>
  <dcterms:modified xsi:type="dcterms:W3CDTF">2021-12-12T19:52:24Z</dcterms:modified>
</cp:coreProperties>
</file>