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18" r:id="rId2"/>
    <p:sldMasterId id="2147483720" r:id="rId3"/>
    <p:sldMasterId id="2147483721" r:id="rId4"/>
    <p:sldMasterId id="2147483723" r:id="rId5"/>
    <p:sldMasterId id="2147483725" r:id="rId6"/>
    <p:sldMasterId id="2147483727" r:id="rId7"/>
    <p:sldMasterId id="2147483729" r:id="rId8"/>
    <p:sldMasterId id="2147483731" r:id="rId9"/>
  </p:sldMasterIdLst>
  <p:notesMasterIdLst>
    <p:notesMasterId r:id="rId27"/>
  </p:notesMasterIdLst>
  <p:handoutMasterIdLst>
    <p:handoutMasterId r:id="rId28"/>
  </p:handoutMasterIdLst>
  <p:sldIdLst>
    <p:sldId id="1006" r:id="rId10"/>
    <p:sldId id="1007" r:id="rId11"/>
    <p:sldId id="1009" r:id="rId12"/>
    <p:sldId id="1041" r:id="rId13"/>
    <p:sldId id="1010" r:id="rId14"/>
    <p:sldId id="1011" r:id="rId15"/>
    <p:sldId id="1012" r:id="rId16"/>
    <p:sldId id="1013" r:id="rId17"/>
    <p:sldId id="1040" r:id="rId18"/>
    <p:sldId id="1015" r:id="rId19"/>
    <p:sldId id="1016" r:id="rId20"/>
    <p:sldId id="1017" r:id="rId21"/>
    <p:sldId id="1018" r:id="rId22"/>
    <p:sldId id="1019" r:id="rId23"/>
    <p:sldId id="1020" r:id="rId24"/>
    <p:sldId id="1042" r:id="rId25"/>
    <p:sldId id="1022" r:id="rId26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8000"/>
    <a:srgbClr val="001642"/>
    <a:srgbClr val="FF6600"/>
    <a:srgbClr val="FF66FF"/>
    <a:srgbClr val="33CCCC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878" autoAdjust="0"/>
    <p:restoredTop sz="94781" autoAdjust="0"/>
  </p:normalViewPr>
  <p:slideViewPr>
    <p:cSldViewPr>
      <p:cViewPr varScale="1">
        <p:scale>
          <a:sx n="117" d="100"/>
          <a:sy n="117" d="100"/>
        </p:scale>
        <p:origin x="9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5136"/>
    </p:cViewPr>
  </p:sorter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9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/>
          <a:lstStyle>
            <a:lvl1pPr algn="r">
              <a:defRPr sz="1300"/>
            </a:lvl1pPr>
          </a:lstStyle>
          <a:p>
            <a:fld id="{08670B2F-005C-4400-9421-D158EF3EE525}" type="datetimeFigureOut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 anchor="b"/>
          <a:lstStyle>
            <a:lvl1pPr algn="r">
              <a:defRPr sz="1300"/>
            </a:lvl1pPr>
          </a:lstStyle>
          <a:p>
            <a:fld id="{1AC3087F-5EAE-48CD-9ADF-BC0A357EE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95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/>
          <a:lstStyle>
            <a:lvl1pPr algn="r">
              <a:defRPr sz="1300"/>
            </a:lvl1pPr>
          </a:lstStyle>
          <a:p>
            <a:fld id="{E761F8B9-8987-4D94-BF59-BD500D5A8FC9}" type="datetimeFigureOut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8500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9" tIns="46129" rIns="92259" bIns="461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4"/>
            <a:ext cx="5486400" cy="4180523"/>
          </a:xfrm>
          <a:prstGeom prst="rect">
            <a:avLst/>
          </a:prstGeom>
        </p:spPr>
        <p:txBody>
          <a:bodyPr vert="horz" lIns="92259" tIns="46129" rIns="92259" bIns="46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2259" tIns="46129" rIns="92259" bIns="46129" rtlCol="0" anchor="b"/>
          <a:lstStyle>
            <a:lvl1pPr algn="r">
              <a:defRPr sz="1300"/>
            </a:lvl1pPr>
          </a:lstStyle>
          <a:p>
            <a:fld id="{84DDF2DA-2D59-450B-AB29-73A2DBBC07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01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924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905000"/>
            <a:ext cx="84582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0353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06889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315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050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7352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372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979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298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Battle for the Deity of Christ Arianism </a:t>
            </a:r>
            <a:r>
              <a:rPr lang="en-US" dirty="0" err="1"/>
              <a:t>vs</a:t>
            </a:r>
            <a:r>
              <a:rPr lang="en-US" dirty="0"/>
              <a:t> Orthodoxy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Modalism</a:t>
            </a:r>
            <a:br>
              <a:rPr lang="en-US" b="1" dirty="0"/>
            </a:br>
            <a:r>
              <a:rPr lang="en-US" dirty="0"/>
              <a:t>There are no distinctions in the Godhead: Father, Son, and Holy Spirit are simply different names of one person.</a:t>
            </a:r>
          </a:p>
          <a:p>
            <a:r>
              <a:rPr lang="en-US" b="1" u="sng" dirty="0"/>
              <a:t>Arianism</a:t>
            </a:r>
            <a:br>
              <a:rPr lang="en-US" b="1" dirty="0"/>
            </a:br>
            <a:r>
              <a:rPr lang="en-US" dirty="0"/>
              <a:t>Jesus is a lesser deity, a glorified creature.</a:t>
            </a:r>
          </a:p>
          <a:p>
            <a:r>
              <a:rPr lang="en-US" b="1" u="sng" dirty="0"/>
              <a:t>Orthodox</a:t>
            </a:r>
            <a:br>
              <a:rPr lang="en-US" b="1" dirty="0"/>
            </a:br>
            <a:r>
              <a:rPr lang="en-US" dirty="0"/>
              <a:t>Jesus is truly and genuinely divine.  Jesus is distinct from the Father and Holy Spirit. </a:t>
            </a:r>
          </a:p>
        </p:txBody>
      </p:sp>
    </p:spTree>
    <p:extLst>
      <p:ext uri="{BB962C8B-B14F-4D97-AF65-F5344CB8AC3E}">
        <p14:creationId xmlns:p14="http://schemas.microsoft.com/office/powerpoint/2010/main" val="31842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Constantine</a:t>
            </a:r>
            <a:r>
              <a:rPr lang="en-US" dirty="0"/>
              <a:t> – emperor of Rome</a:t>
            </a:r>
          </a:p>
          <a:p>
            <a:r>
              <a:rPr lang="en-US" b="1" dirty="0"/>
              <a:t>Arius </a:t>
            </a:r>
            <a:r>
              <a:rPr lang="en-US" dirty="0"/>
              <a:t>– heretic who denies divinity of Christ</a:t>
            </a:r>
          </a:p>
          <a:p>
            <a:r>
              <a:rPr lang="en-US" b="1" dirty="0"/>
              <a:t>Alexander</a:t>
            </a:r>
            <a:r>
              <a:rPr lang="en-US" dirty="0"/>
              <a:t> – bishop who refutes Arius</a:t>
            </a:r>
          </a:p>
        </p:txBody>
      </p:sp>
    </p:spTree>
    <p:extLst>
      <p:ext uri="{BB962C8B-B14F-4D97-AF65-F5344CB8AC3E}">
        <p14:creationId xmlns:p14="http://schemas.microsoft.com/office/powerpoint/2010/main" val="22233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88596"/>
              </p:ext>
            </p:extLst>
          </p:nvPr>
        </p:nvGraphicFramePr>
        <p:xfrm>
          <a:off x="1000125" y="833438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rawing" r:id="rId3" imgW="7153275" imgH="5200650" progId="">
                  <p:embed/>
                </p:oleObj>
              </mc:Choice>
              <mc:Fallback>
                <p:oleObj name="Drawing" r:id="rId3" imgW="7153275" imgH="5200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33438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562600" y="990600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Numerous problems to deal with</a:t>
            </a:r>
            <a:endParaRPr lang="en-US" dirty="0"/>
          </a:p>
          <a:p>
            <a:r>
              <a:rPr lang="en-US" dirty="0"/>
              <a:t>• 2 languages: Greek and Latin</a:t>
            </a:r>
          </a:p>
          <a:p>
            <a:r>
              <a:rPr lang="en-US" dirty="0"/>
              <a:t>• Critical terms hard to define, especially “person” and “essence” </a:t>
            </a:r>
          </a:p>
          <a:p>
            <a:r>
              <a:rPr lang="en-US" dirty="0"/>
              <a:t>• Many factions came with their own agendas</a:t>
            </a:r>
          </a:p>
          <a:p>
            <a:r>
              <a:rPr lang="en-US" dirty="0"/>
              <a:t>• Underlying tension between east and west</a:t>
            </a:r>
          </a:p>
        </p:txBody>
      </p:sp>
    </p:spTree>
    <p:extLst>
      <p:ext uri="{BB962C8B-B14F-4D97-AF65-F5344CB8AC3E}">
        <p14:creationId xmlns:p14="http://schemas.microsoft.com/office/powerpoint/2010/main" val="26182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36656"/>
              </p:ext>
            </p:extLst>
          </p:nvPr>
        </p:nvGraphicFramePr>
        <p:xfrm>
          <a:off x="1000125" y="833438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rawing" r:id="rId3" imgW="7153275" imgH="5200650" progId="">
                  <p:embed/>
                </p:oleObj>
              </mc:Choice>
              <mc:Fallback>
                <p:oleObj name="Drawing" r:id="rId3" imgW="7153275" imgH="5200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33438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6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31564"/>
              </p:ext>
            </p:extLst>
          </p:nvPr>
        </p:nvGraphicFramePr>
        <p:xfrm>
          <a:off x="2947988" y="1504950"/>
          <a:ext cx="324802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rawing" r:id="rId3" imgW="3257550" imgH="3857625" progId="">
                  <p:embed/>
                </p:oleObj>
              </mc:Choice>
              <mc:Fallback>
                <p:oleObj name="Drawing" r:id="rId3" imgW="3257550" imgH="3857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504950"/>
                        <a:ext cx="3248025" cy="384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6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C0C0C0"/>
                </a:solidFill>
              </a:rPr>
              <a:t>318-325</a:t>
            </a:r>
            <a:br>
              <a:rPr lang="en-US" dirty="0">
                <a:solidFill>
                  <a:srgbClr val="C0C0C0"/>
                </a:solidFill>
              </a:rPr>
            </a:br>
            <a:r>
              <a:rPr lang="en-US" dirty="0">
                <a:solidFill>
                  <a:srgbClr val="C0C0C0"/>
                </a:solidFill>
              </a:rPr>
              <a:t>Outbreak of controversy to council of </a:t>
            </a:r>
            <a:r>
              <a:rPr lang="en-US" dirty="0" err="1">
                <a:solidFill>
                  <a:srgbClr val="C0C0C0"/>
                </a:solidFill>
              </a:rPr>
              <a:t>Nicea</a:t>
            </a:r>
            <a:endParaRPr lang="en-US" dirty="0">
              <a:solidFill>
                <a:srgbClr val="C0C0C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325-361 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Arian reaction and prevalence</a:t>
            </a:r>
          </a:p>
          <a:p>
            <a:r>
              <a:rPr lang="en-US" dirty="0">
                <a:solidFill>
                  <a:srgbClr val="C0C0C0"/>
                </a:solidFill>
              </a:rPr>
              <a:t>361-381  </a:t>
            </a:r>
            <a:br>
              <a:rPr lang="en-US" dirty="0">
                <a:solidFill>
                  <a:srgbClr val="C0C0C0"/>
                </a:solidFill>
              </a:rPr>
            </a:br>
            <a:r>
              <a:rPr lang="en-US" dirty="0">
                <a:solidFill>
                  <a:srgbClr val="C0C0C0"/>
                </a:solidFill>
              </a:rPr>
              <a:t>The final victory</a:t>
            </a:r>
          </a:p>
        </p:txBody>
      </p:sp>
    </p:spTree>
    <p:extLst>
      <p:ext uri="{BB962C8B-B14F-4D97-AF65-F5344CB8AC3E}">
        <p14:creationId xmlns:p14="http://schemas.microsoft.com/office/powerpoint/2010/main" val="27608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318-325</a:t>
            </a:r>
            <a:br>
              <a:rPr lang="en-US" dirty="0"/>
            </a:br>
            <a:r>
              <a:rPr lang="en-US" dirty="0"/>
              <a:t>Outbreak of Arianism and its condemnation </a:t>
            </a:r>
          </a:p>
          <a:p>
            <a:r>
              <a:rPr lang="en-US" dirty="0"/>
              <a:t>325-361  </a:t>
            </a:r>
            <a:br>
              <a:rPr lang="en-US" dirty="0"/>
            </a:br>
            <a:r>
              <a:rPr lang="en-US" dirty="0"/>
              <a:t>Arianism rises again</a:t>
            </a:r>
          </a:p>
          <a:p>
            <a:r>
              <a:rPr lang="en-US" dirty="0"/>
              <a:t>361-381  </a:t>
            </a:r>
            <a:br>
              <a:rPr lang="en-US" dirty="0"/>
            </a:br>
            <a:r>
              <a:rPr lang="en-US" dirty="0"/>
              <a:t>The final victory</a:t>
            </a:r>
          </a:p>
        </p:txBody>
      </p:sp>
    </p:spTree>
    <p:extLst>
      <p:ext uri="{BB962C8B-B14F-4D97-AF65-F5344CB8AC3E}">
        <p14:creationId xmlns:p14="http://schemas.microsoft.com/office/powerpoint/2010/main" val="2766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CONSTANTINE</a:t>
            </a:r>
            <a:endParaRPr lang="en-US" dirty="0"/>
          </a:p>
          <a:p>
            <a:r>
              <a:rPr lang="en-US" dirty="0"/>
              <a:t>	▪ Emperor of Rome</a:t>
            </a:r>
          </a:p>
          <a:p>
            <a:r>
              <a:rPr lang="en-US" dirty="0"/>
              <a:t>	▪ Legalizes Christianity</a:t>
            </a:r>
          </a:p>
          <a:p>
            <a:r>
              <a:rPr lang="en-US" dirty="0"/>
              <a:t>	▪ Confessing Christian</a:t>
            </a:r>
          </a:p>
        </p:txBody>
      </p:sp>
    </p:spTree>
    <p:extLst>
      <p:ext uri="{BB962C8B-B14F-4D97-AF65-F5344CB8AC3E}">
        <p14:creationId xmlns:p14="http://schemas.microsoft.com/office/powerpoint/2010/main" val="23164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318-325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Outbreak of Arianism and its condemnation </a:t>
            </a:r>
          </a:p>
          <a:p>
            <a:r>
              <a:rPr lang="en-US" dirty="0"/>
              <a:t>325-361  </a:t>
            </a:r>
            <a:br>
              <a:rPr lang="en-US" dirty="0"/>
            </a:br>
            <a:r>
              <a:rPr lang="en-US" dirty="0"/>
              <a:t>Arianism rises again</a:t>
            </a:r>
          </a:p>
          <a:p>
            <a:r>
              <a:rPr lang="en-US" dirty="0"/>
              <a:t>361-381  </a:t>
            </a:r>
            <a:br>
              <a:rPr lang="en-US" dirty="0"/>
            </a:br>
            <a:r>
              <a:rPr lang="en-US" dirty="0"/>
              <a:t>The final victory</a:t>
            </a:r>
          </a:p>
        </p:txBody>
      </p:sp>
    </p:spTree>
    <p:extLst>
      <p:ext uri="{BB962C8B-B14F-4D97-AF65-F5344CB8AC3E}">
        <p14:creationId xmlns:p14="http://schemas.microsoft.com/office/powerpoint/2010/main" val="7515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254340"/>
              </p:ext>
            </p:extLst>
          </p:nvPr>
        </p:nvGraphicFramePr>
        <p:xfrm>
          <a:off x="914400" y="304800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rawing" r:id="rId3" imgW="7153275" imgH="5200650" progId="">
                  <p:embed/>
                </p:oleObj>
              </mc:Choice>
              <mc:Fallback>
                <p:oleObj name="Drawing" r:id="rId3" imgW="7153275" imgH="5200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95800" y="3657600"/>
            <a:ext cx="7620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ARIUS</a:t>
            </a:r>
            <a:endParaRPr lang="en-US" dirty="0"/>
          </a:p>
          <a:p>
            <a:r>
              <a:rPr lang="en-US" dirty="0"/>
              <a:t>	 ▪ A popular pastor in Alexandria</a:t>
            </a:r>
          </a:p>
          <a:p>
            <a:r>
              <a:rPr lang="en-US" dirty="0"/>
              <a:t>	 ▪ A student of the famous martyr, Lucian</a:t>
            </a:r>
          </a:p>
          <a:p>
            <a:r>
              <a:rPr lang="en-US" dirty="0"/>
              <a:t>	 ▪ Teaches Jesus is not fully and truly divine</a:t>
            </a:r>
          </a:p>
          <a:p>
            <a:r>
              <a:rPr lang="en-US" dirty="0"/>
              <a:t>	 ▪ Heresy, “Arianism” is named after him</a:t>
            </a:r>
          </a:p>
        </p:txBody>
      </p:sp>
    </p:spTree>
    <p:extLst>
      <p:ext uri="{BB962C8B-B14F-4D97-AF65-F5344CB8AC3E}">
        <p14:creationId xmlns:p14="http://schemas.microsoft.com/office/powerpoint/2010/main" val="6951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ALEXANDER</a:t>
            </a:r>
            <a:endParaRPr lang="en-US" dirty="0"/>
          </a:p>
          <a:p>
            <a:r>
              <a:rPr lang="en-US" dirty="0"/>
              <a:t>	 ▪ Bishop of Alexandria</a:t>
            </a:r>
          </a:p>
          <a:p>
            <a:r>
              <a:rPr lang="en-US" dirty="0"/>
              <a:t>	 ▪ Refutes Arius and his teachings</a:t>
            </a:r>
          </a:p>
          <a:p>
            <a:r>
              <a:rPr lang="en-US" dirty="0"/>
              <a:t>	 ▪ Defends Christ’s full divinity</a:t>
            </a:r>
          </a:p>
          <a:p>
            <a:r>
              <a:rPr lang="en-US" dirty="0"/>
              <a:t>	 ▪ Calls for a regional council meeting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08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21561"/>
              </p:ext>
            </p:extLst>
          </p:nvPr>
        </p:nvGraphicFramePr>
        <p:xfrm>
          <a:off x="914400" y="304800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rawing" r:id="rId3" imgW="7153275" imgH="5200650" progId="">
                  <p:embed/>
                </p:oleObj>
              </mc:Choice>
              <mc:Fallback>
                <p:oleObj name="Drawing" r:id="rId3" imgW="7153275" imgH="5200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7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ALEXANDER</a:t>
            </a:r>
            <a:endParaRPr lang="en-US" dirty="0"/>
          </a:p>
          <a:p>
            <a:r>
              <a:rPr lang="en-US" dirty="0"/>
              <a:t>	 ▪ Bishop of Alexandria</a:t>
            </a:r>
          </a:p>
          <a:p>
            <a:r>
              <a:rPr lang="en-US" dirty="0"/>
              <a:t>	 ▪ Refutes Arius and his teachings</a:t>
            </a:r>
          </a:p>
          <a:p>
            <a:r>
              <a:rPr lang="en-US" dirty="0"/>
              <a:t>	 ▪ Defends Christ’s full divinity</a:t>
            </a:r>
          </a:p>
          <a:p>
            <a:r>
              <a:rPr lang="en-US" dirty="0"/>
              <a:t>	 ▪ Calls for a regional council meeting</a:t>
            </a:r>
          </a:p>
          <a:p>
            <a:r>
              <a:rPr lang="en-US" dirty="0"/>
              <a:t>	 ▪ Demonstrations in streets against him</a:t>
            </a:r>
          </a:p>
        </p:txBody>
      </p:sp>
    </p:spTree>
    <p:extLst>
      <p:ext uri="{BB962C8B-B14F-4D97-AF65-F5344CB8AC3E}">
        <p14:creationId xmlns:p14="http://schemas.microsoft.com/office/powerpoint/2010/main" val="18613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WJB1</Template>
  <TotalTime>5662</TotalTime>
  <Words>316</Words>
  <Application>Microsoft Macintosh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WJB1</vt:lpstr>
      <vt:lpstr>1_WJB1</vt:lpstr>
      <vt:lpstr>59_WJB1</vt:lpstr>
      <vt:lpstr>2_WJB1</vt:lpstr>
      <vt:lpstr>3_WJB1</vt:lpstr>
      <vt:lpstr>4_WJB1</vt:lpstr>
      <vt:lpstr>5_WJB1</vt:lpstr>
      <vt:lpstr>6_WJB1</vt:lpstr>
      <vt:lpstr>7_WJB1</vt:lpstr>
      <vt:lpstr>Drawing</vt:lpstr>
      <vt:lpstr>The Battle for the Deity of Christ Arianism vs Orthodoxy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Wendell Brane</dc:creator>
  <cp:lastModifiedBy>Wendell Brane</cp:lastModifiedBy>
  <cp:revision>798</cp:revision>
  <cp:lastPrinted>2016-11-27T13:47:19Z</cp:lastPrinted>
  <dcterms:created xsi:type="dcterms:W3CDTF">2009-12-09T17:11:57Z</dcterms:created>
  <dcterms:modified xsi:type="dcterms:W3CDTF">2021-11-23T02:33:12Z</dcterms:modified>
</cp:coreProperties>
</file>