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5" r:id="rId2"/>
    <p:sldMasterId id="2147483845" r:id="rId3"/>
    <p:sldMasterId id="2147483872" r:id="rId4"/>
    <p:sldMasterId id="2147483875" r:id="rId5"/>
    <p:sldMasterId id="2147483880" r:id="rId6"/>
    <p:sldMasterId id="2147483885" r:id="rId7"/>
    <p:sldMasterId id="2147483888" r:id="rId8"/>
    <p:sldMasterId id="2147483891" r:id="rId9"/>
  </p:sldMasterIdLst>
  <p:notesMasterIdLst>
    <p:notesMasterId r:id="rId29"/>
  </p:notesMasterIdLst>
  <p:handoutMasterIdLst>
    <p:handoutMasterId r:id="rId30"/>
  </p:handoutMasterIdLst>
  <p:sldIdLst>
    <p:sldId id="4370" r:id="rId10"/>
    <p:sldId id="4376" r:id="rId11"/>
    <p:sldId id="4378" r:id="rId12"/>
    <p:sldId id="4803" r:id="rId13"/>
    <p:sldId id="798" r:id="rId14"/>
    <p:sldId id="4700" r:id="rId15"/>
    <p:sldId id="4702" r:id="rId16"/>
    <p:sldId id="4719" r:id="rId17"/>
    <p:sldId id="4704" r:id="rId18"/>
    <p:sldId id="4720" r:id="rId19"/>
    <p:sldId id="4706" r:id="rId20"/>
    <p:sldId id="4708" r:id="rId21"/>
    <p:sldId id="4707" r:id="rId22"/>
    <p:sldId id="4709" r:id="rId23"/>
    <p:sldId id="4718" r:id="rId24"/>
    <p:sldId id="4721" r:id="rId25"/>
    <p:sldId id="4723" r:id="rId26"/>
    <p:sldId id="4710" r:id="rId27"/>
    <p:sldId id="4804" r:id="rId28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4370"/>
            <p14:sldId id="4376"/>
            <p14:sldId id="4378"/>
            <p14:sldId id="4803"/>
            <p14:sldId id="798"/>
            <p14:sldId id="4700"/>
            <p14:sldId id="4702"/>
            <p14:sldId id="4719"/>
            <p14:sldId id="4704"/>
            <p14:sldId id="4720"/>
            <p14:sldId id="4706"/>
            <p14:sldId id="4708"/>
            <p14:sldId id="4707"/>
            <p14:sldId id="4709"/>
            <p14:sldId id="4718"/>
            <p14:sldId id="4721"/>
            <p14:sldId id="4723"/>
            <p14:sldId id="4710"/>
            <p14:sldId id="4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2600"/>
    <a:srgbClr val="BB62C7"/>
    <a:srgbClr val="0DB079"/>
    <a:srgbClr val="11B098"/>
    <a:srgbClr val="3E4957"/>
    <a:srgbClr val="00FDFF"/>
    <a:srgbClr val="F545BC"/>
    <a:srgbClr val="1F087F"/>
    <a:srgbClr val="CA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F94A8-3941-4740-A1D8-72AF7A04C441}" v="3" dt="2021-09-19T13:18:1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568" autoAdjust="0"/>
    <p:restoredTop sz="95070" autoAdjust="0"/>
  </p:normalViewPr>
  <p:slideViewPr>
    <p:cSldViewPr>
      <p:cViewPr varScale="1">
        <p:scale>
          <a:sx n="103" d="100"/>
          <a:sy n="103" d="100"/>
        </p:scale>
        <p:origin x="11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ED7F94A8-3941-4740-A1D8-72AF7A04C441}"/>
    <pc:docChg chg="addSld delSld modSld sldOrd delMainMaster modSection">
      <pc:chgData name="Joshua Miles" userId="c3de303dcba1b2ee" providerId="LiveId" clId="{ED7F94A8-3941-4740-A1D8-72AF7A04C441}" dt="2021-09-19T13:18:55.040" v="7" actId="47"/>
      <pc:docMkLst>
        <pc:docMk/>
      </pc:docMkLst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15573498" sldId="256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2963103515" sldId="25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6439065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599083862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990138412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97689025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61547029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3860119884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808387" sldId="26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80463220" sldId="260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0931135" sldId="26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72425495" sldId="26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70826170" sldId="26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02335850" sldId="49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794535898" sldId="49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01284" sldId="49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44367635" sldId="50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739487976" sldId="50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916106380" sldId="50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927404509" sldId="3743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4198925876" sldId="3744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1974361179" sldId="3745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2944028895" sldId="3746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913067968" sldId="3747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694821583" sldId="3748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647461408" sldId="3749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70186221" sldId="375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587232566" sldId="3753"/>
        </pc:sldMkLst>
      </pc:sldChg>
      <pc:sldChg chg="ord">
        <pc:chgData name="Joshua Miles" userId="c3de303dcba1b2ee" providerId="LiveId" clId="{ED7F94A8-3941-4740-A1D8-72AF7A04C441}" dt="2021-09-19T13:18:43.803" v="6"/>
        <pc:sldMkLst>
          <pc:docMk/>
          <pc:sldMk cId="4185810558" sldId="460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58034692" sldId="460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52172062" sldId="460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190052373" sldId="460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69820627" sldId="461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53764445" sldId="461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509377414" sldId="4612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905280543" sldId="461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343426" sldId="461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101747748" sldId="461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34883883" sldId="461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487439355" sldId="461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125779274" sldId="461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412467143" sldId="4619"/>
        </pc:sldMkLst>
      </pc:sldChg>
      <pc:sldChg chg="del ord">
        <pc:chgData name="Joshua Miles" userId="c3de303dcba1b2ee" providerId="LiveId" clId="{ED7F94A8-3941-4740-A1D8-72AF7A04C441}" dt="2021-09-19T13:18:55.040" v="7" actId="47"/>
        <pc:sldMkLst>
          <pc:docMk/>
          <pc:sldMk cId="3572139966" sldId="4620"/>
        </pc:sldMkLst>
      </pc:sldChg>
      <pc:sldChg chg="del">
        <pc:chgData name="Joshua Miles" userId="c3de303dcba1b2ee" providerId="LiveId" clId="{ED7F94A8-3941-4740-A1D8-72AF7A04C441}" dt="2021-09-19T13:18:55.040" v="7" actId="47"/>
        <pc:sldMkLst>
          <pc:docMk/>
          <pc:sldMk cId="1676307084" sldId="4621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3635688576" sldId="4622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867417585" sldId="4623"/>
        </pc:sldMkLst>
      </pc:sld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99983493" sldId="2147483886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99983493" sldId="2147483886"/>
            <pc:sldLayoutMk cId="1232913789" sldId="2147483887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2090239391" sldId="2147483888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2090239391" sldId="2147483888"/>
            <pc:sldLayoutMk cId="2364911053" sldId="2147483889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1844463003" sldId="2147483890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1844463003" sldId="2147483890"/>
            <pc:sldLayoutMk cId="1524878381" sldId="21474838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BX: The Pentateuch — Vineyard Church">
            <a:extLst>
              <a:ext uri="{FF2B5EF4-FFF2-40B4-BE49-F238E27FC236}">
                <a16:creationId xmlns:a16="http://schemas.microsoft.com/office/drawing/2014/main" id="{567D2F23-CB9E-2849-9E24-7DF72B96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5" y="152400"/>
            <a:ext cx="5471491" cy="20574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tline of Pentateuch - Genesis through Deuteronomy Bible Study.">
            <a:extLst>
              <a:ext uri="{FF2B5EF4-FFF2-40B4-BE49-F238E27FC236}">
                <a16:creationId xmlns:a16="http://schemas.microsoft.com/office/drawing/2014/main" id="{904DF89A-6220-484F-8308-EA578BE5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5" y="2243559"/>
            <a:ext cx="5471491" cy="4103618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Destruction of Sodom and Gomorrah by brimstone and fire. Lot and his family are spared, but his wife, turning her head back, becomes a pillar of...">
            <a:extLst>
              <a:ext uri="{FF2B5EF4-FFF2-40B4-BE49-F238E27FC236}">
                <a16:creationId xmlns:a16="http://schemas.microsoft.com/office/drawing/2014/main" id="{B52145EB-FBF5-6540-A751-5DE8DA405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7294" r="4032" b="6396"/>
          <a:stretch/>
        </p:blipFill>
        <p:spPr bwMode="auto">
          <a:xfrm>
            <a:off x="1143000" y="228600"/>
            <a:ext cx="9906000" cy="62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Lot and his Daughters&amp;#39; Motives for their Incestuous Union - TheTorah.com">
            <a:extLst>
              <a:ext uri="{FF2B5EF4-FFF2-40B4-BE49-F238E27FC236}">
                <a16:creationId xmlns:a16="http://schemas.microsoft.com/office/drawing/2014/main" id="{4BD9234F-B4BC-BA46-9AF6-DBC7B18E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06" y="89901"/>
            <a:ext cx="9551988" cy="66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E638D-123E-4A4D-8186-C7425692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Major Themes from Genesis 19</a:t>
            </a:r>
          </a:p>
          <a:p>
            <a:r>
              <a:rPr lang="en-US" dirty="0"/>
              <a:t>	- God’s swift judgment on the residents of Sodom</a:t>
            </a:r>
          </a:p>
          <a:p>
            <a:r>
              <a:rPr lang="en-US" dirty="0"/>
              <a:t>	- Lot’s close attachment to that wicked society </a:t>
            </a:r>
          </a:p>
          <a:p>
            <a:r>
              <a:rPr lang="en-US" dirty="0"/>
              <a:t>	- God’s merciful sparing of Lot from the impending doom </a:t>
            </a:r>
          </a:p>
          <a:p>
            <a:r>
              <a:rPr lang="en-US" dirty="0"/>
              <a:t>	- The rebirth of Sodom in the cave near </a:t>
            </a:r>
            <a:r>
              <a:rPr lang="en-US" dirty="0" err="1"/>
              <a:t>Zoar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9280D-E20A-E14C-A6F7-E2CBEC40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3 levels of an OT narrative</a:t>
            </a:r>
          </a:p>
          <a:p>
            <a:r>
              <a:rPr lang="en-US" dirty="0"/>
              <a:t>	• 3</a:t>
            </a:r>
            <a:r>
              <a:rPr lang="en-US" baseline="30000" dirty="0"/>
              <a:t>rd</a:t>
            </a:r>
            <a:r>
              <a:rPr lang="en-US" dirty="0"/>
              <a:t> – The grand story of redemption history</a:t>
            </a:r>
          </a:p>
          <a:p>
            <a:r>
              <a:rPr lang="en-US" dirty="0"/>
              <a:t>	• </a:t>
            </a:r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– The larger story of God’s covenant people</a:t>
            </a:r>
          </a:p>
          <a:p>
            <a:r>
              <a:rPr lang="en-US" dirty="0"/>
              <a:t>	• 1</a:t>
            </a:r>
            <a:r>
              <a:rPr lang="en-US" baseline="30000" dirty="0"/>
              <a:t>st</a:t>
            </a:r>
            <a:r>
              <a:rPr lang="en-US" dirty="0"/>
              <a:t> – The story of the event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9280D-E20A-E14C-A6F7-E2CBEC40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3 levels of an OT narrative</a:t>
            </a:r>
          </a:p>
          <a:p>
            <a:r>
              <a:rPr lang="en-US" dirty="0"/>
              <a:t>	• </a:t>
            </a:r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– The grand story of redemption history</a:t>
            </a:r>
          </a:p>
          <a:p>
            <a:r>
              <a:rPr lang="en-US" dirty="0"/>
              <a:t>	• 2</a:t>
            </a:r>
            <a:r>
              <a:rPr lang="en-US" baseline="30000" dirty="0"/>
              <a:t>nd</a:t>
            </a:r>
            <a:r>
              <a:rPr lang="en-US" dirty="0"/>
              <a:t> – The larger story of God’s covenant people</a:t>
            </a:r>
          </a:p>
          <a:p>
            <a:r>
              <a:rPr lang="en-US" dirty="0"/>
              <a:t>	• 1</a:t>
            </a:r>
            <a:r>
              <a:rPr lang="en-US" baseline="30000" dirty="0"/>
              <a:t>st</a:t>
            </a:r>
            <a:r>
              <a:rPr lang="en-US" dirty="0"/>
              <a:t> – The story of the event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DBB7D-EB52-0044-ABED-8CFB4BD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F2DDB-C849-5849-A409-78004F9A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5210"/>
            <a:ext cx="6374591" cy="635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E0B38A-17E4-1546-9DB8-8FFF8934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4" y="231533"/>
            <a:ext cx="4044229" cy="63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9280D-E20A-E14C-A6F7-E2CBEC40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3 levels of an OT narrative</a:t>
            </a:r>
          </a:p>
          <a:p>
            <a:r>
              <a:rPr lang="en-US" dirty="0"/>
              <a:t>	• </a:t>
            </a:r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– The grand story of redemption history</a:t>
            </a:r>
          </a:p>
          <a:p>
            <a:r>
              <a:rPr lang="en-US" dirty="0"/>
              <a:t>	• 2</a:t>
            </a:r>
            <a:r>
              <a:rPr lang="en-US" baseline="30000" dirty="0"/>
              <a:t>nd</a:t>
            </a:r>
            <a:r>
              <a:rPr lang="en-US" dirty="0"/>
              <a:t> – The larger story of God’s covenant people</a:t>
            </a:r>
          </a:p>
          <a:p>
            <a:r>
              <a:rPr lang="en-US" dirty="0"/>
              <a:t>	• 1</a:t>
            </a:r>
            <a:r>
              <a:rPr lang="en-US" baseline="30000" dirty="0"/>
              <a:t>st</a:t>
            </a:r>
            <a:r>
              <a:rPr lang="en-US" dirty="0"/>
              <a:t> – The story of the event itself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218168-F8A0-2A4A-B83E-A8CD5F77C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1 Peter 2:6</a:t>
            </a:r>
            <a:br>
              <a:rPr lang="en-US" dirty="0"/>
            </a:br>
            <a:r>
              <a:rPr lang="en-US" dirty="0"/>
              <a:t>. . . [The Lord] condemned the cities of Sodom and Gomorrah by burning them to ashes, and made them an example of what is going to happen to the ungodly.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73DF1-F511-F543-8616-EB255B4DE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interpretations on why Sodom was destroyed:</a:t>
            </a:r>
          </a:p>
          <a:p>
            <a:r>
              <a:rPr lang="en-US" dirty="0"/>
              <a:t>	• Lack of hospitality</a:t>
            </a:r>
          </a:p>
          <a:p>
            <a:r>
              <a:rPr lang="en-US" dirty="0"/>
              <a:t>	• Homosexual rape</a:t>
            </a:r>
          </a:p>
          <a:p>
            <a:r>
              <a:rPr lang="en-US" dirty="0"/>
              <a:t>	• Wickedness in general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99A98-7E8D-674C-BE7D-16237F14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Jude 1:7</a:t>
            </a:r>
            <a:br>
              <a:rPr lang="en-US" dirty="0"/>
            </a:br>
            <a:r>
              <a:rPr lang="en-US" dirty="0"/>
              <a:t>Likewise, Sodom and Gomorrah and the surrounding towns committed sexual immorality and perversions, and serve as an example by undergoing the punishment of eternal fire.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007A-D7F2-C948-B0D2-56B83BD0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Purposeful stories retelling historical events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F5B2BE-5668-6B43-8738-8CB5B51B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20" y="280391"/>
            <a:ext cx="5609161" cy="31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DF4B97-2C6B-B64A-B586-ED8B72B2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Biblical narratives consist of</a:t>
            </a:r>
          </a:p>
          <a:p>
            <a:r>
              <a:rPr lang="en-US" dirty="0"/>
              <a:t>	• A scene</a:t>
            </a:r>
          </a:p>
          <a:p>
            <a:r>
              <a:rPr lang="en-US" dirty="0"/>
              <a:t>	• A plot</a:t>
            </a:r>
          </a:p>
          <a:p>
            <a:r>
              <a:rPr lang="en-US" dirty="0"/>
              <a:t>	• A plot resolution</a:t>
            </a:r>
          </a:p>
          <a:p>
            <a:r>
              <a:rPr lang="en-US" dirty="0"/>
              <a:t>	• Characters</a:t>
            </a:r>
          </a:p>
          <a:p>
            <a:r>
              <a:rPr lang="en-US" dirty="0"/>
              <a:t>	• Dialogue</a:t>
            </a:r>
          </a:p>
          <a:p>
            <a:r>
              <a:rPr lang="en-US" dirty="0"/>
              <a:t>	• The narrator</a:t>
            </a:r>
          </a:p>
        </p:txBody>
      </p:sp>
    </p:spTree>
    <p:extLst>
      <p:ext uri="{BB962C8B-B14F-4D97-AF65-F5344CB8AC3E}">
        <p14:creationId xmlns:p14="http://schemas.microsoft.com/office/powerpoint/2010/main" val="34518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9280D-E20A-E14C-A6F7-E2CBEC40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3 levels of an OT narrative</a:t>
            </a:r>
          </a:p>
          <a:p>
            <a:r>
              <a:rPr lang="en-US" dirty="0"/>
              <a:t>	• 3</a:t>
            </a:r>
            <a:r>
              <a:rPr lang="en-US" baseline="30000" dirty="0"/>
              <a:t>rd</a:t>
            </a:r>
            <a:r>
              <a:rPr lang="en-US" dirty="0"/>
              <a:t> – The grand story of redemption history</a:t>
            </a:r>
          </a:p>
          <a:p>
            <a:r>
              <a:rPr lang="en-US" dirty="0"/>
              <a:t>	• 2</a:t>
            </a:r>
            <a:r>
              <a:rPr lang="en-US" baseline="30000" dirty="0"/>
              <a:t>nd</a:t>
            </a:r>
            <a:r>
              <a:rPr lang="en-US" dirty="0"/>
              <a:t> – The larger story of God’s covenant people</a:t>
            </a:r>
          </a:p>
          <a:p>
            <a:r>
              <a:rPr lang="en-US" dirty="0"/>
              <a:t>	• 1</a:t>
            </a:r>
            <a:r>
              <a:rPr lang="en-US" baseline="30000" dirty="0"/>
              <a:t>st</a:t>
            </a:r>
            <a:r>
              <a:rPr lang="en-US" dirty="0"/>
              <a:t> – The story of the event itself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79DFC-C5A2-B54F-8D1B-17C34124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. . the men of the city of Sodom, both young and old, the whole population, surrounded the house. </a:t>
            </a:r>
          </a:p>
        </p:txBody>
      </p:sp>
    </p:spTree>
    <p:extLst>
      <p:ext uri="{BB962C8B-B14F-4D97-AF65-F5344CB8AC3E}">
        <p14:creationId xmlns:p14="http://schemas.microsoft.com/office/powerpoint/2010/main" val="22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2" descr="Angry Mob At Lots Door Published In 1877 Stock Illustration - Download  Image Now - iStock">
            <a:extLst>
              <a:ext uri="{FF2B5EF4-FFF2-40B4-BE49-F238E27FC236}">
                <a16:creationId xmlns:a16="http://schemas.microsoft.com/office/drawing/2014/main" id="{8307577A-A13A-B44D-9C61-C57303253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7136" r="3872" b="6179"/>
          <a:stretch/>
        </p:blipFill>
        <p:spPr bwMode="auto">
          <a:xfrm>
            <a:off x="1731130" y="381000"/>
            <a:ext cx="872974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2" descr="Lot Flees Sodom Gomorrah. 1) Sacred-biblical history of the old and New Testament. two Hundred and forty images Ed. 3. St. Petersburg, 2) 1873. 3) Russia 4) stock photo">
            <a:extLst>
              <a:ext uri="{FF2B5EF4-FFF2-40B4-BE49-F238E27FC236}">
                <a16:creationId xmlns:a16="http://schemas.microsoft.com/office/drawing/2014/main" id="{09EEC508-1E6A-CF4A-AF72-9952A244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235689"/>
            <a:ext cx="7889875" cy="65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355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Arial</vt:lpstr>
      <vt:lpstr>Bookman Old Style</vt:lpstr>
      <vt:lpstr>Calibri</vt:lpstr>
      <vt:lpstr>Gill Sans MT</vt:lpstr>
      <vt:lpstr>Wingdings 2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510</cp:revision>
  <cp:lastPrinted>2021-12-05T13:19:47Z</cp:lastPrinted>
  <dcterms:created xsi:type="dcterms:W3CDTF">2021-01-08T23:52:50Z</dcterms:created>
  <dcterms:modified xsi:type="dcterms:W3CDTF">2022-01-16T17:36:07Z</dcterms:modified>
</cp:coreProperties>
</file>