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72" r:id="rId4"/>
    <p:sldMasterId id="2147483875" r:id="rId5"/>
    <p:sldMasterId id="2147483880" r:id="rId6"/>
    <p:sldMasterId id="2147483885" r:id="rId7"/>
    <p:sldMasterId id="2147483888" r:id="rId8"/>
    <p:sldMasterId id="2147483891" r:id="rId9"/>
  </p:sldMasterIdLst>
  <p:notesMasterIdLst>
    <p:notesMasterId r:id="rId24"/>
  </p:notesMasterIdLst>
  <p:handoutMasterIdLst>
    <p:handoutMasterId r:id="rId25"/>
  </p:handoutMasterIdLst>
  <p:sldIdLst>
    <p:sldId id="4370" r:id="rId10"/>
    <p:sldId id="989" r:id="rId11"/>
    <p:sldId id="4628" r:id="rId12"/>
    <p:sldId id="4629" r:id="rId13"/>
    <p:sldId id="4631" r:id="rId14"/>
    <p:sldId id="4638" r:id="rId15"/>
    <p:sldId id="4630" r:id="rId16"/>
    <p:sldId id="4634" r:id="rId17"/>
    <p:sldId id="4633" r:id="rId18"/>
    <p:sldId id="4639" r:id="rId19"/>
    <p:sldId id="4632" r:id="rId20"/>
    <p:sldId id="4623" r:id="rId21"/>
    <p:sldId id="4627" r:id="rId22"/>
    <p:sldId id="4625" r:id="rId23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4370"/>
            <p14:sldId id="989"/>
            <p14:sldId id="4628"/>
            <p14:sldId id="4629"/>
            <p14:sldId id="4631"/>
            <p14:sldId id="4638"/>
            <p14:sldId id="4630"/>
            <p14:sldId id="4634"/>
            <p14:sldId id="4633"/>
            <p14:sldId id="4639"/>
            <p14:sldId id="4632"/>
            <p14:sldId id="4623"/>
            <p14:sldId id="4627"/>
            <p14:sldId id="46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00FDFF"/>
    <a:srgbClr val="FF7E79"/>
    <a:srgbClr val="FF2600"/>
    <a:srgbClr val="BB62C7"/>
    <a:srgbClr val="0DB079"/>
    <a:srgbClr val="11B098"/>
    <a:srgbClr val="3E4957"/>
    <a:srgbClr val="F545BC"/>
    <a:srgbClr val="1F0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F94A8-3941-4740-A1D8-72AF7A04C441}" v="3" dt="2021-09-19T13:18:12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008" autoAdjust="0"/>
    <p:restoredTop sz="95141" autoAdjust="0"/>
  </p:normalViewPr>
  <p:slideViewPr>
    <p:cSldViewPr>
      <p:cViewPr varScale="1">
        <p:scale>
          <a:sx n="78" d="100"/>
          <a:sy n="78" d="100"/>
        </p:scale>
        <p:origin x="9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ED7F94A8-3941-4740-A1D8-72AF7A04C441}"/>
    <pc:docChg chg="addSld delSld modSld sldOrd delMainMaster modSection">
      <pc:chgData name="Joshua Miles" userId="c3de303dcba1b2ee" providerId="LiveId" clId="{ED7F94A8-3941-4740-A1D8-72AF7A04C441}" dt="2021-09-19T13:18:55.040" v="7" actId="47"/>
      <pc:docMkLst>
        <pc:docMk/>
      </pc:docMkLst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15573498" sldId="256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2963103515" sldId="25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6439065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599083862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990138412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97689025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61547029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3860119884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808387" sldId="26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80463220" sldId="260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0931135" sldId="26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72425495" sldId="26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70826170" sldId="26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02335850" sldId="49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794535898" sldId="49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01284" sldId="49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44367635" sldId="50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739487976" sldId="50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916106380" sldId="50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927404509" sldId="3743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4198925876" sldId="3744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1974361179" sldId="3745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2944028895" sldId="3746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913067968" sldId="3747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694821583" sldId="3748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647461408" sldId="3749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70186221" sldId="375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587232566" sldId="3753"/>
        </pc:sldMkLst>
      </pc:sldChg>
      <pc:sldChg chg="ord">
        <pc:chgData name="Joshua Miles" userId="c3de303dcba1b2ee" providerId="LiveId" clId="{ED7F94A8-3941-4740-A1D8-72AF7A04C441}" dt="2021-09-19T13:18:43.803" v="6"/>
        <pc:sldMkLst>
          <pc:docMk/>
          <pc:sldMk cId="4185810558" sldId="460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58034692" sldId="460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52172062" sldId="460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190052373" sldId="460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69820627" sldId="461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53764445" sldId="461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509377414" sldId="4612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905280543" sldId="461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343426" sldId="461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101747748" sldId="461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34883883" sldId="461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487439355" sldId="461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125779274" sldId="461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412467143" sldId="4619"/>
        </pc:sldMkLst>
      </pc:sldChg>
      <pc:sldChg chg="del ord">
        <pc:chgData name="Joshua Miles" userId="c3de303dcba1b2ee" providerId="LiveId" clId="{ED7F94A8-3941-4740-A1D8-72AF7A04C441}" dt="2021-09-19T13:18:55.040" v="7" actId="47"/>
        <pc:sldMkLst>
          <pc:docMk/>
          <pc:sldMk cId="3572139966" sldId="4620"/>
        </pc:sldMkLst>
      </pc:sldChg>
      <pc:sldChg chg="del">
        <pc:chgData name="Joshua Miles" userId="c3de303dcba1b2ee" providerId="LiveId" clId="{ED7F94A8-3941-4740-A1D8-72AF7A04C441}" dt="2021-09-19T13:18:55.040" v="7" actId="47"/>
        <pc:sldMkLst>
          <pc:docMk/>
          <pc:sldMk cId="1676307084" sldId="4621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3635688576" sldId="4622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867417585" sldId="4623"/>
        </pc:sldMkLst>
      </pc:sld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99983493" sldId="2147483886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99983493" sldId="2147483886"/>
            <pc:sldLayoutMk cId="1232913789" sldId="2147483887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2090239391" sldId="2147483888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2090239391" sldId="2147483888"/>
            <pc:sldLayoutMk cId="2364911053" sldId="2147483889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1844463003" sldId="2147483890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1844463003" sldId="2147483890"/>
            <pc:sldLayoutMk cId="1524878381" sldId="21474838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64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208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BX: The Pentateuch — Vineyard Church">
            <a:extLst>
              <a:ext uri="{FF2B5EF4-FFF2-40B4-BE49-F238E27FC236}">
                <a16:creationId xmlns:a16="http://schemas.microsoft.com/office/drawing/2014/main" id="{567D2F23-CB9E-2849-9E24-7DF72B96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471491" cy="205740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utline of Pentateuch - Genesis through Deuteronomy Bible Study.">
            <a:extLst>
              <a:ext uri="{FF2B5EF4-FFF2-40B4-BE49-F238E27FC236}">
                <a16:creationId xmlns:a16="http://schemas.microsoft.com/office/drawing/2014/main" id="{904DF89A-6220-484F-8308-EA578BE52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95959"/>
            <a:ext cx="5471491" cy="4103618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290966-7F1A-1441-9EB4-42BE3CADFC75}"/>
              </a:ext>
            </a:extLst>
          </p:cNvPr>
          <p:cNvSpPr txBox="1"/>
          <p:nvPr/>
        </p:nvSpPr>
        <p:spPr>
          <a:xfrm>
            <a:off x="6400800" y="4572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What about the Fourth Commandment, to remember the Sabbath day and to keep it holy?</a:t>
            </a:r>
          </a:p>
        </p:txBody>
      </p:sp>
    </p:spTree>
    <p:extLst>
      <p:ext uri="{BB962C8B-B14F-4D97-AF65-F5344CB8AC3E}">
        <p14:creationId xmlns:p14="http://schemas.microsoft.com/office/powerpoint/2010/main" val="340866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moral law?</a:t>
            </a:r>
          </a:p>
        </p:txBody>
      </p:sp>
    </p:spTree>
    <p:extLst>
      <p:ext uri="{BB962C8B-B14F-4D97-AF65-F5344CB8AC3E}">
        <p14:creationId xmlns:p14="http://schemas.microsoft.com/office/powerpoint/2010/main" val="251077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Likely moral purposes for the Fourth Commandment:</a:t>
            </a:r>
          </a:p>
          <a:p>
            <a:pPr marL="400050" lvl="1" indent="0"/>
            <a:r>
              <a:rPr lang="en-US" dirty="0"/>
              <a:t>• To set apart the ancient Hebrews from their pagan neighbors</a:t>
            </a:r>
          </a:p>
          <a:p>
            <a:pPr marL="400050" lvl="1" indent="0"/>
            <a:r>
              <a:rPr lang="en-US" dirty="0"/>
              <a:t>• To remind the Israelites that YHWH was their creator</a:t>
            </a:r>
          </a:p>
          <a:p>
            <a:pPr marL="400050" lvl="1" indent="0"/>
            <a:r>
              <a:rPr lang="en-US" dirty="0"/>
              <a:t>• To establish a rhythm to Israel’s relationship with God</a:t>
            </a:r>
          </a:p>
          <a:p>
            <a:pPr marL="400050" lvl="1" indent="0"/>
            <a:r>
              <a:rPr lang="en-US" dirty="0"/>
              <a:t>• To provide the benefit of rest itself: physically and mentally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5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E3C8D7-141D-6E43-B997-1509D0B2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Romans 14:5, 13</a:t>
            </a:r>
            <a:br>
              <a:rPr lang="en-US" dirty="0"/>
            </a:br>
            <a:r>
              <a:rPr lang="en-US" dirty="0"/>
              <a:t>One man considers one day more sacred than another; another man considers every day alike. Each one should be fully convinced in his own mind.  . . . Stop passing judgment on one another. </a:t>
            </a:r>
            <a:endParaRPr lang="en-US" sz="3500" dirty="0"/>
          </a:p>
          <a:p>
            <a:r>
              <a:rPr lang="en-US" u="sng" dirty="0"/>
              <a:t>Colossians 2:16, 17</a:t>
            </a:r>
            <a:br>
              <a:rPr lang="en-US" dirty="0"/>
            </a:br>
            <a:r>
              <a:rPr lang="en-US" dirty="0"/>
              <a:t>Do not let anyone judge you by what you eat or drink, or with regards to a religious festival, a new moon celebration, or a Sabbath Day. These are a shadow of the things that were to come; the reality, however, is in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6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4340" indent="-43434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3D25F4-D3F4-EF45-A8D3-F4E986D8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Mark 2:27</a:t>
            </a:r>
            <a:br>
              <a:rPr lang="en-US" dirty="0"/>
            </a:br>
            <a:r>
              <a:rPr lang="en-US" dirty="0"/>
              <a:t>Then Jesus said to them, “The Sabbath was made for man, not man for the Sabbath.”</a:t>
            </a:r>
          </a:p>
        </p:txBody>
      </p:sp>
    </p:spTree>
    <p:extLst>
      <p:ext uri="{BB962C8B-B14F-4D97-AF65-F5344CB8AC3E}">
        <p14:creationId xmlns:p14="http://schemas.microsoft.com/office/powerpoint/2010/main" val="338794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is the relationship of the Ten Commandments to the Christian under the New Covenant?</a:t>
            </a:r>
          </a:p>
        </p:txBody>
      </p:sp>
    </p:spTree>
    <p:extLst>
      <p:ext uri="{BB962C8B-B14F-4D97-AF65-F5344CB8AC3E}">
        <p14:creationId xmlns:p14="http://schemas.microsoft.com/office/powerpoint/2010/main" val="106649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Sabbath-keeping reaffirmed in the New Testament? </a:t>
            </a:r>
          </a:p>
        </p:txBody>
      </p:sp>
    </p:spTree>
    <p:extLst>
      <p:ext uri="{BB962C8B-B14F-4D97-AF65-F5344CB8AC3E}">
        <p14:creationId xmlns:p14="http://schemas.microsoft.com/office/powerpoint/2010/main" val="10503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How do we discover the purpose for a particular law?</a:t>
            </a:r>
          </a:p>
        </p:txBody>
      </p:sp>
    </p:spTree>
    <p:extLst>
      <p:ext uri="{BB962C8B-B14F-4D97-AF65-F5344CB8AC3E}">
        <p14:creationId xmlns:p14="http://schemas.microsoft.com/office/powerpoint/2010/main" val="67930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civil law?</a:t>
            </a:r>
          </a:p>
        </p:txBody>
      </p:sp>
    </p:spTree>
    <p:extLst>
      <p:ext uri="{BB962C8B-B14F-4D97-AF65-F5344CB8AC3E}">
        <p14:creationId xmlns:p14="http://schemas.microsoft.com/office/powerpoint/2010/main" val="317776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civil law?</a:t>
            </a:r>
          </a:p>
          <a:p>
            <a:pPr marL="400050" lvl="1" indent="0"/>
            <a:r>
              <a:rPr lang="en-US" dirty="0"/>
              <a:t>To protect servants and slaves from being overworked and exploited.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ceremonial law?</a:t>
            </a:r>
          </a:p>
        </p:txBody>
      </p:sp>
    </p:spTree>
    <p:extLst>
      <p:ext uri="{BB962C8B-B14F-4D97-AF65-F5344CB8AC3E}">
        <p14:creationId xmlns:p14="http://schemas.microsoft.com/office/powerpoint/2010/main" val="14876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ceremonial law?</a:t>
            </a:r>
          </a:p>
          <a:p>
            <a:pPr marL="0" indent="0"/>
            <a:endParaRPr lang="en-US" dirty="0"/>
          </a:p>
          <a:p>
            <a:pPr marL="457200" indent="0"/>
            <a:r>
              <a:rPr lang="en-US" sz="3300" u="sng" dirty="0"/>
              <a:t>Colossians 2:16-17</a:t>
            </a:r>
            <a:br>
              <a:rPr lang="en-US" sz="3300" dirty="0"/>
            </a:br>
            <a:r>
              <a:rPr lang="en-US" sz="3300" dirty="0"/>
              <a:t>Do not let anyone judge you by what you eat or drink, or with regards to a religious festival, a new moon celebration, or a Sabbath Day. These are a shadow of the things that were to come; the reality, however, is in Christ.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90E112-CF35-BE49-9254-36A887D0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Is the Fourth Commandment a ceremonial law?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 1</a:t>
            </a:r>
            <a:r>
              <a:rPr lang="en-US" sz="3300" dirty="0"/>
              <a:t> Therefore, since the promise of entering his rest still stands . . .</a:t>
            </a:r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 2</a:t>
            </a:r>
            <a:r>
              <a:rPr lang="en-US" sz="3300" dirty="0"/>
              <a:t> For we also have had the gospel preached to us . . .</a:t>
            </a:r>
            <a:endParaRPr lang="en-US" sz="3300" u="sng" dirty="0"/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 3</a:t>
            </a:r>
            <a:r>
              <a:rPr lang="en-US" sz="3300" dirty="0"/>
              <a:t> Now we who have believed enter that rest . . .</a:t>
            </a:r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 6</a:t>
            </a:r>
            <a:r>
              <a:rPr lang="en-US" sz="3300" dirty="0"/>
              <a:t> It still remains that some will enter that rest . . .</a:t>
            </a:r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 9</a:t>
            </a:r>
            <a:r>
              <a:rPr lang="en-US" sz="3300" dirty="0"/>
              <a:t> There remains, then, a Sabbath-rest for the people of God . . .</a:t>
            </a:r>
          </a:p>
          <a:p>
            <a:pPr marL="0" indent="0"/>
            <a:r>
              <a:rPr lang="en-US" sz="3300" baseline="30000" dirty="0">
                <a:solidFill>
                  <a:srgbClr val="FFC000"/>
                </a:solidFill>
              </a:rPr>
              <a:t>    11</a:t>
            </a:r>
            <a:r>
              <a:rPr lang="en-US" sz="3300" dirty="0"/>
              <a:t> Let us, therefore, make every effort to enter that rest . . .</a:t>
            </a:r>
          </a:p>
        </p:txBody>
      </p:sp>
    </p:spTree>
    <p:extLst>
      <p:ext uri="{BB962C8B-B14F-4D97-AF65-F5344CB8AC3E}">
        <p14:creationId xmlns:p14="http://schemas.microsoft.com/office/powerpoint/2010/main" val="15933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9986</TotalTime>
  <Words>432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Arial</vt:lpstr>
      <vt:lpstr>Bookman Old Style</vt:lpstr>
      <vt:lpstr>Calibri</vt:lpstr>
      <vt:lpstr>Gill Sans MT</vt:lpstr>
      <vt:lpstr>Wingdings 2</vt:lpstr>
      <vt:lpstr>8_WJB1</vt:lpstr>
      <vt:lpstr>1_WJB1</vt:lpstr>
      <vt:lpstr>Deluxe</vt:lpstr>
      <vt:lpstr>9_WJB1</vt:lpstr>
      <vt:lpstr>10_WJB1</vt:lpstr>
      <vt:lpstr>11_WJB1</vt:lpstr>
      <vt:lpstr>12_WJB1</vt:lpstr>
      <vt:lpstr>13_WJB1</vt:lpstr>
      <vt:lpstr>14_WJB1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561</cp:revision>
  <cp:lastPrinted>2021-12-05T13:19:47Z</cp:lastPrinted>
  <dcterms:created xsi:type="dcterms:W3CDTF">2021-01-08T23:52:50Z</dcterms:created>
  <dcterms:modified xsi:type="dcterms:W3CDTF">2022-02-21T15:55:25Z</dcterms:modified>
</cp:coreProperties>
</file>