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  <p:sldMasterId id="2147483835" r:id="rId2"/>
    <p:sldMasterId id="2147483845" r:id="rId3"/>
    <p:sldMasterId id="2147483872" r:id="rId4"/>
    <p:sldMasterId id="2147483875" r:id="rId5"/>
    <p:sldMasterId id="2147483880" r:id="rId6"/>
    <p:sldMasterId id="2147483885" r:id="rId7"/>
    <p:sldMasterId id="2147483888" r:id="rId8"/>
    <p:sldMasterId id="2147483891" r:id="rId9"/>
  </p:sldMasterIdLst>
  <p:notesMasterIdLst>
    <p:notesMasterId r:id="rId27"/>
  </p:notesMasterIdLst>
  <p:handoutMasterIdLst>
    <p:handoutMasterId r:id="rId28"/>
  </p:handoutMasterIdLst>
  <p:sldIdLst>
    <p:sldId id="1285" r:id="rId10"/>
    <p:sldId id="1286" r:id="rId11"/>
    <p:sldId id="1287" r:id="rId12"/>
    <p:sldId id="1288" r:id="rId13"/>
    <p:sldId id="1289" r:id="rId14"/>
    <p:sldId id="1305" r:id="rId15"/>
    <p:sldId id="1291" r:id="rId16"/>
    <p:sldId id="1292" r:id="rId17"/>
    <p:sldId id="1295" r:id="rId18"/>
    <p:sldId id="4816" r:id="rId19"/>
    <p:sldId id="1296" r:id="rId20"/>
    <p:sldId id="1297" r:id="rId21"/>
    <p:sldId id="1298" r:id="rId22"/>
    <p:sldId id="1299" r:id="rId23"/>
    <p:sldId id="1300" r:id="rId24"/>
    <p:sldId id="1306" r:id="rId25"/>
    <p:sldId id="1303" r:id="rId26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1285"/>
            <p14:sldId id="1286"/>
            <p14:sldId id="1287"/>
            <p14:sldId id="1288"/>
            <p14:sldId id="1289"/>
            <p14:sldId id="1305"/>
            <p14:sldId id="1291"/>
            <p14:sldId id="1292"/>
            <p14:sldId id="1295"/>
            <p14:sldId id="4816"/>
            <p14:sldId id="1296"/>
            <p14:sldId id="1297"/>
            <p14:sldId id="1298"/>
            <p14:sldId id="1299"/>
            <p14:sldId id="1300"/>
            <p14:sldId id="1306"/>
            <p14:sldId id="1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00"/>
    <a:srgbClr val="00FDFF"/>
    <a:srgbClr val="FF7E79"/>
    <a:srgbClr val="FF2600"/>
    <a:srgbClr val="BB62C7"/>
    <a:srgbClr val="0DB079"/>
    <a:srgbClr val="11B098"/>
    <a:srgbClr val="3E4957"/>
    <a:srgbClr val="F545BC"/>
    <a:srgbClr val="1F0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7F94A8-3941-4740-A1D8-72AF7A04C441}" v="3" dt="2021-09-19T13:18:12.0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1939" autoAdjust="0"/>
    <p:restoredTop sz="95141" autoAdjust="0"/>
  </p:normalViewPr>
  <p:slideViewPr>
    <p:cSldViewPr>
      <p:cViewPr varScale="1">
        <p:scale>
          <a:sx n="78" d="100"/>
          <a:sy n="78" d="100"/>
        </p:scale>
        <p:origin x="101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microsoft.com/office/2015/10/relationships/revisionInfo" Target="revisionInfo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Master" Target="slideMasters/slideMaster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Miles" userId="c3de303dcba1b2ee" providerId="LiveId" clId="{ED7F94A8-3941-4740-A1D8-72AF7A04C441}"/>
    <pc:docChg chg="addSld delSld modSld sldOrd delMainMaster modSection">
      <pc:chgData name="Joshua Miles" userId="c3de303dcba1b2ee" providerId="LiveId" clId="{ED7F94A8-3941-4740-A1D8-72AF7A04C441}" dt="2021-09-19T13:18:55.040" v="7" actId="47"/>
      <pc:docMkLst>
        <pc:docMk/>
      </pc:docMkLst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915573498" sldId="256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2963103515" sldId="256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66439065" sldId="257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599083862" sldId="257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1990138412" sldId="25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697689025" sldId="25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261547029" sldId="259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3860119884" sldId="259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188808387" sldId="260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980463220" sldId="260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1880931135" sldId="261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472425495" sldId="263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70826170" sldId="264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02335850" sldId="497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794535898" sldId="49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92601284" sldId="499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244367635" sldId="500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739487976" sldId="501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916106380" sldId="502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1927404509" sldId="3743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4198925876" sldId="3744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1974361179" sldId="3745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2944028895" sldId="3746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913067968" sldId="3747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694821583" sldId="3748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3647461408" sldId="3749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170186221" sldId="3752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3587232566" sldId="3753"/>
        </pc:sldMkLst>
      </pc:sldChg>
      <pc:sldChg chg="ord">
        <pc:chgData name="Joshua Miles" userId="c3de303dcba1b2ee" providerId="LiveId" clId="{ED7F94A8-3941-4740-A1D8-72AF7A04C441}" dt="2021-09-19T13:18:43.803" v="6"/>
        <pc:sldMkLst>
          <pc:docMk/>
          <pc:sldMk cId="4185810558" sldId="4605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258034692" sldId="4607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252172062" sldId="460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190052373" sldId="4609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269820627" sldId="4610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453764445" sldId="4611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509377414" sldId="4612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905280543" sldId="4613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926343426" sldId="4614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101747748" sldId="4615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34883883" sldId="4616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487439355" sldId="4617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125779274" sldId="461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412467143" sldId="4619"/>
        </pc:sldMkLst>
      </pc:sldChg>
      <pc:sldChg chg="del ord">
        <pc:chgData name="Joshua Miles" userId="c3de303dcba1b2ee" providerId="LiveId" clId="{ED7F94A8-3941-4740-A1D8-72AF7A04C441}" dt="2021-09-19T13:18:55.040" v="7" actId="47"/>
        <pc:sldMkLst>
          <pc:docMk/>
          <pc:sldMk cId="3572139966" sldId="4620"/>
        </pc:sldMkLst>
      </pc:sldChg>
      <pc:sldChg chg="del">
        <pc:chgData name="Joshua Miles" userId="c3de303dcba1b2ee" providerId="LiveId" clId="{ED7F94A8-3941-4740-A1D8-72AF7A04C441}" dt="2021-09-19T13:18:55.040" v="7" actId="47"/>
        <pc:sldMkLst>
          <pc:docMk/>
          <pc:sldMk cId="1676307084" sldId="4621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3635688576" sldId="4622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867417585" sldId="4623"/>
        </pc:sldMkLst>
      </pc:sldChg>
      <pc:sldMasterChg chg="del delSldLayout">
        <pc:chgData name="Joshua Miles" userId="c3de303dcba1b2ee" providerId="LiveId" clId="{ED7F94A8-3941-4740-A1D8-72AF7A04C441}" dt="2021-09-19T13:15:52.450" v="0" actId="47"/>
        <pc:sldMasterMkLst>
          <pc:docMk/>
          <pc:sldMasterMk cId="99983493" sldId="2147483886"/>
        </pc:sldMasterMkLst>
        <pc:sldLayoutChg chg="del">
          <pc:chgData name="Joshua Miles" userId="c3de303dcba1b2ee" providerId="LiveId" clId="{ED7F94A8-3941-4740-A1D8-72AF7A04C441}" dt="2021-09-19T13:15:52.450" v="0" actId="47"/>
          <pc:sldLayoutMkLst>
            <pc:docMk/>
            <pc:sldMasterMk cId="99983493" sldId="2147483886"/>
            <pc:sldLayoutMk cId="1232913789" sldId="2147483887"/>
          </pc:sldLayoutMkLst>
        </pc:sldLayoutChg>
      </pc:sldMasterChg>
      <pc:sldMasterChg chg="del delSldLayout">
        <pc:chgData name="Joshua Miles" userId="c3de303dcba1b2ee" providerId="LiveId" clId="{ED7F94A8-3941-4740-A1D8-72AF7A04C441}" dt="2021-09-19T13:15:52.450" v="0" actId="47"/>
        <pc:sldMasterMkLst>
          <pc:docMk/>
          <pc:sldMasterMk cId="2090239391" sldId="2147483888"/>
        </pc:sldMasterMkLst>
        <pc:sldLayoutChg chg="del">
          <pc:chgData name="Joshua Miles" userId="c3de303dcba1b2ee" providerId="LiveId" clId="{ED7F94A8-3941-4740-A1D8-72AF7A04C441}" dt="2021-09-19T13:15:52.450" v="0" actId="47"/>
          <pc:sldLayoutMkLst>
            <pc:docMk/>
            <pc:sldMasterMk cId="2090239391" sldId="2147483888"/>
            <pc:sldLayoutMk cId="2364911053" sldId="2147483889"/>
          </pc:sldLayoutMkLst>
        </pc:sldLayoutChg>
      </pc:sldMasterChg>
      <pc:sldMasterChg chg="del delSldLayout">
        <pc:chgData name="Joshua Miles" userId="c3de303dcba1b2ee" providerId="LiveId" clId="{ED7F94A8-3941-4740-A1D8-72AF7A04C441}" dt="2021-09-19T13:15:52.450" v="0" actId="47"/>
        <pc:sldMasterMkLst>
          <pc:docMk/>
          <pc:sldMasterMk cId="1844463003" sldId="2147483890"/>
        </pc:sldMasterMkLst>
        <pc:sldLayoutChg chg="del">
          <pc:chgData name="Joshua Miles" userId="c3de303dcba1b2ee" providerId="LiveId" clId="{ED7F94A8-3941-4740-A1D8-72AF7A04C441}" dt="2021-09-19T13:15:52.450" v="0" actId="47"/>
          <pc:sldLayoutMkLst>
            <pc:docMk/>
            <pc:sldMasterMk cId="1844463003" sldId="2147483890"/>
            <pc:sldLayoutMk cId="1524878381" sldId="214748389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2"/>
            <a:ext cx="12192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70560" y="2775745"/>
            <a:ext cx="109728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66752" y="1559720"/>
            <a:ext cx="68072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7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5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990600"/>
            <a:ext cx="103632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352677"/>
            <a:ext cx="103632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2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</p:spPr>
        <p:txBody>
          <a:bodyPr tIns="9144" bIns="9144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5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685800"/>
          </a:xfrm>
          <a:effectLst/>
        </p:spPr>
        <p:txBody>
          <a:bodyPr tIns="9144" bIns="9144" anchor="b">
            <a:normAutofit/>
          </a:bodyPr>
          <a:lstStyle>
            <a:lvl1pPr>
              <a:defRPr sz="40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00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34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1440"/>
            <a:ext cx="10972800" cy="690560"/>
          </a:xfrm>
        </p:spPr>
        <p:txBody>
          <a:bodyPr tIns="0" bIns="0" anchor="b">
            <a:normAutofit/>
          </a:bodyPr>
          <a:lstStyle>
            <a:lvl1pPr algn="l">
              <a:buNone/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133856"/>
            <a:ext cx="34544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133472"/>
            <a:ext cx="70104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B912-3C1D-4056-A8C3-D1C28246EBAF}" type="datetime1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1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i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8000" y="381000"/>
            <a:ext cx="11277600" cy="57912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2000"/>
              </a:spcAft>
              <a:defRPr sz="3600"/>
            </a:lvl1pPr>
            <a:lvl2pPr>
              <a:spcBef>
                <a:spcPts val="0"/>
              </a:spcBef>
              <a:spcAft>
                <a:spcPts val="2000"/>
              </a:spcAft>
              <a:defRPr sz="3600"/>
            </a:lvl2pPr>
            <a:lvl3pPr>
              <a:spcBef>
                <a:spcPts val="0"/>
              </a:spcBef>
              <a:defRPr sz="3400"/>
            </a:lvl3pPr>
            <a:lvl4pPr>
              <a:spcBef>
                <a:spcPts val="0"/>
              </a:spcBef>
              <a:defRPr sz="3400"/>
            </a:lvl4pPr>
            <a:lvl5pPr>
              <a:spcBef>
                <a:spcPts val="0"/>
              </a:spcBef>
              <a:defRPr sz="3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4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01302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12192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4"/>
            <a:ext cx="12192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6858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295401"/>
            <a:ext cx="10972800" cy="4999037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6416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51200" y="6356351"/>
            <a:ext cx="38608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356351"/>
            <a:ext cx="7112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81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sz="40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Tx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Tx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117403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61086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52417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815744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79642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12087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1.  From the NT era to Constantine </a:t>
            </a:r>
          </a:p>
          <a:p>
            <a:r>
              <a:rPr lang="en-US" sz="3400" dirty="0"/>
              <a:t>2.  From Constantine to the Middle ages</a:t>
            </a:r>
          </a:p>
          <a:p>
            <a:r>
              <a:rPr lang="en-US" sz="3400" dirty="0"/>
              <a:t>3.  The Middle Ages </a:t>
            </a:r>
          </a:p>
          <a:p>
            <a:r>
              <a:rPr lang="en-US" sz="3400" dirty="0"/>
              <a:t>4.  The Reformation and beyond</a:t>
            </a:r>
          </a:p>
        </p:txBody>
      </p:sp>
    </p:spTree>
    <p:extLst>
      <p:ext uri="{BB962C8B-B14F-4D97-AF65-F5344CB8AC3E}">
        <p14:creationId xmlns:p14="http://schemas.microsoft.com/office/powerpoint/2010/main" val="213813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AA51BB-9220-6F4E-B892-564C6814F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7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3. The Middle Ages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dirty="0"/>
              <a:t>More laws regulating work on Sundays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dirty="0"/>
              <a:t>Sunday is starting to look like a Sabbath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dirty="0"/>
              <a:t>LS shifts focus to the body of Christ present in the bread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dirty="0"/>
              <a:t>Attendance at Mass is elevated over all else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dirty="0"/>
              <a:t>LS feels more like a funeral than a celebration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dirty="0"/>
              <a:t>Sunday afternoons are given to leisure and carnal amusements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67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4. Reformation, the Puritans, and Beyond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dirty="0"/>
              <a:t>Worship that was simpler, less elaborate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dirty="0"/>
              <a:t>Worship that was more participatory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dirty="0"/>
              <a:t>Worship that accommodated local cultures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dirty="0"/>
              <a:t>Worship in the common language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dirty="0"/>
              <a:t>A simpler church calendar elevated Sunday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dirty="0"/>
              <a:t>Emphasis on Scripture and preaching the Word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dirty="0"/>
              <a:t>Consensus that Sunday was the new Sabbath</a:t>
            </a:r>
          </a:p>
          <a:p>
            <a:pPr marL="571500" indent="-571500">
              <a:buFont typeface="Arial" charset="0"/>
              <a:buChar char="•"/>
            </a:pPr>
            <a:endParaRPr lang="en-US" sz="3200" dirty="0"/>
          </a:p>
          <a:p>
            <a:pPr marL="571500" indent="-57150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/>
              <a:t>View 1</a:t>
            </a:r>
            <a:br>
              <a:rPr lang="en-US" sz="3200" dirty="0"/>
            </a:br>
            <a:r>
              <a:rPr lang="en-US" sz="3200" dirty="0"/>
              <a:t>Sunday has become the new Sabbath. The obligations of the 4</a:t>
            </a:r>
            <a:r>
              <a:rPr lang="en-US" sz="3200" baseline="30000" dirty="0"/>
              <a:t>th</a:t>
            </a:r>
            <a:r>
              <a:rPr lang="en-US" sz="3200" dirty="0"/>
              <a:t> commandment apply to it.</a:t>
            </a:r>
          </a:p>
          <a:p>
            <a:r>
              <a:rPr lang="en-US" sz="3200" u="sng" dirty="0"/>
              <a:t>View 2</a:t>
            </a:r>
            <a:br>
              <a:rPr lang="en-US" sz="3200" dirty="0"/>
            </a:br>
            <a:r>
              <a:rPr lang="en-US" sz="3200" dirty="0"/>
              <a:t>Since the NT doesn’t provide any instruction on the matter, we cannot mandate any particular day for rest and worship. The 4</a:t>
            </a:r>
            <a:r>
              <a:rPr lang="en-US" sz="3200" baseline="30000" dirty="0"/>
              <a:t>th</a:t>
            </a:r>
            <a:r>
              <a:rPr lang="en-US" sz="3200" dirty="0"/>
              <a:t> commandment is no longer binding.  </a:t>
            </a:r>
          </a:p>
          <a:p>
            <a:r>
              <a:rPr lang="en-US" sz="3200" u="sng" dirty="0"/>
              <a:t>View 3</a:t>
            </a:r>
            <a:br>
              <a:rPr lang="en-US" sz="3200" dirty="0"/>
            </a:br>
            <a:r>
              <a:rPr lang="en-US" sz="3200" dirty="0"/>
              <a:t>The 4</a:t>
            </a:r>
            <a:r>
              <a:rPr lang="en-US" sz="3200" baseline="30000" dirty="0"/>
              <a:t>th</a:t>
            </a:r>
            <a:r>
              <a:rPr lang="en-US" sz="3200" dirty="0"/>
              <a:t> commandment is still binding and it cannot be changed. Saturday is to observed as the Christian day of rest/worship.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7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/>
            <a:r>
              <a:rPr lang="en-US" sz="3400" dirty="0"/>
              <a:t>View #1 is bolstered by Thomas Aquinas who teaches that that fourth commandment is both ceremonial and moral.</a:t>
            </a:r>
          </a:p>
          <a:p>
            <a:pPr marL="971550" lvl="1" indent="-571500">
              <a:buFont typeface="Arial" charset="0"/>
              <a:buChar char="•"/>
            </a:pPr>
            <a:r>
              <a:rPr lang="en-US" sz="3000" i="1" dirty="0"/>
              <a:t>Ceremonial</a:t>
            </a:r>
            <a:r>
              <a:rPr lang="en-US" sz="3000" dirty="0"/>
              <a:t> pertains to the keeping of it on Saturday, but this is no longer binding.</a:t>
            </a:r>
          </a:p>
          <a:p>
            <a:pPr marL="971550" lvl="1" indent="-571500">
              <a:buFont typeface="Arial" charset="0"/>
              <a:buChar char="•"/>
            </a:pPr>
            <a:r>
              <a:rPr lang="en-US" sz="3000" i="1" dirty="0"/>
              <a:t>Moral</a:t>
            </a:r>
            <a:r>
              <a:rPr lang="en-US" sz="3000" dirty="0"/>
              <a:t> pertains to the setting aside a day, 1 out of every 7, for rest and worship. This is still binding.</a:t>
            </a:r>
          </a:p>
          <a:p>
            <a:pPr marL="971550" lvl="1" indent="-571500">
              <a:buFont typeface="Arial" charset="0"/>
              <a:buChar char="•"/>
            </a:pPr>
            <a:r>
              <a:rPr lang="en-US" sz="3000" dirty="0"/>
              <a:t>The change from Saturday to Sunday is ordered by the fact of Christ’s resurrection.</a:t>
            </a:r>
          </a:p>
        </p:txBody>
      </p:sp>
    </p:spTree>
    <p:extLst>
      <p:ext uri="{BB962C8B-B14F-4D97-AF65-F5344CB8AC3E}">
        <p14:creationId xmlns:p14="http://schemas.microsoft.com/office/powerpoint/2010/main" val="45890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u="sng" dirty="0"/>
              <a:t>Effects of the prevailing view include: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400" dirty="0"/>
              <a:t>Sunday is now referred to as “The Sabbath”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400" dirty="0"/>
              <a:t>Fear of God’s wrath motivates the honoring of Sunday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400" dirty="0"/>
              <a:t>Laws are enacted to regulate the observance of Sunday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6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4770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11200" b="1" dirty="0">
                <a:solidFill>
                  <a:srgbClr val="FFC000"/>
                </a:solidFill>
              </a:rPr>
              <a:t>What is required in the fourth commandment?</a:t>
            </a:r>
            <a:br>
              <a:rPr lang="en-US" sz="11200" dirty="0"/>
            </a:br>
            <a:r>
              <a:rPr lang="en-US" sz="11200" dirty="0"/>
              <a:t>The fourth commandment </a:t>
            </a:r>
            <a:r>
              <a:rPr lang="en-US" sz="11200" dirty="0" err="1"/>
              <a:t>requireth</a:t>
            </a:r>
            <a:r>
              <a:rPr lang="en-US" sz="11200" dirty="0"/>
              <a:t> the keeping holy to God such set times as he hath appointed in his Word; expressly one whole day in seven, to be a holy Sabbath to himself.</a:t>
            </a:r>
          </a:p>
          <a:p>
            <a:pPr>
              <a:lnSpc>
                <a:spcPct val="120000"/>
              </a:lnSpc>
            </a:pPr>
            <a:r>
              <a:rPr lang="en-US" sz="11200" b="1" dirty="0">
                <a:solidFill>
                  <a:srgbClr val="FFC000"/>
                </a:solidFill>
              </a:rPr>
              <a:t>Which day of the seven hath God appointed to be the weekly Sabbath?</a:t>
            </a:r>
            <a:br>
              <a:rPr lang="en-US" sz="11200" dirty="0"/>
            </a:br>
            <a:r>
              <a:rPr lang="en-US" sz="11200" dirty="0"/>
              <a:t>From the beginning of the world to the resurrection of Christ, God appointed the seventh day of the week to be the weekly sabbath; and the first day of the week ever since, to continue to the end of the world, which is the Christian Sabbath.</a:t>
            </a:r>
          </a:p>
          <a:p>
            <a:pPr>
              <a:lnSpc>
                <a:spcPct val="120000"/>
              </a:lnSpc>
            </a:pPr>
            <a:r>
              <a:rPr lang="en-US" sz="11200" b="1" dirty="0">
                <a:solidFill>
                  <a:srgbClr val="FFC000"/>
                </a:solidFill>
              </a:rPr>
              <a:t>How is the sabbath to be sanctified?</a:t>
            </a:r>
            <a:br>
              <a:rPr lang="en-US" sz="11200" dirty="0"/>
            </a:br>
            <a:r>
              <a:rPr lang="en-US" sz="11200" dirty="0"/>
              <a:t>The Sabbath is to be sanctified by a holy resting all that day, even from such worldly employments and recreations as are lawful on other days; and spending the whole time in the public and private exercises of God’s worship, except so much as is to be taken up in the works of necessity and mercy.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59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100" dirty="0"/>
              <a:t>• The ancient church did not connect the 4</a:t>
            </a:r>
            <a:r>
              <a:rPr lang="en-US" sz="3100" baseline="30000" dirty="0"/>
              <a:t>th</a:t>
            </a:r>
            <a:r>
              <a:rPr lang="en-US" sz="3100" dirty="0"/>
              <a:t> commandment to Sunday; that came centuries later. In fact, Sundays was a typical workday.</a:t>
            </a:r>
          </a:p>
          <a:p>
            <a:r>
              <a:rPr lang="en-US" sz="3100" dirty="0"/>
              <a:t>• There is nothing in Scripture that gives the church or </a:t>
            </a:r>
            <a:r>
              <a:rPr lang="en-US" sz="3100"/>
              <a:t>anyone the </a:t>
            </a:r>
            <a:r>
              <a:rPr lang="en-US" sz="3100" dirty="0"/>
              <a:t>authority to change the Sabbath from the 7</a:t>
            </a:r>
            <a:r>
              <a:rPr lang="en-US" sz="3100" baseline="30000" dirty="0"/>
              <a:t>th</a:t>
            </a:r>
            <a:r>
              <a:rPr lang="en-US" sz="3100" dirty="0"/>
              <a:t> day of the week to the 1</a:t>
            </a:r>
            <a:r>
              <a:rPr lang="en-US" sz="3100" baseline="30000" dirty="0"/>
              <a:t>st</a:t>
            </a:r>
            <a:r>
              <a:rPr lang="en-US" sz="3100" dirty="0"/>
              <a:t> day of the week.</a:t>
            </a:r>
          </a:p>
          <a:p>
            <a:r>
              <a:rPr lang="en-US" sz="3100" dirty="0"/>
              <a:t>• There is nothing in Scripture that mandates Christians meet for worship on Sundays. </a:t>
            </a:r>
          </a:p>
          <a:p>
            <a:r>
              <a:rPr lang="en-US" sz="3100" dirty="0"/>
              <a:t>• Christians may have a good reason to meet on Sunday and use it as a day of rest and devotion; even refrain from leisure and amusements. But this cannot be imposed as a </a:t>
            </a:r>
            <a:r>
              <a:rPr lang="en-US" sz="3100" i="1" dirty="0"/>
              <a:t>command from the Lord.</a:t>
            </a:r>
          </a:p>
        </p:txBody>
      </p:sp>
    </p:spTree>
    <p:extLst>
      <p:ext uri="{BB962C8B-B14F-4D97-AF65-F5344CB8AC3E}">
        <p14:creationId xmlns:p14="http://schemas.microsoft.com/office/powerpoint/2010/main" val="205147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u="sng" dirty="0"/>
              <a:t>Naming the Day</a:t>
            </a:r>
          </a:p>
          <a:p>
            <a:r>
              <a:rPr lang="en-US" sz="3400" dirty="0"/>
              <a:t>1</a:t>
            </a:r>
            <a:r>
              <a:rPr lang="en-US" sz="3400" baseline="30000" dirty="0"/>
              <a:t>st</a:t>
            </a:r>
            <a:r>
              <a:rPr lang="en-US" sz="3400" dirty="0"/>
              <a:t> day from the Sabbath</a:t>
            </a:r>
          </a:p>
          <a:p>
            <a:r>
              <a:rPr lang="en-US" sz="3400" dirty="0"/>
              <a:t>1</a:t>
            </a:r>
            <a:r>
              <a:rPr lang="en-US" sz="3400" baseline="30000" dirty="0"/>
              <a:t>st</a:t>
            </a:r>
            <a:r>
              <a:rPr lang="en-US" sz="3400" dirty="0"/>
              <a:t> day of the week</a:t>
            </a:r>
          </a:p>
          <a:p>
            <a:r>
              <a:rPr lang="en-US" sz="3400" dirty="0"/>
              <a:t>The Lord’s Day</a:t>
            </a:r>
          </a:p>
          <a:p>
            <a:r>
              <a:rPr lang="en-US" sz="3400" dirty="0"/>
              <a:t>Sunday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53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7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u="sng" dirty="0"/>
              <a:t>The Christian Week of Observances</a:t>
            </a:r>
          </a:p>
          <a:p>
            <a:r>
              <a:rPr lang="en-US" sz="3400" dirty="0"/>
              <a:t>	Wednesday: to remember Christ’s betrayal</a:t>
            </a:r>
          </a:p>
          <a:p>
            <a:r>
              <a:rPr lang="en-US" sz="3400" dirty="0"/>
              <a:t>	Friday: to remember Christ’s crucifixion</a:t>
            </a:r>
          </a:p>
          <a:p>
            <a:r>
              <a:rPr lang="en-US" sz="3400" dirty="0"/>
              <a:t>	Saturday: day of rest for many Jewish Christians</a:t>
            </a:r>
          </a:p>
          <a:p>
            <a:r>
              <a:rPr lang="en-US" sz="3400" dirty="0"/>
              <a:t>	Sunday: to celebrate the resurrection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2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/>
              <a:t>The Jewish day: sunset to sunset</a:t>
            </a:r>
          </a:p>
          <a:p>
            <a:r>
              <a:rPr lang="en-US" sz="3400" dirty="0"/>
              <a:t>The Gentile day: midnight to midnight</a:t>
            </a:r>
          </a:p>
          <a:p>
            <a:endParaRPr lang="en-US" sz="3400" dirty="0"/>
          </a:p>
          <a:p>
            <a:r>
              <a:rPr lang="en-US" sz="3400" dirty="0"/>
              <a:t>Christians assembled </a:t>
            </a:r>
          </a:p>
          <a:p>
            <a:r>
              <a:rPr lang="en-US" sz="3400" dirty="0"/>
              <a:t>	• On the “first day of the week” (after sunset on Saturday)</a:t>
            </a:r>
          </a:p>
          <a:p>
            <a:r>
              <a:rPr lang="en-US" sz="3400" dirty="0"/>
              <a:t>	• Later, on the “first day of the week” (after sunrise on Sunday)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02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96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b="1" dirty="0"/>
              <a:t>2. From Constantine to the Middle Ages</a:t>
            </a:r>
          </a:p>
        </p:txBody>
      </p:sp>
    </p:spTree>
    <p:extLst>
      <p:ext uri="{BB962C8B-B14F-4D97-AF65-F5344CB8AC3E}">
        <p14:creationId xmlns:p14="http://schemas.microsoft.com/office/powerpoint/2010/main" val="161844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Constantine’s Edict (321 A.D.)</a:t>
            </a:r>
          </a:p>
          <a:p>
            <a:r>
              <a:rPr lang="en-US" dirty="0">
                <a:ea typeface="Century" charset="0"/>
                <a:cs typeface="Century" charset="0"/>
              </a:rPr>
              <a:t>   On the venerable day of the Sun let the magistrates and people residing in cities rest, and let all workshops be closed. </a:t>
            </a:r>
          </a:p>
          <a:p>
            <a:r>
              <a:rPr lang="en-US" dirty="0">
                <a:ea typeface="Century" charset="0"/>
                <a:cs typeface="Century" charset="0"/>
              </a:rPr>
              <a:t>   In the country however, persons engaged in agriculture may freely and lawfully continue their pursuits because it often happens that another day is not suitable for grain-sowing or vine-planting; lest by neglecting the proper moment for such operations the bounty of heaven should be lost.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3400" dirty="0"/>
              <a:t>Sunday becomes an official day of rest; everyone has the day off work. Therefore, </a:t>
            </a:r>
          </a:p>
          <a:p>
            <a:r>
              <a:rPr lang="en-US" sz="3400" dirty="0"/>
              <a:t>	- Christians meet later, after sunrise</a:t>
            </a:r>
          </a:p>
          <a:p>
            <a:r>
              <a:rPr lang="en-US" sz="3400" dirty="0"/>
              <a:t>	- The Christian meetings run longer</a:t>
            </a:r>
          </a:p>
          <a:p>
            <a:r>
              <a:rPr lang="en-US" sz="3400" dirty="0"/>
              <a:t>	- Christian worship becomes more elaborate</a:t>
            </a:r>
          </a:p>
          <a:p>
            <a:r>
              <a:rPr lang="en-US" sz="3400" dirty="0"/>
              <a:t>	- Sunday is associated with rest</a:t>
            </a:r>
          </a:p>
        </p:txBody>
      </p:sp>
    </p:spTree>
    <p:extLst>
      <p:ext uri="{BB962C8B-B14F-4D97-AF65-F5344CB8AC3E}">
        <p14:creationId xmlns:p14="http://schemas.microsoft.com/office/powerpoint/2010/main" val="44999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lux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4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9954</TotalTime>
  <Words>866</Words>
  <Application>Microsoft Office PowerPoint</Application>
  <PresentationFormat>Widescreen</PresentationFormat>
  <Paragraphs>64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17</vt:i4>
      </vt:variant>
      <vt:variant>
        <vt:lpstr>Custom Shows</vt:lpstr>
      </vt:variant>
      <vt:variant>
        <vt:i4>1</vt:i4>
      </vt:variant>
    </vt:vector>
  </HeadingPairs>
  <TitlesOfParts>
    <vt:vector size="32" baseType="lpstr">
      <vt:lpstr>Arial</vt:lpstr>
      <vt:lpstr>Bookman Old Style</vt:lpstr>
      <vt:lpstr>Calibri</vt:lpstr>
      <vt:lpstr>Gill Sans MT</vt:lpstr>
      <vt:lpstr>Wingdings 2</vt:lpstr>
      <vt:lpstr>8_WJB1</vt:lpstr>
      <vt:lpstr>1_WJB1</vt:lpstr>
      <vt:lpstr>Deluxe</vt:lpstr>
      <vt:lpstr>9_WJB1</vt:lpstr>
      <vt:lpstr>10_WJB1</vt:lpstr>
      <vt:lpstr>11_WJB1</vt:lpstr>
      <vt:lpstr>12_WJB1</vt:lpstr>
      <vt:lpstr>13_WJB1</vt:lpstr>
      <vt:lpstr>14_WJB1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551</cp:revision>
  <cp:lastPrinted>2021-12-05T13:19:47Z</cp:lastPrinted>
  <dcterms:created xsi:type="dcterms:W3CDTF">2021-01-08T23:52:50Z</dcterms:created>
  <dcterms:modified xsi:type="dcterms:W3CDTF">2022-02-13T17:22:24Z</dcterms:modified>
</cp:coreProperties>
</file>