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22"/>
  </p:notesMasterIdLst>
  <p:sldIdLst>
    <p:sldId id="278" r:id="rId2"/>
    <p:sldId id="379" r:id="rId3"/>
    <p:sldId id="381" r:id="rId4"/>
    <p:sldId id="304" r:id="rId5"/>
    <p:sldId id="356" r:id="rId6"/>
    <p:sldId id="382" r:id="rId7"/>
    <p:sldId id="383" r:id="rId8"/>
    <p:sldId id="384" r:id="rId9"/>
    <p:sldId id="322" r:id="rId10"/>
    <p:sldId id="380" r:id="rId11"/>
    <p:sldId id="385" r:id="rId12"/>
    <p:sldId id="268" r:id="rId13"/>
    <p:sldId id="378" r:id="rId14"/>
    <p:sldId id="386" r:id="rId15"/>
    <p:sldId id="387" r:id="rId16"/>
    <p:sldId id="388" r:id="rId17"/>
    <p:sldId id="389" r:id="rId18"/>
    <p:sldId id="390" r:id="rId19"/>
    <p:sldId id="391" r:id="rId20"/>
    <p:sldId id="30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B0B8"/>
    <a:srgbClr val="FFEBE7"/>
    <a:srgbClr val="FFEBE3"/>
    <a:srgbClr val="0085B8"/>
    <a:srgbClr val="C78D8D"/>
    <a:srgbClr val="333224"/>
    <a:srgbClr val="EAFFFF"/>
    <a:srgbClr val="C79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183"/>
    <p:restoredTop sz="94651"/>
  </p:normalViewPr>
  <p:slideViewPr>
    <p:cSldViewPr snapToGrid="0" snapToObjects="1">
      <p:cViewPr>
        <p:scale>
          <a:sx n="60" d="100"/>
          <a:sy n="60" d="100"/>
        </p:scale>
        <p:origin x="640" y="1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0149C-D50B-3542-B16E-3E19181E4B40}" type="datetimeFigureOut">
              <a:rPr lang="en-US" smtClean="0"/>
              <a:t>3/4/22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17795-A827-0A4C-BF0D-FA1E6E0E9011}" type="slidenum">
              <a:rPr lang="en-US" smtClean="0"/>
              <a:t>‹#›</a:t>
            </a:fld>
            <a:endParaRPr lang="en-US"/>
          </a:p>
        </p:txBody>
      </p:sp>
    </p:spTree>
    <p:extLst>
      <p:ext uri="{BB962C8B-B14F-4D97-AF65-F5344CB8AC3E}">
        <p14:creationId xmlns:p14="http://schemas.microsoft.com/office/powerpoint/2010/main" val="79810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1</a:t>
            </a:fld>
            <a:endParaRPr lang="en-US"/>
          </a:p>
        </p:txBody>
      </p:sp>
    </p:spTree>
    <p:extLst>
      <p:ext uri="{BB962C8B-B14F-4D97-AF65-F5344CB8AC3E}">
        <p14:creationId xmlns:p14="http://schemas.microsoft.com/office/powerpoint/2010/main" val="80162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3</a:t>
            </a:fld>
            <a:endParaRPr lang="en-US"/>
          </a:p>
        </p:txBody>
      </p:sp>
    </p:spTree>
    <p:extLst>
      <p:ext uri="{BB962C8B-B14F-4D97-AF65-F5344CB8AC3E}">
        <p14:creationId xmlns:p14="http://schemas.microsoft.com/office/powerpoint/2010/main" val="350243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4</a:t>
            </a:fld>
            <a:endParaRPr lang="en-US"/>
          </a:p>
        </p:txBody>
      </p:sp>
    </p:spTree>
    <p:extLst>
      <p:ext uri="{BB962C8B-B14F-4D97-AF65-F5344CB8AC3E}">
        <p14:creationId xmlns:p14="http://schemas.microsoft.com/office/powerpoint/2010/main" val="260892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20</a:t>
            </a:fld>
            <a:endParaRPr lang="en-US"/>
          </a:p>
        </p:txBody>
      </p:sp>
    </p:spTree>
    <p:extLst>
      <p:ext uri="{BB962C8B-B14F-4D97-AF65-F5344CB8AC3E}">
        <p14:creationId xmlns:p14="http://schemas.microsoft.com/office/powerpoint/2010/main" val="184675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5375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9773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0405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749388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05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3/4/22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4169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3/4/22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829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6741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773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4623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4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3109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75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3/4/22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8242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3/4/22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83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3/4/22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535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0841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3/4/22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79177085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lassic.studylight.org/desk/?query=ro+3:22&amp;sr=1&amp;t=niv" TargetMode="External"/><Relationship Id="rId7" Type="http://schemas.openxmlformats.org/officeDocument/2006/relationships/hyperlink" Target="http://classic.studylight.org/desk/?query=ro+3:26&amp;sr=1&amp;t=niv" TargetMode="External"/><Relationship Id="rId2" Type="http://schemas.openxmlformats.org/officeDocument/2006/relationships/hyperlink" Target="http://classic.studylight.org/desk/?query=ro+3:21&amp;sr=1&amp;t=niv" TargetMode="External"/><Relationship Id="rId1" Type="http://schemas.openxmlformats.org/officeDocument/2006/relationships/slideLayout" Target="../slideLayouts/slideLayout2.xml"/><Relationship Id="rId6" Type="http://schemas.openxmlformats.org/officeDocument/2006/relationships/hyperlink" Target="http://classic.studylight.org/desk/?query=ro+3:25&amp;sr=1&amp;t=niv" TargetMode="External"/><Relationship Id="rId5" Type="http://schemas.openxmlformats.org/officeDocument/2006/relationships/hyperlink" Target="http://classic.studylight.org/desk/?query=ro+3:24&amp;sr=1&amp;t=niv" TargetMode="External"/><Relationship Id="rId4" Type="http://schemas.openxmlformats.org/officeDocument/2006/relationships/hyperlink" Target="http://classic.studylight.org/desk/?query=ro+3:23&amp;sr=1&amp;t=ni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lassic.studylight.org/desk/?query=ro+3:22&amp;sr=1&amp;t=niv" TargetMode="External"/><Relationship Id="rId7" Type="http://schemas.openxmlformats.org/officeDocument/2006/relationships/hyperlink" Target="http://classic.studylight.org/desk/?query=ro+3:26&amp;sr=1&amp;t=niv" TargetMode="External"/><Relationship Id="rId2" Type="http://schemas.openxmlformats.org/officeDocument/2006/relationships/hyperlink" Target="http://classic.studylight.org/desk/?query=ro+3:21&amp;sr=1&amp;t=niv" TargetMode="External"/><Relationship Id="rId1" Type="http://schemas.openxmlformats.org/officeDocument/2006/relationships/slideLayout" Target="../slideLayouts/slideLayout2.xml"/><Relationship Id="rId6" Type="http://schemas.openxmlformats.org/officeDocument/2006/relationships/hyperlink" Target="http://classic.studylight.org/desk/?query=ro+3:25&amp;sr=1&amp;t=niv" TargetMode="External"/><Relationship Id="rId5" Type="http://schemas.openxmlformats.org/officeDocument/2006/relationships/hyperlink" Target="http://classic.studylight.org/desk/?query=ro+3:24&amp;sr=1&amp;t=niv" TargetMode="External"/><Relationship Id="rId4" Type="http://schemas.openxmlformats.org/officeDocument/2006/relationships/hyperlink" Target="http://classic.studylight.org/desk/?query=ro+3:23&amp;sr=1&amp;t=ni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lassic.studylight.org/desk/?query=ro+3:22&amp;sr=1&amp;t=niv" TargetMode="External"/><Relationship Id="rId7" Type="http://schemas.openxmlformats.org/officeDocument/2006/relationships/hyperlink" Target="http://classic.studylight.org/desk/?query=ro+3:26&amp;sr=1&amp;t=niv" TargetMode="External"/><Relationship Id="rId2" Type="http://schemas.openxmlformats.org/officeDocument/2006/relationships/hyperlink" Target="http://classic.studylight.org/desk/?query=ro+3:21&amp;sr=1&amp;t=niv" TargetMode="External"/><Relationship Id="rId1" Type="http://schemas.openxmlformats.org/officeDocument/2006/relationships/slideLayout" Target="../slideLayouts/slideLayout2.xml"/><Relationship Id="rId6" Type="http://schemas.openxmlformats.org/officeDocument/2006/relationships/hyperlink" Target="http://classic.studylight.org/desk/?query=ro+3:25&amp;sr=1&amp;t=niv" TargetMode="External"/><Relationship Id="rId5" Type="http://schemas.openxmlformats.org/officeDocument/2006/relationships/hyperlink" Target="http://classic.studylight.org/desk/?query=ro+3:24&amp;sr=1&amp;t=niv" TargetMode="External"/><Relationship Id="rId4" Type="http://schemas.openxmlformats.org/officeDocument/2006/relationships/hyperlink" Target="http://classic.studylight.org/desk/?query=ro+3:23&amp;sr=1&amp;t=ni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classic.studylight.org/desk/?query=ro+3:22&amp;sr=1&amp;t=niv" TargetMode="External"/><Relationship Id="rId7" Type="http://schemas.openxmlformats.org/officeDocument/2006/relationships/hyperlink" Target="http://classic.studylight.org/desk/?query=ro+3:26&amp;sr=1&amp;t=niv" TargetMode="External"/><Relationship Id="rId2" Type="http://schemas.openxmlformats.org/officeDocument/2006/relationships/hyperlink" Target="http://classic.studylight.org/desk/?query=ro+3:21&amp;sr=1&amp;t=niv" TargetMode="External"/><Relationship Id="rId1" Type="http://schemas.openxmlformats.org/officeDocument/2006/relationships/slideLayout" Target="../slideLayouts/slideLayout2.xml"/><Relationship Id="rId6" Type="http://schemas.openxmlformats.org/officeDocument/2006/relationships/hyperlink" Target="http://classic.studylight.org/desk/?query=ro+3:25&amp;sr=1&amp;t=niv" TargetMode="External"/><Relationship Id="rId5" Type="http://schemas.openxmlformats.org/officeDocument/2006/relationships/hyperlink" Target="http://classic.studylight.org/desk/?query=ro+3:24&amp;sr=1&amp;t=niv" TargetMode="External"/><Relationship Id="rId4" Type="http://schemas.openxmlformats.org/officeDocument/2006/relationships/hyperlink" Target="http://classic.studylight.org/desk/?query=ro+3:23&amp;sr=1&amp;t=ni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lassic.studylight.org/desk/?query=ro+3:22&amp;sr=1&amp;t=niv" TargetMode="External"/><Relationship Id="rId7" Type="http://schemas.openxmlformats.org/officeDocument/2006/relationships/hyperlink" Target="http://classic.studylight.org/desk/?query=ro+3:26&amp;sr=1&amp;t=niv" TargetMode="External"/><Relationship Id="rId2" Type="http://schemas.openxmlformats.org/officeDocument/2006/relationships/hyperlink" Target="http://classic.studylight.org/desk/?query=ro+3:21&amp;sr=1&amp;t=niv" TargetMode="External"/><Relationship Id="rId1" Type="http://schemas.openxmlformats.org/officeDocument/2006/relationships/slideLayout" Target="../slideLayouts/slideLayout2.xml"/><Relationship Id="rId6" Type="http://schemas.openxmlformats.org/officeDocument/2006/relationships/hyperlink" Target="http://classic.studylight.org/desk/?query=ro+3:25&amp;sr=1&amp;t=niv" TargetMode="External"/><Relationship Id="rId5" Type="http://schemas.openxmlformats.org/officeDocument/2006/relationships/hyperlink" Target="http://classic.studylight.org/desk/?query=ro+3:24&amp;sr=1&amp;t=niv" TargetMode="External"/><Relationship Id="rId4" Type="http://schemas.openxmlformats.org/officeDocument/2006/relationships/hyperlink" Target="http://classic.studylight.org/desk/?query=ro+3:23&amp;sr=1&amp;t=ni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lassic.studylight.org/desk/?query=ro+3:22&amp;sr=1&amp;t=niv" TargetMode="External"/><Relationship Id="rId7" Type="http://schemas.openxmlformats.org/officeDocument/2006/relationships/hyperlink" Target="http://classic.studylight.org/desk/?query=ro+3:26&amp;sr=1&amp;t=niv" TargetMode="External"/><Relationship Id="rId2" Type="http://schemas.openxmlformats.org/officeDocument/2006/relationships/hyperlink" Target="http://classic.studylight.org/desk/?query=ro+3:21&amp;sr=1&amp;t=niv" TargetMode="External"/><Relationship Id="rId1" Type="http://schemas.openxmlformats.org/officeDocument/2006/relationships/slideLayout" Target="../slideLayouts/slideLayout2.xml"/><Relationship Id="rId6" Type="http://schemas.openxmlformats.org/officeDocument/2006/relationships/hyperlink" Target="http://classic.studylight.org/desk/?query=ro+3:25&amp;sr=1&amp;t=niv" TargetMode="External"/><Relationship Id="rId5" Type="http://schemas.openxmlformats.org/officeDocument/2006/relationships/hyperlink" Target="http://classic.studylight.org/desk/?query=ro+3:24&amp;sr=1&amp;t=niv" TargetMode="External"/><Relationship Id="rId4" Type="http://schemas.openxmlformats.org/officeDocument/2006/relationships/hyperlink" Target="http://classic.studylight.org/desk/?query=ro+3:23&amp;sr=1&amp;t=ni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D645D94-65B1-F148-93B0-7191CC9BB7E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7</a:t>
            </a:r>
          </a:p>
        </p:txBody>
      </p:sp>
    </p:spTree>
    <p:extLst>
      <p:ext uri="{BB962C8B-B14F-4D97-AF65-F5344CB8AC3E}">
        <p14:creationId xmlns:p14="http://schemas.microsoft.com/office/powerpoint/2010/main" val="3895598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DC72-0AE8-554F-A3F1-D211CA91E3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01E539-C990-074D-993D-14A759E49DFE}"/>
              </a:ext>
            </a:extLst>
          </p:cNvPr>
          <p:cNvSpPr>
            <a:spLocks noGrp="1"/>
          </p:cNvSpPr>
          <p:nvPr>
            <p:ph idx="1"/>
          </p:nvPr>
        </p:nvSpPr>
        <p:spPr/>
        <p:txBody>
          <a:bodyPr/>
          <a:lstStyle/>
          <a:p>
            <a:endParaRPr lang="en-US"/>
          </a:p>
        </p:txBody>
      </p:sp>
      <p:pic>
        <p:nvPicPr>
          <p:cNvPr id="4" name="Picture 3" descr="Alice Insanity (Part Two): How the Dunning-Kruger Effect Influences the  Outcome of Federal Circuit Decisions">
            <a:extLst>
              <a:ext uri="{FF2B5EF4-FFF2-40B4-BE49-F238E27FC236}">
                <a16:creationId xmlns:a16="http://schemas.microsoft.com/office/drawing/2014/main" id="{23E29E3F-D55E-4C4C-9C4A-367D25459E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404" y="366134"/>
            <a:ext cx="8098676" cy="6159818"/>
          </a:xfrm>
          <a:prstGeom prst="rect">
            <a:avLst/>
          </a:prstGeom>
          <a:noFill/>
          <a:ln>
            <a:noFill/>
          </a:ln>
        </p:spPr>
      </p:pic>
      <p:cxnSp>
        <p:nvCxnSpPr>
          <p:cNvPr id="6" name="Straight Arrow Connector 5">
            <a:extLst>
              <a:ext uri="{FF2B5EF4-FFF2-40B4-BE49-F238E27FC236}">
                <a16:creationId xmlns:a16="http://schemas.microsoft.com/office/drawing/2014/main" id="{C7C63E19-B84A-004B-8727-D8E878B3F537}"/>
              </a:ext>
            </a:extLst>
          </p:cNvPr>
          <p:cNvCxnSpPr>
            <a:cxnSpLocks/>
          </p:cNvCxnSpPr>
          <p:nvPr/>
        </p:nvCxnSpPr>
        <p:spPr>
          <a:xfrm flipH="1">
            <a:off x="5506720" y="5377873"/>
            <a:ext cx="2153920" cy="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176E8BD-A72B-A84D-96A8-7DA696BE0C5B}"/>
              </a:ext>
            </a:extLst>
          </p:cNvPr>
          <p:cNvSpPr/>
          <p:nvPr/>
        </p:nvSpPr>
        <p:spPr>
          <a:xfrm>
            <a:off x="4320032" y="5141913"/>
            <a:ext cx="123952" cy="125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23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787136" y="357182"/>
            <a:ext cx="4812992" cy="666398"/>
          </a:xfrm>
        </p:spPr>
        <p:txBody>
          <a:bodyPr/>
          <a:lstStyle/>
          <a:p>
            <a:r>
              <a:rPr lang="en-US" sz="3200" dirty="0"/>
              <a:t>Romans 3:21-26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188160"/>
            <a:ext cx="11087001" cy="2832511"/>
          </a:xfrm>
        </p:spPr>
        <p:txBody>
          <a:bodyPr>
            <a:noAutofit/>
          </a:bodyPr>
          <a:lstStyle/>
          <a:p>
            <a:pPr marL="0" indent="0">
              <a:buNone/>
            </a:pPr>
            <a:r>
              <a:rPr lang="en-US" sz="2800" b="1"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21</a:t>
            </a:r>
            <a:r>
              <a:rPr lang="en-US" sz="2800" baseline="30000" dirty="0"/>
              <a:t> </a:t>
            </a:r>
            <a:r>
              <a:rPr lang="en-US" sz="2800" dirty="0"/>
              <a:t>But now a righteousness from God, apart from law, has been made known, to which the Law and the Prophets testify. </a:t>
            </a:r>
            <a:r>
              <a:rPr lang="en-US" sz="2800" b="1" u="sng"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22</a:t>
            </a:r>
            <a:r>
              <a:rPr lang="en-US" sz="2800" dirty="0"/>
              <a:t> This righteousness from God comes through faith in Jesus Christ to all who believe. There is no difference, </a:t>
            </a:r>
            <a:r>
              <a:rPr lang="en-US" sz="2800" b="1" u="sng"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23</a:t>
            </a:r>
            <a:r>
              <a:rPr lang="en-US" sz="2800" dirty="0"/>
              <a:t> for all have sinned and fall short of the glory of God, </a:t>
            </a:r>
            <a:r>
              <a:rPr lang="en-US" sz="2800" b="1" u="sng"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24</a:t>
            </a:r>
            <a:r>
              <a:rPr lang="en-US" sz="2800" dirty="0"/>
              <a:t> and are justified freely by his grace through the redemption that came by Christ Jesus.</a:t>
            </a:r>
          </a:p>
        </p:txBody>
      </p:sp>
      <p:sp>
        <p:nvSpPr>
          <p:cNvPr id="5" name="Content Placeholder 2">
            <a:extLst>
              <a:ext uri="{FF2B5EF4-FFF2-40B4-BE49-F238E27FC236}">
                <a16:creationId xmlns:a16="http://schemas.microsoft.com/office/drawing/2014/main" id="{D5B3EAD2-480F-6F4D-9B95-7C551094BB5D}"/>
              </a:ext>
            </a:extLst>
          </p:cNvPr>
          <p:cNvSpPr txBox="1">
            <a:spLocks/>
          </p:cNvSpPr>
          <p:nvPr/>
        </p:nvSpPr>
        <p:spPr>
          <a:xfrm>
            <a:off x="468506" y="3949287"/>
            <a:ext cx="10918209" cy="28325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800" b="1" u="sng" baseline="30000" dirty="0">
                <a:solidFill>
                  <a:schemeClr val="accent3">
                    <a:lumMod val="60000"/>
                    <a:lumOff val="40000"/>
                  </a:schemeClr>
                </a:solidFill>
                <a:hlinkClick r:id="rId6">
                  <a:extLst>
                    <a:ext uri="{A12FA001-AC4F-418D-AE19-62706E023703}">
                      <ahyp:hlinkClr xmlns:ahyp="http://schemas.microsoft.com/office/drawing/2018/hyperlinkcolor" val="tx"/>
                    </a:ext>
                  </a:extLst>
                </a:hlinkClick>
              </a:rPr>
              <a:t>25</a:t>
            </a:r>
            <a:r>
              <a:rPr lang="en-US" sz="2800" dirty="0"/>
              <a:t> God presented him as a sacrifice of atonement, through faith in his blood. He did this to demonstrate his justice, because in his forbearance he had left the sins committed beforehand unpunished-- </a:t>
            </a:r>
            <a:r>
              <a:rPr lang="en-US" sz="2800" b="1" u="sng" baseline="30000" dirty="0">
                <a:solidFill>
                  <a:schemeClr val="accent3">
                    <a:lumMod val="60000"/>
                    <a:lumOff val="40000"/>
                  </a:schemeClr>
                </a:solidFill>
                <a:hlinkClick r:id="rId7">
                  <a:extLst>
                    <a:ext uri="{A12FA001-AC4F-418D-AE19-62706E023703}">
                      <ahyp:hlinkClr xmlns:ahyp="http://schemas.microsoft.com/office/drawing/2018/hyperlinkcolor" val="tx"/>
                    </a:ext>
                  </a:extLst>
                </a:hlinkClick>
              </a:rPr>
              <a:t>26</a:t>
            </a:r>
            <a:r>
              <a:rPr lang="en-US" sz="2800" dirty="0"/>
              <a:t> he did it to demonstrate his justice at the present time, so as to be just and the one who justifies those who have faith in Jesus. </a:t>
            </a:r>
          </a:p>
        </p:txBody>
      </p:sp>
    </p:spTree>
    <p:extLst>
      <p:ext uri="{BB962C8B-B14F-4D97-AF65-F5344CB8AC3E}">
        <p14:creationId xmlns:p14="http://schemas.microsoft.com/office/powerpoint/2010/main" val="355917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2CD-A85A-5F45-9070-685EB2427B48}"/>
              </a:ext>
            </a:extLst>
          </p:cNvPr>
          <p:cNvSpPr>
            <a:spLocks noGrp="1"/>
          </p:cNvSpPr>
          <p:nvPr>
            <p:ph type="title"/>
          </p:nvPr>
        </p:nvSpPr>
        <p:spPr>
          <a:xfrm>
            <a:off x="857041" y="290262"/>
            <a:ext cx="5459269" cy="658630"/>
          </a:xfrm>
        </p:spPr>
        <p:txBody>
          <a:bodyPr/>
          <a:lstStyle/>
          <a:p>
            <a:r>
              <a:rPr lang="en-US" sz="3300" b="1" dirty="0"/>
              <a:t>Romans 1:16-17  </a:t>
            </a:r>
            <a:r>
              <a:rPr lang="en-US" sz="3300" dirty="0"/>
              <a:t>(NIV) </a:t>
            </a:r>
          </a:p>
        </p:txBody>
      </p:sp>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295400"/>
            <a:ext cx="10818055" cy="5527434"/>
          </a:xfrm>
        </p:spPr>
        <p:txBody>
          <a:bodyPr>
            <a:noAutofit/>
          </a:bodyPr>
          <a:lstStyle/>
          <a:p>
            <a:pPr marL="0" indent="0">
              <a:buNone/>
            </a:pPr>
            <a:r>
              <a:rPr lang="en-US" sz="3600" baseline="30000" dirty="0">
                <a:solidFill>
                  <a:schemeClr val="accent3"/>
                </a:solidFill>
              </a:rPr>
              <a:t>16</a:t>
            </a:r>
            <a:r>
              <a:rPr lang="en-US" sz="3600" dirty="0"/>
              <a:t> I am not ashamed of the gospel, because it is the power of God for the salvation of everyone who believes: first for the Jew, then for the Gentile.</a:t>
            </a:r>
            <a:endParaRPr lang="en-US" sz="3600" baseline="30000" dirty="0">
              <a:solidFill>
                <a:schemeClr val="accent3"/>
              </a:solidFill>
            </a:endParaRPr>
          </a:p>
          <a:p>
            <a:pPr marL="0" indent="0">
              <a:buNone/>
            </a:pPr>
            <a:r>
              <a:rPr lang="en-US" sz="3600" baseline="30000" dirty="0">
                <a:solidFill>
                  <a:schemeClr val="accent3"/>
                </a:solidFill>
              </a:rPr>
              <a:t>17</a:t>
            </a:r>
            <a:r>
              <a:rPr lang="en-US" sz="3600" b="1" baseline="30000" dirty="0"/>
              <a:t> </a:t>
            </a:r>
            <a:r>
              <a:rPr lang="en-US" sz="3600" dirty="0"/>
              <a:t>For in the gospel a righteousness from God is revealed, a righteousness that is by faith from first to last,</a:t>
            </a:r>
            <a:r>
              <a:rPr lang="en-US" sz="3600" baseline="30000" dirty="0"/>
              <a:t> </a:t>
            </a:r>
            <a:r>
              <a:rPr lang="en-US" sz="3600" dirty="0"/>
              <a:t>just as it is written: "The righteous will live by faith." </a:t>
            </a:r>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6160168" y="2458330"/>
            <a:ext cx="467781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0C4F00-38B6-0C46-BE96-C54B48D4C15E}"/>
              </a:ext>
            </a:extLst>
          </p:cNvPr>
          <p:cNvCxnSpPr>
            <a:cxnSpLocks/>
          </p:cNvCxnSpPr>
          <p:nvPr/>
        </p:nvCxnSpPr>
        <p:spPr>
          <a:xfrm>
            <a:off x="424375" y="2991730"/>
            <a:ext cx="294366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DE5C96-057A-0447-AC53-53BE346A7FB9}"/>
              </a:ext>
            </a:extLst>
          </p:cNvPr>
          <p:cNvCxnSpPr>
            <a:cxnSpLocks/>
          </p:cNvCxnSpPr>
          <p:nvPr/>
        </p:nvCxnSpPr>
        <p:spPr>
          <a:xfrm>
            <a:off x="2747892" y="4763086"/>
            <a:ext cx="656374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FEE65B-D7C8-F94C-B1F7-054D9053EDA0}"/>
              </a:ext>
            </a:extLst>
          </p:cNvPr>
          <p:cNvCxnSpPr>
            <a:cxnSpLocks/>
          </p:cNvCxnSpPr>
          <p:nvPr/>
        </p:nvCxnSpPr>
        <p:spPr>
          <a:xfrm>
            <a:off x="6964680" y="5326966"/>
            <a:ext cx="37033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1A9086-476B-B140-A6DF-B467022954E1}"/>
              </a:ext>
            </a:extLst>
          </p:cNvPr>
          <p:cNvCxnSpPr>
            <a:cxnSpLocks/>
          </p:cNvCxnSpPr>
          <p:nvPr/>
        </p:nvCxnSpPr>
        <p:spPr>
          <a:xfrm>
            <a:off x="441960" y="5860366"/>
            <a:ext cx="25755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ounded Rectangular Callout 19">
            <a:extLst>
              <a:ext uri="{FF2B5EF4-FFF2-40B4-BE49-F238E27FC236}">
                <a16:creationId xmlns:a16="http://schemas.microsoft.com/office/drawing/2014/main" id="{940E806C-7D42-4844-AD1B-87EB42F59992}"/>
              </a:ext>
            </a:extLst>
          </p:cNvPr>
          <p:cNvSpPr/>
          <p:nvPr/>
        </p:nvSpPr>
        <p:spPr>
          <a:xfrm>
            <a:off x="7888395" y="390358"/>
            <a:ext cx="2298343" cy="856960"/>
          </a:xfrm>
          <a:prstGeom prst="wedgeRoundRectCallout">
            <a:avLst>
              <a:gd name="adj1" fmla="val -39027"/>
              <a:gd name="adj2" fmla="val 135073"/>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 WHAT </a:t>
            </a:r>
            <a:endParaRPr lang="en-US" sz="3300" dirty="0">
              <a:ln w="0"/>
              <a:solidFill>
                <a:schemeClr val="bg1"/>
              </a:solidFill>
              <a:effectLst>
                <a:outerShdw blurRad="38100" dist="19050" dir="2700000" algn="tl" rotWithShape="0">
                  <a:schemeClr val="dk1">
                    <a:alpha val="40000"/>
                  </a:schemeClr>
                </a:outerShdw>
              </a:effectLst>
            </a:endParaRPr>
          </a:p>
        </p:txBody>
      </p:sp>
      <p:sp>
        <p:nvSpPr>
          <p:cNvPr id="21" name="Rounded Rectangular Callout 20">
            <a:extLst>
              <a:ext uri="{FF2B5EF4-FFF2-40B4-BE49-F238E27FC236}">
                <a16:creationId xmlns:a16="http://schemas.microsoft.com/office/drawing/2014/main" id="{13153C64-0463-8F4F-8F7F-7642A019EE58}"/>
              </a:ext>
            </a:extLst>
          </p:cNvPr>
          <p:cNvSpPr/>
          <p:nvPr/>
        </p:nvSpPr>
        <p:spPr>
          <a:xfrm>
            <a:off x="5342700" y="5654099"/>
            <a:ext cx="2437722" cy="856960"/>
          </a:xfrm>
          <a:prstGeom prst="wedgeRoundRectCallout">
            <a:avLst>
              <a:gd name="adj1" fmla="val -39442"/>
              <a:gd name="adj2" fmla="val -147596"/>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 HOW </a:t>
            </a:r>
            <a:endParaRPr lang="en-US" sz="3300" dirty="0">
              <a:ln w="0"/>
              <a:solidFill>
                <a:schemeClr val="bg1"/>
              </a:solidFill>
              <a:effectLst>
                <a:outerShdw blurRad="38100" dist="19050" dir="2700000" algn="tl" rotWithShape="0">
                  <a:schemeClr val="dk1">
                    <a:alpha val="40000"/>
                  </a:schemeClr>
                </a:outerShdw>
              </a:effectLst>
            </a:endParaRPr>
          </a:p>
        </p:txBody>
      </p:sp>
      <p:cxnSp>
        <p:nvCxnSpPr>
          <p:cNvPr id="14" name="Straight Connector 13">
            <a:extLst>
              <a:ext uri="{FF2B5EF4-FFF2-40B4-BE49-F238E27FC236}">
                <a16:creationId xmlns:a16="http://schemas.microsoft.com/office/drawing/2014/main" id="{C765F963-268B-5741-89CB-A67E05C073CA}"/>
              </a:ext>
            </a:extLst>
          </p:cNvPr>
          <p:cNvCxnSpPr>
            <a:cxnSpLocks/>
          </p:cNvCxnSpPr>
          <p:nvPr/>
        </p:nvCxnSpPr>
        <p:spPr>
          <a:xfrm>
            <a:off x="4663440" y="4214446"/>
            <a:ext cx="56540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12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200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666398"/>
          </a:xfrm>
        </p:spPr>
        <p:txBody>
          <a:bodyPr/>
          <a:lstStyle/>
          <a:p>
            <a:r>
              <a:rPr lang="en-US" sz="3200" dirty="0"/>
              <a:t>Romans 3:21-26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188160"/>
            <a:ext cx="11087001" cy="2832511"/>
          </a:xfrm>
        </p:spPr>
        <p:txBody>
          <a:bodyPr>
            <a:noAutofit/>
          </a:bodyPr>
          <a:lstStyle/>
          <a:p>
            <a:pPr marL="0" indent="0">
              <a:buNone/>
            </a:pPr>
            <a:r>
              <a:rPr lang="en-US" sz="2800" b="1"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21</a:t>
            </a:r>
            <a:r>
              <a:rPr lang="en-US" sz="2800" baseline="30000" dirty="0"/>
              <a:t> </a:t>
            </a:r>
            <a:r>
              <a:rPr lang="en-US" sz="2800" dirty="0"/>
              <a:t>But now a righteousness from God, apart from law, has been made known, to which the Law and the Prophets testify. </a:t>
            </a:r>
            <a:r>
              <a:rPr lang="en-US" sz="2800" b="1" u="sng"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22</a:t>
            </a:r>
            <a:r>
              <a:rPr lang="en-US" sz="2800" dirty="0"/>
              <a:t> This righteousness from God comes through faith in Jesus Christ to all who believe. There is no difference, </a:t>
            </a:r>
            <a:r>
              <a:rPr lang="en-US" sz="2800" b="1" u="sng"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23</a:t>
            </a:r>
            <a:r>
              <a:rPr lang="en-US" sz="2800" dirty="0"/>
              <a:t> for all have sinned and fall short of the glory of God, </a:t>
            </a:r>
            <a:r>
              <a:rPr lang="en-US" sz="2800" b="1" u="sng"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24</a:t>
            </a:r>
            <a:r>
              <a:rPr lang="en-US" sz="2800" dirty="0"/>
              <a:t> and are justified freely by his grace through the redemption that came by Christ Jesus.</a:t>
            </a:r>
          </a:p>
        </p:txBody>
      </p:sp>
      <p:sp>
        <p:nvSpPr>
          <p:cNvPr id="5" name="Content Placeholder 2">
            <a:extLst>
              <a:ext uri="{FF2B5EF4-FFF2-40B4-BE49-F238E27FC236}">
                <a16:creationId xmlns:a16="http://schemas.microsoft.com/office/drawing/2014/main" id="{D5B3EAD2-480F-6F4D-9B95-7C551094BB5D}"/>
              </a:ext>
            </a:extLst>
          </p:cNvPr>
          <p:cNvSpPr txBox="1">
            <a:spLocks/>
          </p:cNvSpPr>
          <p:nvPr/>
        </p:nvSpPr>
        <p:spPr>
          <a:xfrm>
            <a:off x="468506" y="3949287"/>
            <a:ext cx="10918209" cy="28325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800" b="1" u="sng" baseline="30000" dirty="0">
                <a:solidFill>
                  <a:schemeClr val="accent3">
                    <a:lumMod val="60000"/>
                    <a:lumOff val="40000"/>
                  </a:schemeClr>
                </a:solidFill>
                <a:hlinkClick r:id="rId6">
                  <a:extLst>
                    <a:ext uri="{A12FA001-AC4F-418D-AE19-62706E023703}">
                      <ahyp:hlinkClr xmlns:ahyp="http://schemas.microsoft.com/office/drawing/2018/hyperlinkcolor" val="tx"/>
                    </a:ext>
                  </a:extLst>
                </a:hlinkClick>
              </a:rPr>
              <a:t>25</a:t>
            </a:r>
            <a:r>
              <a:rPr lang="en-US" sz="2800" dirty="0"/>
              <a:t> God presented him as a sacrifice of atonement, through faith in his blood. He did this to demonstrate his justice, because in his forbearance he had left the sins committed beforehand unpunished-- </a:t>
            </a:r>
            <a:r>
              <a:rPr lang="en-US" sz="2800" b="1" u="sng" baseline="30000" dirty="0">
                <a:solidFill>
                  <a:schemeClr val="accent3">
                    <a:lumMod val="60000"/>
                    <a:lumOff val="40000"/>
                  </a:schemeClr>
                </a:solidFill>
                <a:hlinkClick r:id="rId7">
                  <a:extLst>
                    <a:ext uri="{A12FA001-AC4F-418D-AE19-62706E023703}">
                      <ahyp:hlinkClr xmlns:ahyp="http://schemas.microsoft.com/office/drawing/2018/hyperlinkcolor" val="tx"/>
                    </a:ext>
                  </a:extLst>
                </a:hlinkClick>
              </a:rPr>
              <a:t>26</a:t>
            </a:r>
            <a:r>
              <a:rPr lang="en-US" sz="2800" dirty="0"/>
              <a:t> he did it to demonstrate his justice at the present time, so as to be just and the one who justifies those who have faith in Jesus. </a:t>
            </a:r>
          </a:p>
        </p:txBody>
      </p:sp>
      <p:cxnSp>
        <p:nvCxnSpPr>
          <p:cNvPr id="6" name="Straight Connector 5">
            <a:extLst>
              <a:ext uri="{FF2B5EF4-FFF2-40B4-BE49-F238E27FC236}">
                <a16:creationId xmlns:a16="http://schemas.microsoft.com/office/drawing/2014/main" id="{297CA4A1-6AA4-CF42-82C9-D3D3B1611CFB}"/>
              </a:ext>
            </a:extLst>
          </p:cNvPr>
          <p:cNvCxnSpPr>
            <a:cxnSpLocks/>
          </p:cNvCxnSpPr>
          <p:nvPr/>
        </p:nvCxnSpPr>
        <p:spPr>
          <a:xfrm>
            <a:off x="877503" y="1663752"/>
            <a:ext cx="104610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FED632-6E64-4946-8F84-2CB315A5877B}"/>
              </a:ext>
            </a:extLst>
          </p:cNvPr>
          <p:cNvCxnSpPr>
            <a:cxnSpLocks/>
          </p:cNvCxnSpPr>
          <p:nvPr/>
        </p:nvCxnSpPr>
        <p:spPr>
          <a:xfrm>
            <a:off x="580725" y="2104910"/>
            <a:ext cx="952580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BB3F80C-7809-0746-AD25-85EFBFD1910E}"/>
              </a:ext>
            </a:extLst>
          </p:cNvPr>
          <p:cNvSpPr txBox="1"/>
          <p:nvPr/>
        </p:nvSpPr>
        <p:spPr>
          <a:xfrm>
            <a:off x="474400" y="2163298"/>
            <a:ext cx="10899896" cy="1661993"/>
          </a:xfrm>
          <a:prstGeom prst="rect">
            <a:avLst/>
          </a:prstGeom>
          <a:solidFill>
            <a:schemeClr val="tx2"/>
          </a:solidFill>
          <a:ln w="38100">
            <a:solidFill>
              <a:schemeClr val="accent2">
                <a:lumMod val="60000"/>
                <a:lumOff val="40000"/>
              </a:schemeClr>
            </a:solidFill>
          </a:ln>
        </p:spPr>
        <p:txBody>
          <a:bodyPr wrap="square" rtlCol="0">
            <a:spAutoFit/>
          </a:bodyPr>
          <a:lstStyle/>
          <a:p>
            <a:pPr marL="342900"/>
            <a:r>
              <a:rPr lang="en-US" sz="3300" dirty="0">
                <a:solidFill>
                  <a:schemeClr val="accent4">
                    <a:lumMod val="50000"/>
                  </a:schemeClr>
                </a:solidFill>
              </a:rPr>
              <a:t> ”…as was promised in the writings of Moses and   </a:t>
            </a:r>
          </a:p>
          <a:p>
            <a:pPr marL="342900"/>
            <a:r>
              <a:rPr lang="en-US" sz="3300" dirty="0">
                <a:solidFill>
                  <a:schemeClr val="accent4">
                    <a:lumMod val="50000"/>
                  </a:schemeClr>
                </a:solidFill>
              </a:rPr>
              <a:t>      the prophets long ago.”</a:t>
            </a:r>
            <a:endParaRPr lang="en-US" sz="3600" dirty="0">
              <a:solidFill>
                <a:schemeClr val="accent4">
                  <a:lumMod val="50000"/>
                </a:schemeClr>
              </a:solidFill>
              <a:latin typeface="Segoe UI" panose="020B0502040204020203" pitchFamily="34" charset="0"/>
              <a:ea typeface="Times New Roman" panose="02020603050405020304" pitchFamily="18" charset="0"/>
            </a:endParaRPr>
          </a:p>
          <a:p>
            <a:pPr marL="342900" marR="0">
              <a:spcBef>
                <a:spcPts val="0"/>
              </a:spcBef>
              <a:spcAft>
                <a:spcPts val="0"/>
              </a:spcAft>
            </a:pPr>
            <a:r>
              <a:rPr lang="en-US" sz="3600" dirty="0">
                <a:solidFill>
                  <a:schemeClr val="accent4">
                    <a:lumMod val="50000"/>
                  </a:schemeClr>
                </a:solidFill>
                <a:latin typeface="Segoe UI" panose="020B0502040204020203" pitchFamily="34" charset="0"/>
                <a:ea typeface="Times New Roman" panose="02020603050405020304" pitchFamily="18" charset="0"/>
              </a:rPr>
              <a:t>																(3:21) NLT</a:t>
            </a:r>
            <a:endParaRPr lang="en-US" sz="3600" dirty="0">
              <a:solidFill>
                <a:schemeClr val="accent4">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332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666398"/>
          </a:xfrm>
        </p:spPr>
        <p:txBody>
          <a:bodyPr/>
          <a:lstStyle/>
          <a:p>
            <a:r>
              <a:rPr lang="en-US" sz="3200" dirty="0"/>
              <a:t>Romans 3:21-26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188160"/>
            <a:ext cx="11087001" cy="2832511"/>
          </a:xfrm>
        </p:spPr>
        <p:txBody>
          <a:bodyPr>
            <a:noAutofit/>
          </a:bodyPr>
          <a:lstStyle/>
          <a:p>
            <a:pPr marL="0" indent="0">
              <a:buNone/>
            </a:pPr>
            <a:r>
              <a:rPr lang="en-US" sz="2800" b="1"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21</a:t>
            </a:r>
            <a:r>
              <a:rPr lang="en-US" sz="2800" baseline="30000" dirty="0"/>
              <a:t> </a:t>
            </a:r>
            <a:r>
              <a:rPr lang="en-US" sz="2800" dirty="0"/>
              <a:t>But now a righteousness from God, apart from law, has been made known, to which the Law and the Prophets testify. </a:t>
            </a:r>
            <a:r>
              <a:rPr lang="en-US" sz="2800" b="1" u="sng"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22</a:t>
            </a:r>
            <a:r>
              <a:rPr lang="en-US" sz="2800" dirty="0"/>
              <a:t> This righteousness from God comes through faith in Jesus Christ to all who believe. There is no difference, </a:t>
            </a:r>
            <a:r>
              <a:rPr lang="en-US" sz="2800" b="1" u="sng"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23</a:t>
            </a:r>
            <a:r>
              <a:rPr lang="en-US" sz="2800" dirty="0"/>
              <a:t> for all have sinned and fall short of the glory of God, </a:t>
            </a:r>
            <a:r>
              <a:rPr lang="en-US" sz="2800" b="1" u="sng"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24</a:t>
            </a:r>
            <a:r>
              <a:rPr lang="en-US" sz="2800" dirty="0"/>
              <a:t> and are justified freely by his grace through the redemption that came by Christ Jesus.</a:t>
            </a:r>
          </a:p>
        </p:txBody>
      </p:sp>
      <p:sp>
        <p:nvSpPr>
          <p:cNvPr id="5" name="Content Placeholder 2">
            <a:extLst>
              <a:ext uri="{FF2B5EF4-FFF2-40B4-BE49-F238E27FC236}">
                <a16:creationId xmlns:a16="http://schemas.microsoft.com/office/drawing/2014/main" id="{D5B3EAD2-480F-6F4D-9B95-7C551094BB5D}"/>
              </a:ext>
            </a:extLst>
          </p:cNvPr>
          <p:cNvSpPr txBox="1">
            <a:spLocks/>
          </p:cNvSpPr>
          <p:nvPr/>
        </p:nvSpPr>
        <p:spPr>
          <a:xfrm>
            <a:off x="468506" y="3949287"/>
            <a:ext cx="10918209" cy="28325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800" b="1" u="sng" baseline="30000" dirty="0">
                <a:solidFill>
                  <a:schemeClr val="accent3">
                    <a:lumMod val="60000"/>
                    <a:lumOff val="40000"/>
                  </a:schemeClr>
                </a:solidFill>
                <a:hlinkClick r:id="rId6">
                  <a:extLst>
                    <a:ext uri="{A12FA001-AC4F-418D-AE19-62706E023703}">
                      <ahyp:hlinkClr xmlns:ahyp="http://schemas.microsoft.com/office/drawing/2018/hyperlinkcolor" val="tx"/>
                    </a:ext>
                  </a:extLst>
                </a:hlinkClick>
              </a:rPr>
              <a:t>25</a:t>
            </a:r>
            <a:r>
              <a:rPr lang="en-US" sz="2800" dirty="0"/>
              <a:t> God presented him as a sacrifice of atonement, through faith in his blood. He did this to demonstrate his justice, because in his forbearance he had left the sins committed beforehand unpunished-- </a:t>
            </a:r>
            <a:r>
              <a:rPr lang="en-US" sz="2800" b="1" u="sng" baseline="30000" dirty="0">
                <a:solidFill>
                  <a:schemeClr val="accent3">
                    <a:lumMod val="60000"/>
                    <a:lumOff val="40000"/>
                  </a:schemeClr>
                </a:solidFill>
                <a:hlinkClick r:id="rId7">
                  <a:extLst>
                    <a:ext uri="{A12FA001-AC4F-418D-AE19-62706E023703}">
                      <ahyp:hlinkClr xmlns:ahyp="http://schemas.microsoft.com/office/drawing/2018/hyperlinkcolor" val="tx"/>
                    </a:ext>
                  </a:extLst>
                </a:hlinkClick>
              </a:rPr>
              <a:t>26</a:t>
            </a:r>
            <a:r>
              <a:rPr lang="en-US" sz="2800" dirty="0"/>
              <a:t> he did it to demonstrate his justice at the present time, so as to be just and the one who justifies those who have faith in Jesus. </a:t>
            </a:r>
          </a:p>
        </p:txBody>
      </p:sp>
      <p:cxnSp>
        <p:nvCxnSpPr>
          <p:cNvPr id="6" name="Straight Connector 5">
            <a:extLst>
              <a:ext uri="{FF2B5EF4-FFF2-40B4-BE49-F238E27FC236}">
                <a16:creationId xmlns:a16="http://schemas.microsoft.com/office/drawing/2014/main" id="{297CA4A1-6AA4-CF42-82C9-D3D3B1611CFB}"/>
              </a:ext>
            </a:extLst>
          </p:cNvPr>
          <p:cNvCxnSpPr>
            <a:cxnSpLocks/>
          </p:cNvCxnSpPr>
          <p:nvPr/>
        </p:nvCxnSpPr>
        <p:spPr>
          <a:xfrm>
            <a:off x="10675088" y="2104910"/>
            <a:ext cx="711627" cy="507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FED632-6E64-4946-8F84-2CB315A5877B}"/>
              </a:ext>
            </a:extLst>
          </p:cNvPr>
          <p:cNvCxnSpPr>
            <a:cxnSpLocks/>
          </p:cNvCxnSpPr>
          <p:nvPr/>
        </p:nvCxnSpPr>
        <p:spPr>
          <a:xfrm>
            <a:off x="549083" y="2508947"/>
            <a:ext cx="1055130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1820C9-DC48-6848-97BA-2E1C5753CA9D}"/>
              </a:ext>
            </a:extLst>
          </p:cNvPr>
          <p:cNvCxnSpPr>
            <a:cxnSpLocks/>
          </p:cNvCxnSpPr>
          <p:nvPr/>
        </p:nvCxnSpPr>
        <p:spPr>
          <a:xfrm>
            <a:off x="531362" y="2937794"/>
            <a:ext cx="26371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2049240-AA40-864F-9616-D2D75D3F1A4F}"/>
              </a:ext>
            </a:extLst>
          </p:cNvPr>
          <p:cNvSpPr txBox="1"/>
          <p:nvPr/>
        </p:nvSpPr>
        <p:spPr>
          <a:xfrm>
            <a:off x="527818" y="3072341"/>
            <a:ext cx="10899896" cy="2631490"/>
          </a:xfrm>
          <a:prstGeom prst="rect">
            <a:avLst/>
          </a:prstGeom>
          <a:solidFill>
            <a:schemeClr val="tx2"/>
          </a:solidFill>
          <a:ln w="38100">
            <a:solidFill>
              <a:schemeClr val="accent2">
                <a:lumMod val="60000"/>
                <a:lumOff val="40000"/>
              </a:schemeClr>
            </a:solidFill>
          </a:ln>
        </p:spPr>
        <p:txBody>
          <a:bodyPr wrap="square" rtlCol="0">
            <a:spAutoFit/>
          </a:bodyPr>
          <a:lstStyle/>
          <a:p>
            <a:r>
              <a:rPr lang="en-US" sz="3300" b="1" baseline="30000" dirty="0">
                <a:solidFill>
                  <a:schemeClr val="accent4">
                    <a:lumMod val="50000"/>
                  </a:schemeClr>
                </a:solidFill>
              </a:rPr>
              <a:t>9 </a:t>
            </a:r>
            <a:r>
              <a:rPr lang="en-US" sz="3300" dirty="0">
                <a:solidFill>
                  <a:schemeClr val="accent4">
                    <a:lumMod val="50000"/>
                  </a:schemeClr>
                </a:solidFill>
              </a:rPr>
              <a:t>…and be found in him, not having a righteousness of my own that comes from the law, but that which is </a:t>
            </a:r>
            <a:r>
              <a:rPr lang="en-US" sz="3300" i="1" dirty="0">
                <a:solidFill>
                  <a:schemeClr val="accent4">
                    <a:lumMod val="50000"/>
                  </a:schemeClr>
                </a:solidFill>
              </a:rPr>
              <a:t>through faith in Christ</a:t>
            </a:r>
            <a:r>
              <a:rPr lang="en-US" sz="3300" dirty="0">
                <a:solidFill>
                  <a:schemeClr val="accent4">
                    <a:lumMod val="50000"/>
                  </a:schemeClr>
                </a:solidFill>
              </a:rPr>
              <a:t>—the righteousness that comes from God on the basis of faith.</a:t>
            </a:r>
          </a:p>
          <a:p>
            <a:pPr marL="342900" marR="0">
              <a:spcBef>
                <a:spcPts val="0"/>
              </a:spcBef>
              <a:spcAft>
                <a:spcPts val="0"/>
              </a:spcAft>
            </a:pPr>
            <a:r>
              <a:rPr lang="en-US" sz="3300" dirty="0">
                <a:solidFill>
                  <a:schemeClr val="accent4">
                    <a:lumMod val="50000"/>
                  </a:schemeClr>
                </a:solidFill>
                <a:latin typeface="Segoe UI" panose="020B0502040204020203" pitchFamily="34" charset="0"/>
                <a:ea typeface="Times New Roman" panose="02020603050405020304" pitchFamily="18" charset="0"/>
              </a:rPr>
              <a:t>																		Phil. 3:9</a:t>
            </a:r>
            <a:endParaRPr lang="en-US" sz="3300" dirty="0">
              <a:solidFill>
                <a:schemeClr val="accent4">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585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666398"/>
          </a:xfrm>
        </p:spPr>
        <p:txBody>
          <a:bodyPr/>
          <a:lstStyle/>
          <a:p>
            <a:r>
              <a:rPr lang="en-US" sz="3200" dirty="0"/>
              <a:t>Romans 3:21-26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188160"/>
            <a:ext cx="11087001" cy="2832511"/>
          </a:xfrm>
        </p:spPr>
        <p:txBody>
          <a:bodyPr>
            <a:noAutofit/>
          </a:bodyPr>
          <a:lstStyle/>
          <a:p>
            <a:pPr marL="0" indent="0">
              <a:buNone/>
            </a:pPr>
            <a:r>
              <a:rPr lang="en-US" sz="2800" b="1"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21</a:t>
            </a:r>
            <a:r>
              <a:rPr lang="en-US" sz="2800" baseline="30000" dirty="0"/>
              <a:t> </a:t>
            </a:r>
            <a:r>
              <a:rPr lang="en-US" sz="2800" dirty="0"/>
              <a:t>But now a righteousness from God, apart from law, has been made known, to which the Law and the Prophets testify. </a:t>
            </a:r>
            <a:r>
              <a:rPr lang="en-US" sz="2800" b="1" u="sng"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22</a:t>
            </a:r>
            <a:r>
              <a:rPr lang="en-US" sz="2800" dirty="0"/>
              <a:t> This righteousness from God comes through faith in Jesus Christ to all who believe. There is no difference, </a:t>
            </a:r>
            <a:r>
              <a:rPr lang="en-US" sz="2800" b="1" u="sng"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23</a:t>
            </a:r>
            <a:r>
              <a:rPr lang="en-US" sz="2800" dirty="0"/>
              <a:t> for all have sinned and fall short of the glory of God, </a:t>
            </a:r>
            <a:r>
              <a:rPr lang="en-US" sz="2800" b="1" u="sng"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24</a:t>
            </a:r>
            <a:r>
              <a:rPr lang="en-US" sz="2800" dirty="0"/>
              <a:t> and are justified freely by his grace through the redemption that came by Christ Jesus.</a:t>
            </a:r>
          </a:p>
        </p:txBody>
      </p:sp>
      <p:sp>
        <p:nvSpPr>
          <p:cNvPr id="5" name="Content Placeholder 2">
            <a:extLst>
              <a:ext uri="{FF2B5EF4-FFF2-40B4-BE49-F238E27FC236}">
                <a16:creationId xmlns:a16="http://schemas.microsoft.com/office/drawing/2014/main" id="{D5B3EAD2-480F-6F4D-9B95-7C551094BB5D}"/>
              </a:ext>
            </a:extLst>
          </p:cNvPr>
          <p:cNvSpPr txBox="1">
            <a:spLocks/>
          </p:cNvSpPr>
          <p:nvPr/>
        </p:nvSpPr>
        <p:spPr>
          <a:xfrm>
            <a:off x="468506" y="3949287"/>
            <a:ext cx="10918209" cy="28325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800" b="1" u="sng" baseline="30000" dirty="0">
                <a:solidFill>
                  <a:schemeClr val="accent3">
                    <a:lumMod val="60000"/>
                    <a:lumOff val="40000"/>
                  </a:schemeClr>
                </a:solidFill>
                <a:hlinkClick r:id="rId6">
                  <a:extLst>
                    <a:ext uri="{A12FA001-AC4F-418D-AE19-62706E023703}">
                      <ahyp:hlinkClr xmlns:ahyp="http://schemas.microsoft.com/office/drawing/2018/hyperlinkcolor" val="tx"/>
                    </a:ext>
                  </a:extLst>
                </a:hlinkClick>
              </a:rPr>
              <a:t>25</a:t>
            </a:r>
            <a:r>
              <a:rPr lang="en-US" sz="2800" dirty="0"/>
              <a:t> God presented him as a sacrifice of atonement, through faith in his blood. He did this to demonstrate his justice, because in his forbearance he had left the sins committed beforehand unpunished-- </a:t>
            </a:r>
            <a:r>
              <a:rPr lang="en-US" sz="2800" b="1" u="sng" baseline="30000" dirty="0">
                <a:solidFill>
                  <a:schemeClr val="accent3">
                    <a:lumMod val="60000"/>
                    <a:lumOff val="40000"/>
                  </a:schemeClr>
                </a:solidFill>
                <a:hlinkClick r:id="rId7">
                  <a:extLst>
                    <a:ext uri="{A12FA001-AC4F-418D-AE19-62706E023703}">
                      <ahyp:hlinkClr xmlns:ahyp="http://schemas.microsoft.com/office/drawing/2018/hyperlinkcolor" val="tx"/>
                    </a:ext>
                  </a:extLst>
                </a:hlinkClick>
              </a:rPr>
              <a:t>26</a:t>
            </a:r>
            <a:r>
              <a:rPr lang="en-US" sz="2800" dirty="0"/>
              <a:t> he did it to demonstrate his justice at the present time, so as to be just and the one who justifies those who have faith in Jesus. </a:t>
            </a:r>
          </a:p>
        </p:txBody>
      </p:sp>
      <p:cxnSp>
        <p:nvCxnSpPr>
          <p:cNvPr id="6" name="Straight Connector 5">
            <a:extLst>
              <a:ext uri="{FF2B5EF4-FFF2-40B4-BE49-F238E27FC236}">
                <a16:creationId xmlns:a16="http://schemas.microsoft.com/office/drawing/2014/main" id="{297CA4A1-6AA4-CF42-82C9-D3D3B1611CFB}"/>
              </a:ext>
            </a:extLst>
          </p:cNvPr>
          <p:cNvCxnSpPr>
            <a:cxnSpLocks/>
          </p:cNvCxnSpPr>
          <p:nvPr/>
        </p:nvCxnSpPr>
        <p:spPr>
          <a:xfrm>
            <a:off x="3359888" y="2950907"/>
            <a:ext cx="737899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FED632-6E64-4946-8F84-2CB315A5877B}"/>
              </a:ext>
            </a:extLst>
          </p:cNvPr>
          <p:cNvCxnSpPr>
            <a:cxnSpLocks/>
          </p:cNvCxnSpPr>
          <p:nvPr/>
        </p:nvCxnSpPr>
        <p:spPr>
          <a:xfrm>
            <a:off x="527818" y="3386470"/>
            <a:ext cx="1055130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1820C9-DC48-6848-97BA-2E1C5753CA9D}"/>
              </a:ext>
            </a:extLst>
          </p:cNvPr>
          <p:cNvCxnSpPr>
            <a:cxnSpLocks/>
          </p:cNvCxnSpPr>
          <p:nvPr/>
        </p:nvCxnSpPr>
        <p:spPr>
          <a:xfrm>
            <a:off x="576812" y="3809663"/>
            <a:ext cx="1050231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52EC56E-65DA-4D48-B102-ED98D0535589}"/>
              </a:ext>
            </a:extLst>
          </p:cNvPr>
          <p:cNvCxnSpPr>
            <a:cxnSpLocks/>
          </p:cNvCxnSpPr>
          <p:nvPr/>
        </p:nvCxnSpPr>
        <p:spPr>
          <a:xfrm>
            <a:off x="7357730" y="2507886"/>
            <a:ext cx="323584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0F57EF-670A-6F43-A7E4-45AEED372CF2}"/>
              </a:ext>
            </a:extLst>
          </p:cNvPr>
          <p:cNvCxnSpPr>
            <a:cxnSpLocks/>
          </p:cNvCxnSpPr>
          <p:nvPr/>
        </p:nvCxnSpPr>
        <p:spPr>
          <a:xfrm>
            <a:off x="513911" y="4829325"/>
            <a:ext cx="284597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755AA7E-4FBC-AD4F-AAE7-16A35EB4FBF2}"/>
              </a:ext>
            </a:extLst>
          </p:cNvPr>
          <p:cNvCxnSpPr>
            <a:cxnSpLocks/>
          </p:cNvCxnSpPr>
          <p:nvPr/>
        </p:nvCxnSpPr>
        <p:spPr>
          <a:xfrm>
            <a:off x="4699591" y="6555337"/>
            <a:ext cx="221511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58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666398"/>
          </a:xfrm>
        </p:spPr>
        <p:txBody>
          <a:bodyPr/>
          <a:lstStyle/>
          <a:p>
            <a:r>
              <a:rPr lang="en-US" sz="3200" dirty="0"/>
              <a:t>Romans 3:21-26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188160"/>
            <a:ext cx="11087001" cy="2832511"/>
          </a:xfrm>
        </p:spPr>
        <p:txBody>
          <a:bodyPr>
            <a:noAutofit/>
          </a:bodyPr>
          <a:lstStyle/>
          <a:p>
            <a:pPr marL="0" indent="0">
              <a:buNone/>
            </a:pPr>
            <a:r>
              <a:rPr lang="en-US" sz="2800" b="1"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21</a:t>
            </a:r>
            <a:r>
              <a:rPr lang="en-US" sz="2800" baseline="30000" dirty="0"/>
              <a:t> </a:t>
            </a:r>
            <a:r>
              <a:rPr lang="en-US" sz="2800" dirty="0"/>
              <a:t>But now a righteousness from God, apart from law, has been made known, to which the Law and the Prophets testify. </a:t>
            </a:r>
            <a:r>
              <a:rPr lang="en-US" sz="2800" b="1" u="sng"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22</a:t>
            </a:r>
            <a:r>
              <a:rPr lang="en-US" sz="2800" dirty="0"/>
              <a:t> This righteousness from God comes through faith in Jesus Christ to all who believe. There is no difference, </a:t>
            </a:r>
            <a:r>
              <a:rPr lang="en-US" sz="2800" b="1" u="sng"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23</a:t>
            </a:r>
            <a:r>
              <a:rPr lang="en-US" sz="2800" dirty="0"/>
              <a:t> for all have sinned and fall short of the glory of God, </a:t>
            </a:r>
            <a:r>
              <a:rPr lang="en-US" sz="2800" b="1" u="sng"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24</a:t>
            </a:r>
            <a:r>
              <a:rPr lang="en-US" sz="2800" dirty="0"/>
              <a:t> and are justified freely by his grace through the redemption that came by Christ Jesus.</a:t>
            </a:r>
          </a:p>
        </p:txBody>
      </p:sp>
      <p:sp>
        <p:nvSpPr>
          <p:cNvPr id="5" name="Content Placeholder 2">
            <a:extLst>
              <a:ext uri="{FF2B5EF4-FFF2-40B4-BE49-F238E27FC236}">
                <a16:creationId xmlns:a16="http://schemas.microsoft.com/office/drawing/2014/main" id="{D5B3EAD2-480F-6F4D-9B95-7C551094BB5D}"/>
              </a:ext>
            </a:extLst>
          </p:cNvPr>
          <p:cNvSpPr txBox="1">
            <a:spLocks/>
          </p:cNvSpPr>
          <p:nvPr/>
        </p:nvSpPr>
        <p:spPr>
          <a:xfrm>
            <a:off x="468506" y="3949287"/>
            <a:ext cx="10918209" cy="28325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800" b="1" u="sng" baseline="30000" dirty="0">
                <a:solidFill>
                  <a:schemeClr val="accent3">
                    <a:lumMod val="60000"/>
                    <a:lumOff val="40000"/>
                  </a:schemeClr>
                </a:solidFill>
                <a:hlinkClick r:id="rId6">
                  <a:extLst>
                    <a:ext uri="{A12FA001-AC4F-418D-AE19-62706E023703}">
                      <ahyp:hlinkClr xmlns:ahyp="http://schemas.microsoft.com/office/drawing/2018/hyperlinkcolor" val="tx"/>
                    </a:ext>
                  </a:extLst>
                </a:hlinkClick>
              </a:rPr>
              <a:t>25</a:t>
            </a:r>
            <a:r>
              <a:rPr lang="en-US" sz="2800" dirty="0"/>
              <a:t> God presented him as a sacrifice of atonement, through faith in his blood. He did this to demonstrate his justice, because in his forbearance he had left the sins committed beforehand unpunished-- </a:t>
            </a:r>
            <a:r>
              <a:rPr lang="en-US" sz="2800" b="1" u="sng" baseline="30000" dirty="0">
                <a:solidFill>
                  <a:schemeClr val="accent3">
                    <a:lumMod val="60000"/>
                    <a:lumOff val="40000"/>
                  </a:schemeClr>
                </a:solidFill>
                <a:hlinkClick r:id="rId7">
                  <a:extLst>
                    <a:ext uri="{A12FA001-AC4F-418D-AE19-62706E023703}">
                      <ahyp:hlinkClr xmlns:ahyp="http://schemas.microsoft.com/office/drawing/2018/hyperlinkcolor" val="tx"/>
                    </a:ext>
                  </a:extLst>
                </a:hlinkClick>
              </a:rPr>
              <a:t>26</a:t>
            </a:r>
            <a:r>
              <a:rPr lang="en-US" sz="2800" dirty="0"/>
              <a:t> he did it to demonstrate his justice at the present time, so as to be just and the one who justifies those who have faith in Jesus. </a:t>
            </a:r>
          </a:p>
        </p:txBody>
      </p:sp>
      <p:cxnSp>
        <p:nvCxnSpPr>
          <p:cNvPr id="6" name="Straight Connector 5">
            <a:extLst>
              <a:ext uri="{FF2B5EF4-FFF2-40B4-BE49-F238E27FC236}">
                <a16:creationId xmlns:a16="http://schemas.microsoft.com/office/drawing/2014/main" id="{297CA4A1-6AA4-CF42-82C9-D3D3B1611CFB}"/>
              </a:ext>
            </a:extLst>
          </p:cNvPr>
          <p:cNvCxnSpPr>
            <a:cxnSpLocks/>
          </p:cNvCxnSpPr>
          <p:nvPr/>
        </p:nvCxnSpPr>
        <p:spPr>
          <a:xfrm>
            <a:off x="807456" y="4418200"/>
            <a:ext cx="988889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A6F5E-4F96-C244-B2B6-C630CD38CF55}"/>
              </a:ext>
            </a:extLst>
          </p:cNvPr>
          <p:cNvCxnSpPr>
            <a:cxnSpLocks/>
          </p:cNvCxnSpPr>
          <p:nvPr/>
        </p:nvCxnSpPr>
        <p:spPr>
          <a:xfrm>
            <a:off x="549083" y="4825782"/>
            <a:ext cx="28746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59D375F-30D2-2A45-B2E1-3BFD67388133}"/>
              </a:ext>
            </a:extLst>
          </p:cNvPr>
          <p:cNvSpPr txBox="1"/>
          <p:nvPr/>
        </p:nvSpPr>
        <p:spPr>
          <a:xfrm>
            <a:off x="400227" y="2190145"/>
            <a:ext cx="10899896" cy="1615827"/>
          </a:xfrm>
          <a:prstGeom prst="rect">
            <a:avLst/>
          </a:prstGeom>
          <a:solidFill>
            <a:schemeClr val="tx2"/>
          </a:solidFill>
          <a:ln w="38100">
            <a:solidFill>
              <a:schemeClr val="accent2">
                <a:lumMod val="60000"/>
                <a:lumOff val="40000"/>
              </a:schemeClr>
            </a:solidFill>
          </a:ln>
        </p:spPr>
        <p:txBody>
          <a:bodyPr wrap="square" rtlCol="0">
            <a:spAutoFit/>
          </a:bodyPr>
          <a:lstStyle/>
          <a:p>
            <a:r>
              <a:rPr lang="en-US" sz="3300" dirty="0">
                <a:solidFill>
                  <a:schemeClr val="accent4">
                    <a:lumMod val="50000"/>
                  </a:schemeClr>
                </a:solidFill>
              </a:rPr>
              <a:t>	”whom God put forward as a </a:t>
            </a:r>
            <a:r>
              <a:rPr lang="en-US" sz="3300" b="1" dirty="0">
                <a:solidFill>
                  <a:schemeClr val="accent4">
                    <a:lumMod val="50000"/>
                  </a:schemeClr>
                </a:solidFill>
              </a:rPr>
              <a:t>propitiation</a:t>
            </a:r>
            <a:r>
              <a:rPr lang="en-US" sz="3300" dirty="0">
                <a:solidFill>
                  <a:schemeClr val="accent4">
                    <a:lumMod val="50000"/>
                  </a:schemeClr>
                </a:solidFill>
              </a:rPr>
              <a:t> by his 	  	  blood”</a:t>
            </a:r>
          </a:p>
          <a:p>
            <a:r>
              <a:rPr lang="en-US" sz="3300" dirty="0">
                <a:solidFill>
                  <a:schemeClr val="accent4">
                    <a:lumMod val="50000"/>
                  </a:schemeClr>
                </a:solidFill>
              </a:rPr>
              <a:t>																		(ESV)</a:t>
            </a:r>
            <a:r>
              <a:rPr lang="en-US" sz="3300" dirty="0">
                <a:solidFill>
                  <a:schemeClr val="accent4">
                    <a:lumMod val="50000"/>
                  </a:schemeClr>
                </a:solidFill>
                <a:latin typeface="Segoe UI" panose="020B0502040204020203" pitchFamily="34" charset="0"/>
                <a:ea typeface="Times New Roman" panose="02020603050405020304" pitchFamily="18" charset="0"/>
              </a:rPr>
              <a:t>	</a:t>
            </a:r>
            <a:endParaRPr lang="en-US" sz="3300" dirty="0">
              <a:solidFill>
                <a:schemeClr val="accent4">
                  <a:lumMod val="50000"/>
                </a:schemeClr>
              </a:solidFill>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027EDDDA-8C5A-7B4C-AFD3-332DF0A2C327}"/>
              </a:ext>
            </a:extLst>
          </p:cNvPr>
          <p:cNvSpPr txBox="1"/>
          <p:nvPr/>
        </p:nvSpPr>
        <p:spPr>
          <a:xfrm>
            <a:off x="524283" y="2089992"/>
            <a:ext cx="10899896" cy="1615827"/>
          </a:xfrm>
          <a:prstGeom prst="rect">
            <a:avLst/>
          </a:prstGeom>
          <a:solidFill>
            <a:schemeClr val="tx2"/>
          </a:solidFill>
          <a:ln w="38100">
            <a:solidFill>
              <a:schemeClr val="accent3"/>
            </a:solidFill>
          </a:ln>
        </p:spPr>
        <p:txBody>
          <a:bodyPr wrap="square" rtlCol="0">
            <a:spAutoFit/>
          </a:bodyPr>
          <a:lstStyle/>
          <a:p>
            <a:r>
              <a:rPr lang="en-US" sz="3300" dirty="0">
                <a:solidFill>
                  <a:schemeClr val="accent4">
                    <a:lumMod val="50000"/>
                  </a:schemeClr>
                </a:solidFill>
              </a:rPr>
              <a:t>	“God presented him as the </a:t>
            </a:r>
            <a:r>
              <a:rPr lang="en-US" sz="3300" b="1" dirty="0">
                <a:solidFill>
                  <a:schemeClr val="accent4">
                    <a:lumMod val="50000"/>
                  </a:schemeClr>
                </a:solidFill>
              </a:rPr>
              <a:t>mercy seat</a:t>
            </a:r>
            <a:r>
              <a:rPr lang="en-US" sz="3300" dirty="0">
                <a:solidFill>
                  <a:schemeClr val="accent4">
                    <a:lumMod val="50000"/>
                  </a:schemeClr>
                </a:solidFill>
              </a:rPr>
              <a:t> by his </a:t>
            </a:r>
          </a:p>
          <a:p>
            <a:r>
              <a:rPr lang="en-US" sz="3300" dirty="0">
                <a:solidFill>
                  <a:schemeClr val="accent4">
                    <a:lumMod val="50000"/>
                  </a:schemeClr>
                </a:solidFill>
              </a:rPr>
              <a:t>      blood”</a:t>
            </a:r>
          </a:p>
          <a:p>
            <a:r>
              <a:rPr lang="en-US" sz="3300" dirty="0">
                <a:solidFill>
                  <a:schemeClr val="accent4">
                    <a:lumMod val="50000"/>
                  </a:schemeClr>
                </a:solidFill>
              </a:rPr>
              <a:t>																		(CSB)</a:t>
            </a:r>
            <a:r>
              <a:rPr lang="en-US" sz="3300" dirty="0">
                <a:solidFill>
                  <a:schemeClr val="accent4">
                    <a:lumMod val="50000"/>
                  </a:schemeClr>
                </a:solidFill>
                <a:latin typeface="Segoe UI" panose="020B0502040204020203" pitchFamily="34" charset="0"/>
                <a:ea typeface="Times New Roman" panose="02020603050405020304" pitchFamily="18" charset="0"/>
              </a:rPr>
              <a:t>	</a:t>
            </a:r>
            <a:endParaRPr lang="en-US" sz="3300" dirty="0">
              <a:solidFill>
                <a:schemeClr val="accent4">
                  <a:lumMod val="50000"/>
                </a:schemeClr>
              </a:solidFill>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C1C5F6CF-C71C-2841-856A-C59D3F2C6360}"/>
              </a:ext>
            </a:extLst>
          </p:cNvPr>
          <p:cNvSpPr txBox="1"/>
          <p:nvPr/>
        </p:nvSpPr>
        <p:spPr>
          <a:xfrm>
            <a:off x="651128" y="1968045"/>
            <a:ext cx="10899896" cy="1615827"/>
          </a:xfrm>
          <a:prstGeom prst="rect">
            <a:avLst/>
          </a:prstGeom>
          <a:solidFill>
            <a:schemeClr val="tx2"/>
          </a:solidFill>
          <a:ln w="38100">
            <a:solidFill>
              <a:srgbClr val="C00000"/>
            </a:solidFill>
          </a:ln>
        </p:spPr>
        <p:txBody>
          <a:bodyPr wrap="square" rtlCol="0">
            <a:spAutoFit/>
          </a:bodyPr>
          <a:lstStyle/>
          <a:p>
            <a:r>
              <a:rPr lang="en-US" sz="3300" dirty="0">
                <a:solidFill>
                  <a:schemeClr val="accent4">
                    <a:lumMod val="50000"/>
                  </a:schemeClr>
                </a:solidFill>
              </a:rPr>
              <a:t>"whom God put forward as an </a:t>
            </a:r>
            <a:r>
              <a:rPr lang="en-US" sz="3300" b="1" dirty="0">
                <a:solidFill>
                  <a:schemeClr val="accent4">
                    <a:lumMod val="50000"/>
                  </a:schemeClr>
                </a:solidFill>
              </a:rPr>
              <a:t>expiation</a:t>
            </a:r>
            <a:r>
              <a:rPr lang="en-US" sz="3300" dirty="0">
                <a:solidFill>
                  <a:schemeClr val="accent4">
                    <a:lumMod val="50000"/>
                  </a:schemeClr>
                </a:solidFill>
              </a:rPr>
              <a:t> by his blood”</a:t>
            </a:r>
          </a:p>
          <a:p>
            <a:r>
              <a:rPr lang="en-US" sz="3300" dirty="0">
                <a:solidFill>
                  <a:schemeClr val="accent4">
                    <a:lumMod val="50000"/>
                  </a:schemeClr>
                </a:solidFill>
              </a:rPr>
              <a:t>																		(RSV)</a:t>
            </a:r>
            <a:r>
              <a:rPr lang="en-US" sz="3300" dirty="0">
                <a:solidFill>
                  <a:schemeClr val="accent4">
                    <a:lumMod val="50000"/>
                  </a:schemeClr>
                </a:solidFill>
                <a:latin typeface="Segoe UI" panose="020B0502040204020203" pitchFamily="34" charset="0"/>
                <a:ea typeface="Times New Roman" panose="02020603050405020304" pitchFamily="18" charset="0"/>
              </a:rPr>
              <a:t>	</a:t>
            </a:r>
            <a:endParaRPr lang="en-US" sz="3300" dirty="0">
              <a:solidFill>
                <a:schemeClr val="accent4">
                  <a:lumMod val="50000"/>
                </a:schemeClr>
              </a:solidFill>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28F70F95-8967-0246-9EA8-A895496E717A}"/>
              </a:ext>
            </a:extLst>
          </p:cNvPr>
          <p:cNvSpPr txBox="1"/>
          <p:nvPr/>
        </p:nvSpPr>
        <p:spPr>
          <a:xfrm>
            <a:off x="397437" y="338200"/>
            <a:ext cx="11270279" cy="3539430"/>
          </a:xfrm>
          <a:prstGeom prst="rect">
            <a:avLst/>
          </a:prstGeom>
          <a:solidFill>
            <a:schemeClr val="tx2"/>
          </a:solidFill>
          <a:ln w="38100">
            <a:solidFill>
              <a:schemeClr val="bg2">
                <a:lumMod val="60000"/>
                <a:lumOff val="40000"/>
              </a:schemeClr>
            </a:solidFill>
          </a:ln>
        </p:spPr>
        <p:txBody>
          <a:bodyPr wrap="square" rtlCol="0">
            <a:spAutoFit/>
          </a:bodyPr>
          <a:lstStyle/>
          <a:p>
            <a:r>
              <a:rPr lang="en-US" sz="3200" b="1" baseline="30000" dirty="0">
                <a:solidFill>
                  <a:schemeClr val="accent4">
                    <a:lumMod val="50000"/>
                  </a:schemeClr>
                </a:solidFill>
              </a:rPr>
              <a:t>9 </a:t>
            </a:r>
            <a:r>
              <a:rPr lang="en-US" sz="3200" dirty="0">
                <a:solidFill>
                  <a:schemeClr val="accent4">
                    <a:lumMod val="50000"/>
                  </a:schemeClr>
                </a:solidFill>
              </a:rPr>
              <a:t>Since we have now been justified by his blood, how much more shall we be saved from God’s wrath through him! </a:t>
            </a:r>
            <a:r>
              <a:rPr lang="en-US" sz="3200" b="1" baseline="30000" dirty="0">
                <a:solidFill>
                  <a:schemeClr val="accent4">
                    <a:lumMod val="50000"/>
                  </a:schemeClr>
                </a:solidFill>
              </a:rPr>
              <a:t>10 </a:t>
            </a:r>
            <a:r>
              <a:rPr lang="en-US" sz="3200" dirty="0">
                <a:solidFill>
                  <a:schemeClr val="accent4">
                    <a:lumMod val="50000"/>
                  </a:schemeClr>
                </a:solidFill>
              </a:rPr>
              <a:t>For if, while we were God’s enemies, we were reconciled to him through the death of his Son, how much more, having been reconciled, shall we be saved through his life!</a:t>
            </a:r>
          </a:p>
          <a:p>
            <a:r>
              <a:rPr lang="en-US" sz="3200" dirty="0">
                <a:solidFill>
                  <a:schemeClr val="accent4">
                    <a:lumMod val="50000"/>
                  </a:schemeClr>
                </a:solidFill>
              </a:rPr>
              <a:t>																		</a:t>
            </a:r>
            <a:r>
              <a:rPr lang="en-US" sz="3200" b="1" dirty="0">
                <a:solidFill>
                  <a:schemeClr val="accent4">
                    <a:lumMod val="50000"/>
                  </a:schemeClr>
                </a:solidFill>
              </a:rPr>
              <a:t>Rom.5:9-10</a:t>
            </a:r>
            <a:r>
              <a:rPr lang="en-US" sz="3200" dirty="0">
                <a:solidFill>
                  <a:schemeClr val="accent4">
                    <a:lumMod val="50000"/>
                  </a:schemeClr>
                </a:solidFill>
                <a:latin typeface="Segoe UI" panose="020B0502040204020203" pitchFamily="34" charset="0"/>
                <a:ea typeface="Times New Roman" panose="02020603050405020304" pitchFamily="18" charset="0"/>
              </a:rPr>
              <a:t>	</a:t>
            </a:r>
            <a:endParaRPr lang="en-US" sz="3200" dirty="0">
              <a:solidFill>
                <a:schemeClr val="accent4">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1566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DDDB-EE29-C042-9DB2-687E89C1AE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E8A442-D313-1C4F-BD6A-B6BA940CD32F}"/>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8E9E2FC9-E9C0-B74D-8E37-EABF4E071CA7}"/>
              </a:ext>
            </a:extLst>
          </p:cNvPr>
          <p:cNvSpPr txBox="1"/>
          <p:nvPr/>
        </p:nvSpPr>
        <p:spPr>
          <a:xfrm>
            <a:off x="418330" y="1571648"/>
            <a:ext cx="11270279" cy="3647152"/>
          </a:xfrm>
          <a:prstGeom prst="rect">
            <a:avLst/>
          </a:prstGeom>
          <a:solidFill>
            <a:schemeClr val="tx2"/>
          </a:solidFill>
          <a:ln w="38100">
            <a:solidFill>
              <a:schemeClr val="bg2">
                <a:lumMod val="60000"/>
                <a:lumOff val="40000"/>
              </a:schemeClr>
            </a:solidFill>
          </a:ln>
        </p:spPr>
        <p:txBody>
          <a:bodyPr wrap="square" rtlCol="0">
            <a:spAutoFit/>
          </a:bodyPr>
          <a:lstStyle/>
          <a:p>
            <a:r>
              <a:rPr lang="en-US" sz="3300" dirty="0">
                <a:solidFill>
                  <a:schemeClr val="bg1"/>
                </a:solidFill>
              </a:rPr>
              <a:t>“He (Paul) sees the death of Christ as a great divine act that may be </a:t>
            </a:r>
            <a:r>
              <a:rPr lang="en-US" sz="3300" i="1" u="sng" dirty="0">
                <a:solidFill>
                  <a:schemeClr val="bg1"/>
                </a:solidFill>
              </a:rPr>
              <a:t>viewed from many angles</a:t>
            </a:r>
            <a:r>
              <a:rPr lang="en-US" sz="3300" dirty="0">
                <a:solidFill>
                  <a:schemeClr val="bg1"/>
                </a:solidFill>
              </a:rPr>
              <a:t>. Indeed, one of our problems in working out what Paul thought the cross did is the fact that he speaks of it doing </a:t>
            </a:r>
            <a:r>
              <a:rPr lang="en-US" sz="3300" i="1" dirty="0">
                <a:solidFill>
                  <a:schemeClr val="bg1"/>
                </a:solidFill>
              </a:rPr>
              <a:t>so many different things</a:t>
            </a:r>
            <a:r>
              <a:rPr lang="en-US" sz="3300" dirty="0">
                <a:solidFill>
                  <a:schemeClr val="bg1"/>
                </a:solidFill>
              </a:rPr>
              <a:t> and never works </a:t>
            </a:r>
            <a:r>
              <a:rPr lang="en-US" sz="3300" i="1" dirty="0">
                <a:solidFill>
                  <a:schemeClr val="bg1"/>
                </a:solidFill>
              </a:rPr>
              <a:t>them</a:t>
            </a:r>
            <a:r>
              <a:rPr lang="en-US" sz="3300" dirty="0">
                <a:solidFill>
                  <a:schemeClr val="bg1"/>
                </a:solidFill>
              </a:rPr>
              <a:t> into a unified system.”																</a:t>
            </a:r>
          </a:p>
          <a:p>
            <a:r>
              <a:rPr lang="en-US" sz="3300" b="1" dirty="0">
                <a:solidFill>
                  <a:schemeClr val="bg1"/>
                </a:solidFill>
              </a:rPr>
              <a:t>																- Leon Morris</a:t>
            </a:r>
            <a:endParaRPr lang="en-US" sz="33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821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666398"/>
          </a:xfrm>
        </p:spPr>
        <p:txBody>
          <a:bodyPr/>
          <a:lstStyle/>
          <a:p>
            <a:r>
              <a:rPr lang="en-US" sz="3200" dirty="0"/>
              <a:t>Romans 3:21-26	 </a:t>
            </a:r>
            <a:r>
              <a:rPr lang="en-US" sz="2400" dirty="0"/>
              <a:t>(NIV) </a:t>
            </a:r>
            <a:endParaRPr lang="en-US" sz="3200" dirty="0"/>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188160"/>
            <a:ext cx="11087001" cy="2832511"/>
          </a:xfrm>
        </p:spPr>
        <p:txBody>
          <a:bodyPr>
            <a:noAutofit/>
          </a:bodyPr>
          <a:lstStyle/>
          <a:p>
            <a:pPr marL="0" indent="0">
              <a:buNone/>
            </a:pPr>
            <a:r>
              <a:rPr lang="en-US" sz="2800" b="1" baseline="30000" dirty="0">
                <a:solidFill>
                  <a:schemeClr val="accent3">
                    <a:lumMod val="60000"/>
                    <a:lumOff val="40000"/>
                  </a:schemeClr>
                </a:solidFill>
                <a:hlinkClick r:id="rId2">
                  <a:extLst>
                    <a:ext uri="{A12FA001-AC4F-418D-AE19-62706E023703}">
                      <ahyp:hlinkClr xmlns:ahyp="http://schemas.microsoft.com/office/drawing/2018/hyperlinkcolor" val="tx"/>
                    </a:ext>
                  </a:extLst>
                </a:hlinkClick>
              </a:rPr>
              <a:t>21</a:t>
            </a:r>
            <a:r>
              <a:rPr lang="en-US" sz="2800" baseline="30000" dirty="0"/>
              <a:t> </a:t>
            </a:r>
            <a:r>
              <a:rPr lang="en-US" sz="2800" dirty="0"/>
              <a:t>But now a righteousness from God, apart from law, has been made known, to which the Law and the Prophets testify. </a:t>
            </a:r>
            <a:r>
              <a:rPr lang="en-US" sz="2800" b="1" u="sng" baseline="30000"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22</a:t>
            </a:r>
            <a:r>
              <a:rPr lang="en-US" sz="2800" dirty="0"/>
              <a:t> This righteousness from God comes through faith in Jesus Christ to all who believe. There is no difference, </a:t>
            </a:r>
            <a:r>
              <a:rPr lang="en-US" sz="2800" b="1" u="sng" baseline="30000" dirty="0">
                <a:solidFill>
                  <a:schemeClr val="accent3">
                    <a:lumMod val="60000"/>
                    <a:lumOff val="40000"/>
                  </a:schemeClr>
                </a:solidFill>
                <a:hlinkClick r:id="rId4">
                  <a:extLst>
                    <a:ext uri="{A12FA001-AC4F-418D-AE19-62706E023703}">
                      <ahyp:hlinkClr xmlns:ahyp="http://schemas.microsoft.com/office/drawing/2018/hyperlinkcolor" val="tx"/>
                    </a:ext>
                  </a:extLst>
                </a:hlinkClick>
              </a:rPr>
              <a:t>23</a:t>
            </a:r>
            <a:r>
              <a:rPr lang="en-US" sz="2800" dirty="0"/>
              <a:t> for all have sinned and fall short of the glory of God, </a:t>
            </a:r>
            <a:r>
              <a:rPr lang="en-US" sz="2800" b="1" u="sng" baseline="30000" dirty="0">
                <a:solidFill>
                  <a:schemeClr val="accent3">
                    <a:lumMod val="60000"/>
                    <a:lumOff val="40000"/>
                  </a:schemeClr>
                </a:solidFill>
                <a:hlinkClick r:id="rId5">
                  <a:extLst>
                    <a:ext uri="{A12FA001-AC4F-418D-AE19-62706E023703}">
                      <ahyp:hlinkClr xmlns:ahyp="http://schemas.microsoft.com/office/drawing/2018/hyperlinkcolor" val="tx"/>
                    </a:ext>
                  </a:extLst>
                </a:hlinkClick>
              </a:rPr>
              <a:t>24</a:t>
            </a:r>
            <a:r>
              <a:rPr lang="en-US" sz="2800" dirty="0"/>
              <a:t> and are justified freely by his grace through the redemption that came by Christ Jesus.</a:t>
            </a:r>
          </a:p>
        </p:txBody>
      </p:sp>
      <p:sp>
        <p:nvSpPr>
          <p:cNvPr id="5" name="Content Placeholder 2">
            <a:extLst>
              <a:ext uri="{FF2B5EF4-FFF2-40B4-BE49-F238E27FC236}">
                <a16:creationId xmlns:a16="http://schemas.microsoft.com/office/drawing/2014/main" id="{D5B3EAD2-480F-6F4D-9B95-7C551094BB5D}"/>
              </a:ext>
            </a:extLst>
          </p:cNvPr>
          <p:cNvSpPr txBox="1">
            <a:spLocks/>
          </p:cNvSpPr>
          <p:nvPr/>
        </p:nvSpPr>
        <p:spPr>
          <a:xfrm>
            <a:off x="468506" y="3949287"/>
            <a:ext cx="10918209" cy="28325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800" b="1" u="sng" baseline="30000" dirty="0">
                <a:solidFill>
                  <a:schemeClr val="accent3">
                    <a:lumMod val="60000"/>
                    <a:lumOff val="40000"/>
                  </a:schemeClr>
                </a:solidFill>
                <a:hlinkClick r:id="rId6">
                  <a:extLst>
                    <a:ext uri="{A12FA001-AC4F-418D-AE19-62706E023703}">
                      <ahyp:hlinkClr xmlns:ahyp="http://schemas.microsoft.com/office/drawing/2018/hyperlinkcolor" val="tx"/>
                    </a:ext>
                  </a:extLst>
                </a:hlinkClick>
              </a:rPr>
              <a:t>25</a:t>
            </a:r>
            <a:r>
              <a:rPr lang="en-US" sz="2800" dirty="0"/>
              <a:t> God presented him as a sacrifice of atonement, through faith in his blood. He did this to demonstrate his justice, because in his forbearance he had left the sins committed beforehand unpunished-- </a:t>
            </a:r>
            <a:r>
              <a:rPr lang="en-US" sz="2800" b="1" u="sng" baseline="30000" dirty="0">
                <a:solidFill>
                  <a:schemeClr val="accent3">
                    <a:lumMod val="60000"/>
                    <a:lumOff val="40000"/>
                  </a:schemeClr>
                </a:solidFill>
                <a:hlinkClick r:id="rId7">
                  <a:extLst>
                    <a:ext uri="{A12FA001-AC4F-418D-AE19-62706E023703}">
                      <ahyp:hlinkClr xmlns:ahyp="http://schemas.microsoft.com/office/drawing/2018/hyperlinkcolor" val="tx"/>
                    </a:ext>
                  </a:extLst>
                </a:hlinkClick>
              </a:rPr>
              <a:t>26</a:t>
            </a:r>
            <a:r>
              <a:rPr lang="en-US" sz="2800" dirty="0"/>
              <a:t> he did it to demonstrate his justice at the present time, so as to be just and the one who justifies those who have faith in Jesus. </a:t>
            </a:r>
          </a:p>
        </p:txBody>
      </p:sp>
      <p:cxnSp>
        <p:nvCxnSpPr>
          <p:cNvPr id="6" name="Straight Connector 5">
            <a:extLst>
              <a:ext uri="{FF2B5EF4-FFF2-40B4-BE49-F238E27FC236}">
                <a16:creationId xmlns:a16="http://schemas.microsoft.com/office/drawing/2014/main" id="{297CA4A1-6AA4-CF42-82C9-D3D3B1611CFB}"/>
              </a:ext>
            </a:extLst>
          </p:cNvPr>
          <p:cNvCxnSpPr>
            <a:cxnSpLocks/>
          </p:cNvCxnSpPr>
          <p:nvPr/>
        </p:nvCxnSpPr>
        <p:spPr>
          <a:xfrm>
            <a:off x="3530009" y="4843503"/>
            <a:ext cx="62094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7A6F5E-4F96-C244-B2B6-C630CD38CF55}"/>
              </a:ext>
            </a:extLst>
          </p:cNvPr>
          <p:cNvCxnSpPr>
            <a:cxnSpLocks/>
          </p:cNvCxnSpPr>
          <p:nvPr/>
        </p:nvCxnSpPr>
        <p:spPr>
          <a:xfrm>
            <a:off x="5401340" y="5697652"/>
            <a:ext cx="472085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EB9D25-9689-7A4B-AD78-423D93CC38F3}"/>
              </a:ext>
            </a:extLst>
          </p:cNvPr>
          <p:cNvCxnSpPr>
            <a:cxnSpLocks/>
          </p:cNvCxnSpPr>
          <p:nvPr/>
        </p:nvCxnSpPr>
        <p:spPr>
          <a:xfrm>
            <a:off x="527818" y="6147764"/>
            <a:ext cx="11733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881325-08FE-3D43-AF75-8C679E5D325D}"/>
              </a:ext>
            </a:extLst>
          </p:cNvPr>
          <p:cNvCxnSpPr>
            <a:cxnSpLocks/>
          </p:cNvCxnSpPr>
          <p:nvPr/>
        </p:nvCxnSpPr>
        <p:spPr>
          <a:xfrm>
            <a:off x="6570656" y="6147764"/>
            <a:ext cx="11733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E09A62-BEAF-7D4F-AC1D-7B41E2382B99}"/>
              </a:ext>
            </a:extLst>
          </p:cNvPr>
          <p:cNvCxnSpPr>
            <a:cxnSpLocks/>
          </p:cNvCxnSpPr>
          <p:nvPr/>
        </p:nvCxnSpPr>
        <p:spPr>
          <a:xfrm>
            <a:off x="527818" y="6555346"/>
            <a:ext cx="11733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EE84871-0947-BD40-A04E-B5D235BCC505}"/>
              </a:ext>
            </a:extLst>
          </p:cNvPr>
          <p:cNvCxnSpPr>
            <a:cxnSpLocks/>
          </p:cNvCxnSpPr>
          <p:nvPr/>
        </p:nvCxnSpPr>
        <p:spPr>
          <a:xfrm>
            <a:off x="8629827" y="6147764"/>
            <a:ext cx="2151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552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DDDB-EE29-C042-9DB2-687E89C1AE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E8A442-D313-1C4F-BD6A-B6BA940CD32F}"/>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8E9E2FC9-E9C0-B74D-8E37-EABF4E071CA7}"/>
              </a:ext>
            </a:extLst>
          </p:cNvPr>
          <p:cNvSpPr txBox="1"/>
          <p:nvPr/>
        </p:nvSpPr>
        <p:spPr>
          <a:xfrm>
            <a:off x="386022" y="811635"/>
            <a:ext cx="10182741" cy="1107996"/>
          </a:xfrm>
          <a:prstGeom prst="rect">
            <a:avLst/>
          </a:prstGeom>
          <a:solidFill>
            <a:schemeClr val="tx2"/>
          </a:solidFill>
          <a:ln w="38100">
            <a:solidFill>
              <a:schemeClr val="accent3"/>
            </a:solidFill>
          </a:ln>
        </p:spPr>
        <p:txBody>
          <a:bodyPr wrap="square" rtlCol="0">
            <a:spAutoFit/>
          </a:bodyPr>
          <a:lstStyle/>
          <a:p>
            <a:r>
              <a:rPr lang="en-US" sz="3300" dirty="0">
                <a:solidFill>
                  <a:schemeClr val="bg1"/>
                </a:solidFill>
              </a:rPr>
              <a:t>”The cross shows us God’s inflexible righteousness is the very means by which sins are forgiven.”</a:t>
            </a:r>
          </a:p>
        </p:txBody>
      </p:sp>
      <p:sp>
        <p:nvSpPr>
          <p:cNvPr id="5" name="TextBox 4">
            <a:extLst>
              <a:ext uri="{FF2B5EF4-FFF2-40B4-BE49-F238E27FC236}">
                <a16:creationId xmlns:a16="http://schemas.microsoft.com/office/drawing/2014/main" id="{536AE393-ECF3-3E45-BCD6-9C564087C867}"/>
              </a:ext>
            </a:extLst>
          </p:cNvPr>
          <p:cNvSpPr txBox="1"/>
          <p:nvPr/>
        </p:nvSpPr>
        <p:spPr>
          <a:xfrm>
            <a:off x="8314660" y="5426184"/>
            <a:ext cx="3076237" cy="600164"/>
          </a:xfrm>
          <a:prstGeom prst="rect">
            <a:avLst/>
          </a:prstGeom>
          <a:noFill/>
          <a:ln w="38100">
            <a:noFill/>
          </a:ln>
        </p:spPr>
        <p:txBody>
          <a:bodyPr wrap="square" rtlCol="0">
            <a:spAutoFit/>
          </a:bodyPr>
          <a:lstStyle/>
          <a:p>
            <a:r>
              <a:rPr lang="en-US" sz="3300" b="1" dirty="0"/>
              <a:t>- Leon Morris</a:t>
            </a:r>
            <a:endParaRPr lang="en-US" sz="3300" dirty="0">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F8FA5E36-2393-4D44-806B-33DA21375702}"/>
              </a:ext>
            </a:extLst>
          </p:cNvPr>
          <p:cNvSpPr txBox="1"/>
          <p:nvPr/>
        </p:nvSpPr>
        <p:spPr>
          <a:xfrm>
            <a:off x="1272950" y="2191450"/>
            <a:ext cx="9924900" cy="1615827"/>
          </a:xfrm>
          <a:prstGeom prst="rect">
            <a:avLst/>
          </a:prstGeom>
          <a:solidFill>
            <a:schemeClr val="tx2"/>
          </a:solidFill>
          <a:ln w="38100">
            <a:solidFill>
              <a:schemeClr val="bg2">
                <a:lumMod val="60000"/>
                <a:lumOff val="40000"/>
              </a:schemeClr>
            </a:solidFill>
          </a:ln>
        </p:spPr>
        <p:txBody>
          <a:bodyPr wrap="square" rtlCol="0">
            <a:spAutoFit/>
          </a:bodyPr>
          <a:lstStyle/>
          <a:p>
            <a:r>
              <a:rPr lang="en-US" sz="3300" dirty="0">
                <a:solidFill>
                  <a:schemeClr val="bg1"/>
                </a:solidFill>
              </a:rPr>
              <a:t>“God saves in a manner that is right as well as powerful. The claims of justice as well as the claims of mercy are satisfied.” </a:t>
            </a:r>
          </a:p>
        </p:txBody>
      </p:sp>
      <p:sp>
        <p:nvSpPr>
          <p:cNvPr id="7" name="TextBox 6">
            <a:extLst>
              <a:ext uri="{FF2B5EF4-FFF2-40B4-BE49-F238E27FC236}">
                <a16:creationId xmlns:a16="http://schemas.microsoft.com/office/drawing/2014/main" id="{7F146DC6-D195-DB48-8955-7306AA7019A9}"/>
              </a:ext>
            </a:extLst>
          </p:cNvPr>
          <p:cNvSpPr txBox="1"/>
          <p:nvPr/>
        </p:nvSpPr>
        <p:spPr>
          <a:xfrm>
            <a:off x="492347" y="4030869"/>
            <a:ext cx="9924900" cy="1107996"/>
          </a:xfrm>
          <a:prstGeom prst="rect">
            <a:avLst/>
          </a:prstGeom>
          <a:solidFill>
            <a:schemeClr val="tx2"/>
          </a:solidFill>
          <a:ln w="38100">
            <a:solidFill>
              <a:schemeClr val="accent2">
                <a:lumMod val="60000"/>
                <a:lumOff val="40000"/>
              </a:schemeClr>
            </a:solidFill>
          </a:ln>
        </p:spPr>
        <p:txBody>
          <a:bodyPr wrap="square" rtlCol="0">
            <a:spAutoFit/>
          </a:bodyPr>
          <a:lstStyle/>
          <a:p>
            <a:r>
              <a:rPr lang="en-US" sz="3300" dirty="0">
                <a:solidFill>
                  <a:schemeClr val="bg1"/>
                </a:solidFill>
              </a:rPr>
              <a:t>“There is no antithesis between God’s justice and his mercy. He plays by His own rules.”</a:t>
            </a:r>
          </a:p>
        </p:txBody>
      </p:sp>
    </p:spTree>
    <p:extLst>
      <p:ext uri="{BB962C8B-B14F-4D97-AF65-F5344CB8AC3E}">
        <p14:creationId xmlns:p14="http://schemas.microsoft.com/office/powerpoint/2010/main" val="395725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783324-0126-E747-B22E-BBF8E5314CEB}"/>
              </a:ext>
            </a:extLst>
          </p:cNvPr>
          <p:cNvPicPr>
            <a:picLocks noGrp="1" noChangeAspect="1"/>
          </p:cNvPicPr>
          <p:nvPr>
            <p:ph idx="1"/>
          </p:nvPr>
        </p:nvPicPr>
        <p:blipFill rotWithShape="1">
          <a:blip r:embed="rId2"/>
          <a:srcRect l="7790"/>
          <a:stretch/>
        </p:blipFill>
        <p:spPr>
          <a:xfrm rot="5400000">
            <a:off x="2998805" y="1112234"/>
            <a:ext cx="5696752" cy="4633533"/>
          </a:xfrm>
        </p:spPr>
      </p:pic>
      <p:sp>
        <p:nvSpPr>
          <p:cNvPr id="3" name="Freeform 2">
            <a:extLst>
              <a:ext uri="{FF2B5EF4-FFF2-40B4-BE49-F238E27FC236}">
                <a16:creationId xmlns:a16="http://schemas.microsoft.com/office/drawing/2014/main" id="{9E1238F6-36DA-3940-A73D-A82CBD2C45F7}"/>
              </a:ext>
            </a:extLst>
          </p:cNvPr>
          <p:cNvSpPr/>
          <p:nvPr/>
        </p:nvSpPr>
        <p:spPr>
          <a:xfrm>
            <a:off x="5096166" y="1252330"/>
            <a:ext cx="1429179" cy="2401655"/>
          </a:xfrm>
          <a:custGeom>
            <a:avLst/>
            <a:gdLst>
              <a:gd name="connsiteX0" fmla="*/ 12547 w 1429179"/>
              <a:gd name="connsiteY0" fmla="*/ 159027 h 2401655"/>
              <a:gd name="connsiteX1" fmla="*/ 111938 w 1429179"/>
              <a:gd name="connsiteY1" fmla="*/ 487018 h 2401655"/>
              <a:gd name="connsiteX2" fmla="*/ 191451 w 1429179"/>
              <a:gd name="connsiteY2" fmla="*/ 805070 h 2401655"/>
              <a:gd name="connsiteX3" fmla="*/ 171573 w 1429179"/>
              <a:gd name="connsiteY3" fmla="*/ 1878496 h 2401655"/>
              <a:gd name="connsiteX4" fmla="*/ 92060 w 1429179"/>
              <a:gd name="connsiteY4" fmla="*/ 2355574 h 2401655"/>
              <a:gd name="connsiteX5" fmla="*/ 579077 w 1429179"/>
              <a:gd name="connsiteY5" fmla="*/ 2335696 h 2401655"/>
              <a:gd name="connsiteX6" fmla="*/ 1085973 w 1429179"/>
              <a:gd name="connsiteY6" fmla="*/ 1938131 h 2401655"/>
              <a:gd name="connsiteX7" fmla="*/ 1384147 w 1429179"/>
              <a:gd name="connsiteY7" fmla="*/ 1341783 h 2401655"/>
              <a:gd name="connsiteX8" fmla="*/ 1384147 w 1429179"/>
              <a:gd name="connsiteY8" fmla="*/ 665922 h 2401655"/>
              <a:gd name="connsiteX9" fmla="*/ 966704 w 1429179"/>
              <a:gd name="connsiteY9" fmla="*/ 139148 h 2401655"/>
              <a:gd name="connsiteX10" fmla="*/ 420051 w 1429179"/>
              <a:gd name="connsiteY10" fmla="*/ 0 h 2401655"/>
              <a:gd name="connsiteX11" fmla="*/ 12547 w 1429179"/>
              <a:gd name="connsiteY11" fmla="*/ 159027 h 240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9179" h="2401655">
                <a:moveTo>
                  <a:pt x="12547" y="159027"/>
                </a:moveTo>
                <a:cubicBezTo>
                  <a:pt x="-38805" y="240197"/>
                  <a:pt x="82121" y="379344"/>
                  <a:pt x="111938" y="487018"/>
                </a:cubicBezTo>
                <a:cubicBezTo>
                  <a:pt x="141755" y="594692"/>
                  <a:pt x="181512" y="573157"/>
                  <a:pt x="191451" y="805070"/>
                </a:cubicBezTo>
                <a:cubicBezTo>
                  <a:pt x="201390" y="1036983"/>
                  <a:pt x="188138" y="1620079"/>
                  <a:pt x="171573" y="1878496"/>
                </a:cubicBezTo>
                <a:cubicBezTo>
                  <a:pt x="155008" y="2136913"/>
                  <a:pt x="24143" y="2279374"/>
                  <a:pt x="92060" y="2355574"/>
                </a:cubicBezTo>
                <a:cubicBezTo>
                  <a:pt x="159977" y="2431774"/>
                  <a:pt x="413425" y="2405270"/>
                  <a:pt x="579077" y="2335696"/>
                </a:cubicBezTo>
                <a:cubicBezTo>
                  <a:pt x="744729" y="2266122"/>
                  <a:pt x="951795" y="2103783"/>
                  <a:pt x="1085973" y="1938131"/>
                </a:cubicBezTo>
                <a:cubicBezTo>
                  <a:pt x="1220151" y="1772479"/>
                  <a:pt x="1334451" y="1553818"/>
                  <a:pt x="1384147" y="1341783"/>
                </a:cubicBezTo>
                <a:cubicBezTo>
                  <a:pt x="1433843" y="1129748"/>
                  <a:pt x="1453721" y="866361"/>
                  <a:pt x="1384147" y="665922"/>
                </a:cubicBezTo>
                <a:cubicBezTo>
                  <a:pt x="1314573" y="465483"/>
                  <a:pt x="1127387" y="250135"/>
                  <a:pt x="966704" y="139148"/>
                </a:cubicBezTo>
                <a:cubicBezTo>
                  <a:pt x="806021" y="28161"/>
                  <a:pt x="575764" y="0"/>
                  <a:pt x="420051" y="0"/>
                </a:cubicBezTo>
                <a:cubicBezTo>
                  <a:pt x="264338" y="0"/>
                  <a:pt x="63899" y="77857"/>
                  <a:pt x="12547" y="159027"/>
                </a:cubicBez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1619241F-B2B7-FD4C-A8A0-26BD17CDB96B}"/>
              </a:ext>
            </a:extLst>
          </p:cNvPr>
          <p:cNvSpPr/>
          <p:nvPr/>
        </p:nvSpPr>
        <p:spPr>
          <a:xfrm>
            <a:off x="5785016" y="2062594"/>
            <a:ext cx="1180370" cy="2350453"/>
          </a:xfrm>
          <a:custGeom>
            <a:avLst/>
            <a:gdLst>
              <a:gd name="connsiteX0" fmla="*/ 666868 w 1180370"/>
              <a:gd name="connsiteY0" fmla="*/ 1405996 h 2350453"/>
              <a:gd name="connsiteX1" fmla="*/ 784361 w 1180370"/>
              <a:gd name="connsiteY1" fmla="*/ 1237419 h 2350453"/>
              <a:gd name="connsiteX2" fmla="*/ 1004021 w 1180370"/>
              <a:gd name="connsiteY2" fmla="*/ 828749 h 2350453"/>
              <a:gd name="connsiteX3" fmla="*/ 1172597 w 1180370"/>
              <a:gd name="connsiteY3" fmla="*/ 701040 h 2350453"/>
              <a:gd name="connsiteX4" fmla="*/ 1152164 w 1180370"/>
              <a:gd name="connsiteY4" fmla="*/ 1125035 h 2350453"/>
              <a:gd name="connsiteX5" fmla="*/ 1152164 w 1180370"/>
              <a:gd name="connsiteY5" fmla="*/ 1625656 h 2350453"/>
              <a:gd name="connsiteX6" fmla="*/ 1055105 w 1180370"/>
              <a:gd name="connsiteY6" fmla="*/ 1727824 h 2350453"/>
              <a:gd name="connsiteX7" fmla="*/ 258197 w 1180370"/>
              <a:gd name="connsiteY7" fmla="*/ 2335721 h 2350453"/>
              <a:gd name="connsiteX8" fmla="*/ 64079 w 1180370"/>
              <a:gd name="connsiteY8" fmla="*/ 2131386 h 2350453"/>
              <a:gd name="connsiteX9" fmla="*/ 150921 w 1180370"/>
              <a:gd name="connsiteY9" fmla="*/ 1784016 h 2350453"/>
              <a:gd name="connsiteX10" fmla="*/ 79404 w 1180370"/>
              <a:gd name="connsiteY10" fmla="*/ 920700 h 2350453"/>
              <a:gd name="connsiteX11" fmla="*/ 7887 w 1180370"/>
              <a:gd name="connsiteY11" fmla="*/ 701040 h 2350453"/>
              <a:gd name="connsiteX12" fmla="*/ 278631 w 1180370"/>
              <a:gd name="connsiteY12" fmla="*/ 174876 h 2350453"/>
              <a:gd name="connsiteX13" fmla="*/ 743493 w 1180370"/>
              <a:gd name="connsiteY13" fmla="*/ 1191 h 2350453"/>
              <a:gd name="connsiteX14" fmla="*/ 937612 w 1180370"/>
              <a:gd name="connsiteY14" fmla="*/ 113576 h 2350453"/>
              <a:gd name="connsiteX15" fmla="*/ 820119 w 1180370"/>
              <a:gd name="connsiteY15" fmla="*/ 394537 h 2350453"/>
              <a:gd name="connsiteX16" fmla="*/ 687301 w 1180370"/>
              <a:gd name="connsiteY16" fmla="*/ 854291 h 2350453"/>
              <a:gd name="connsiteX17" fmla="*/ 666868 w 1180370"/>
              <a:gd name="connsiteY17" fmla="*/ 1405996 h 235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0370" h="2350453">
                <a:moveTo>
                  <a:pt x="666868" y="1405996"/>
                </a:moveTo>
                <a:cubicBezTo>
                  <a:pt x="683045" y="1469851"/>
                  <a:pt x="728169" y="1333627"/>
                  <a:pt x="784361" y="1237419"/>
                </a:cubicBezTo>
                <a:cubicBezTo>
                  <a:pt x="840553" y="1141211"/>
                  <a:pt x="939315" y="918145"/>
                  <a:pt x="1004021" y="828749"/>
                </a:cubicBezTo>
                <a:cubicBezTo>
                  <a:pt x="1068727" y="739353"/>
                  <a:pt x="1147907" y="651659"/>
                  <a:pt x="1172597" y="701040"/>
                </a:cubicBezTo>
                <a:cubicBezTo>
                  <a:pt x="1197287" y="750421"/>
                  <a:pt x="1155570" y="970932"/>
                  <a:pt x="1152164" y="1125035"/>
                </a:cubicBezTo>
                <a:cubicBezTo>
                  <a:pt x="1148759" y="1279138"/>
                  <a:pt x="1168341" y="1525191"/>
                  <a:pt x="1152164" y="1625656"/>
                </a:cubicBezTo>
                <a:cubicBezTo>
                  <a:pt x="1135988" y="1726121"/>
                  <a:pt x="1204099" y="1609480"/>
                  <a:pt x="1055105" y="1727824"/>
                </a:cubicBezTo>
                <a:cubicBezTo>
                  <a:pt x="906111" y="1846168"/>
                  <a:pt x="423368" y="2268461"/>
                  <a:pt x="258197" y="2335721"/>
                </a:cubicBezTo>
                <a:cubicBezTo>
                  <a:pt x="93026" y="2402981"/>
                  <a:pt x="81958" y="2223337"/>
                  <a:pt x="64079" y="2131386"/>
                </a:cubicBezTo>
                <a:cubicBezTo>
                  <a:pt x="46200" y="2039435"/>
                  <a:pt x="148367" y="1985797"/>
                  <a:pt x="150921" y="1784016"/>
                </a:cubicBezTo>
                <a:cubicBezTo>
                  <a:pt x="153475" y="1582235"/>
                  <a:pt x="103243" y="1101196"/>
                  <a:pt x="79404" y="920700"/>
                </a:cubicBezTo>
                <a:cubicBezTo>
                  <a:pt x="55565" y="740204"/>
                  <a:pt x="-25317" y="825344"/>
                  <a:pt x="7887" y="701040"/>
                </a:cubicBezTo>
                <a:cubicBezTo>
                  <a:pt x="41091" y="576736"/>
                  <a:pt x="156030" y="291517"/>
                  <a:pt x="278631" y="174876"/>
                </a:cubicBezTo>
                <a:cubicBezTo>
                  <a:pt x="401232" y="58235"/>
                  <a:pt x="633663" y="11408"/>
                  <a:pt x="743493" y="1191"/>
                </a:cubicBezTo>
                <a:cubicBezTo>
                  <a:pt x="853323" y="-9026"/>
                  <a:pt x="924841" y="48018"/>
                  <a:pt x="937612" y="113576"/>
                </a:cubicBezTo>
                <a:cubicBezTo>
                  <a:pt x="950383" y="179134"/>
                  <a:pt x="861837" y="271085"/>
                  <a:pt x="820119" y="394537"/>
                </a:cubicBezTo>
                <a:cubicBezTo>
                  <a:pt x="778401" y="517989"/>
                  <a:pt x="717100" y="688269"/>
                  <a:pt x="687301" y="854291"/>
                </a:cubicBezTo>
                <a:cubicBezTo>
                  <a:pt x="657502" y="1020313"/>
                  <a:pt x="650691" y="1342141"/>
                  <a:pt x="666868" y="1405996"/>
                </a:cubicBezTo>
                <a:close/>
              </a:path>
            </a:pathLst>
          </a:cu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3A01B10E-CECC-7446-8948-A964F79CB4DB}"/>
              </a:ext>
            </a:extLst>
          </p:cNvPr>
          <p:cNvSpPr/>
          <p:nvPr/>
        </p:nvSpPr>
        <p:spPr>
          <a:xfrm>
            <a:off x="4322230" y="2497987"/>
            <a:ext cx="1418093" cy="2100737"/>
          </a:xfrm>
          <a:custGeom>
            <a:avLst/>
            <a:gdLst>
              <a:gd name="connsiteX0" fmla="*/ 1077328 w 1418093"/>
              <a:gd name="connsiteY0" fmla="*/ 1461007 h 2100737"/>
              <a:gd name="connsiteX1" fmla="*/ 1332747 w 1418093"/>
              <a:gd name="connsiteY1" fmla="*/ 1767510 h 2100737"/>
              <a:gd name="connsiteX2" fmla="*/ 1337855 w 1418093"/>
              <a:gd name="connsiteY2" fmla="*/ 2002496 h 2100737"/>
              <a:gd name="connsiteX3" fmla="*/ 970052 w 1418093"/>
              <a:gd name="connsiteY3" fmla="*/ 2089338 h 2100737"/>
              <a:gd name="connsiteX4" fmla="*/ 403021 w 1418093"/>
              <a:gd name="connsiteY4" fmla="*/ 2043363 h 2100737"/>
              <a:gd name="connsiteX5" fmla="*/ 35218 w 1418093"/>
              <a:gd name="connsiteY5" fmla="*/ 1583609 h 2100737"/>
              <a:gd name="connsiteX6" fmla="*/ 45435 w 1418093"/>
              <a:gd name="connsiteY6" fmla="*/ 970603 h 2100737"/>
              <a:gd name="connsiteX7" fmla="*/ 305962 w 1418093"/>
              <a:gd name="connsiteY7" fmla="*/ 480198 h 2100737"/>
              <a:gd name="connsiteX8" fmla="*/ 724849 w 1418093"/>
              <a:gd name="connsiteY8" fmla="*/ 127720 h 2100737"/>
              <a:gd name="connsiteX9" fmla="*/ 1210145 w 1418093"/>
              <a:gd name="connsiteY9" fmla="*/ 11 h 2100737"/>
              <a:gd name="connsiteX10" fmla="*/ 1353180 w 1418093"/>
              <a:gd name="connsiteY10" fmla="*/ 132829 h 2100737"/>
              <a:gd name="connsiteX11" fmla="*/ 1404264 w 1418093"/>
              <a:gd name="connsiteY11" fmla="*/ 408681 h 2100737"/>
              <a:gd name="connsiteX12" fmla="*/ 1107978 w 1418093"/>
              <a:gd name="connsiteY12" fmla="*/ 822460 h 2100737"/>
              <a:gd name="connsiteX13" fmla="*/ 842342 w 1418093"/>
              <a:gd name="connsiteY13" fmla="*/ 832677 h 2100737"/>
              <a:gd name="connsiteX14" fmla="*/ 704416 w 1418093"/>
              <a:gd name="connsiteY14" fmla="*/ 914411 h 2100737"/>
              <a:gd name="connsiteX15" fmla="*/ 571598 w 1418093"/>
              <a:gd name="connsiteY15" fmla="*/ 1241347 h 2100737"/>
              <a:gd name="connsiteX16" fmla="*/ 678874 w 1418093"/>
              <a:gd name="connsiteY16" fmla="*/ 1496766 h 2100737"/>
              <a:gd name="connsiteX17" fmla="*/ 1026244 w 1418093"/>
              <a:gd name="connsiteY17" fmla="*/ 1573392 h 2100737"/>
              <a:gd name="connsiteX18" fmla="*/ 1077328 w 1418093"/>
              <a:gd name="connsiteY18" fmla="*/ 1461007 h 210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8093" h="2100737">
                <a:moveTo>
                  <a:pt x="1077328" y="1461007"/>
                </a:moveTo>
                <a:cubicBezTo>
                  <a:pt x="1128412" y="1493360"/>
                  <a:pt x="1289326" y="1677262"/>
                  <a:pt x="1332747" y="1767510"/>
                </a:cubicBezTo>
                <a:cubicBezTo>
                  <a:pt x="1376168" y="1857758"/>
                  <a:pt x="1398304" y="1948858"/>
                  <a:pt x="1337855" y="2002496"/>
                </a:cubicBezTo>
                <a:cubicBezTo>
                  <a:pt x="1277406" y="2056134"/>
                  <a:pt x="1125858" y="2082527"/>
                  <a:pt x="970052" y="2089338"/>
                </a:cubicBezTo>
                <a:cubicBezTo>
                  <a:pt x="814246" y="2096149"/>
                  <a:pt x="558827" y="2127651"/>
                  <a:pt x="403021" y="2043363"/>
                </a:cubicBezTo>
                <a:cubicBezTo>
                  <a:pt x="247215" y="1959075"/>
                  <a:pt x="94816" y="1762402"/>
                  <a:pt x="35218" y="1583609"/>
                </a:cubicBezTo>
                <a:cubicBezTo>
                  <a:pt x="-24380" y="1404816"/>
                  <a:pt x="311" y="1154505"/>
                  <a:pt x="45435" y="970603"/>
                </a:cubicBezTo>
                <a:cubicBezTo>
                  <a:pt x="90559" y="786701"/>
                  <a:pt x="192726" y="620678"/>
                  <a:pt x="305962" y="480198"/>
                </a:cubicBezTo>
                <a:cubicBezTo>
                  <a:pt x="419198" y="339717"/>
                  <a:pt x="574152" y="207751"/>
                  <a:pt x="724849" y="127720"/>
                </a:cubicBezTo>
                <a:cubicBezTo>
                  <a:pt x="875546" y="47689"/>
                  <a:pt x="1105423" y="-841"/>
                  <a:pt x="1210145" y="11"/>
                </a:cubicBezTo>
                <a:cubicBezTo>
                  <a:pt x="1314867" y="862"/>
                  <a:pt x="1320827" y="64717"/>
                  <a:pt x="1353180" y="132829"/>
                </a:cubicBezTo>
                <a:cubicBezTo>
                  <a:pt x="1385533" y="200941"/>
                  <a:pt x="1445131" y="293742"/>
                  <a:pt x="1404264" y="408681"/>
                </a:cubicBezTo>
                <a:cubicBezTo>
                  <a:pt x="1363397" y="523619"/>
                  <a:pt x="1201632" y="751794"/>
                  <a:pt x="1107978" y="822460"/>
                </a:cubicBezTo>
                <a:cubicBezTo>
                  <a:pt x="1014324" y="893126"/>
                  <a:pt x="909602" y="817352"/>
                  <a:pt x="842342" y="832677"/>
                </a:cubicBezTo>
                <a:cubicBezTo>
                  <a:pt x="775082" y="848002"/>
                  <a:pt x="749540" y="846299"/>
                  <a:pt x="704416" y="914411"/>
                </a:cubicBezTo>
                <a:cubicBezTo>
                  <a:pt x="659292" y="982523"/>
                  <a:pt x="575855" y="1144288"/>
                  <a:pt x="571598" y="1241347"/>
                </a:cubicBezTo>
                <a:cubicBezTo>
                  <a:pt x="567341" y="1338406"/>
                  <a:pt x="603100" y="1441425"/>
                  <a:pt x="678874" y="1496766"/>
                </a:cubicBezTo>
                <a:cubicBezTo>
                  <a:pt x="754648" y="1552107"/>
                  <a:pt x="958984" y="1575095"/>
                  <a:pt x="1026244" y="1573392"/>
                </a:cubicBezTo>
                <a:cubicBezTo>
                  <a:pt x="1093504" y="1571689"/>
                  <a:pt x="1026244" y="1428654"/>
                  <a:pt x="1077328" y="1461007"/>
                </a:cubicBez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3FA35B67-5462-404F-AE63-B7E81392A1C4}"/>
              </a:ext>
            </a:extLst>
          </p:cNvPr>
          <p:cNvSpPr/>
          <p:nvPr/>
        </p:nvSpPr>
        <p:spPr>
          <a:xfrm>
            <a:off x="4537225" y="3696459"/>
            <a:ext cx="2481702" cy="2202545"/>
          </a:xfrm>
          <a:custGeom>
            <a:avLst/>
            <a:gdLst>
              <a:gd name="connsiteX0" fmla="*/ 1470230 w 2481702"/>
              <a:gd name="connsiteY0" fmla="*/ 911300 h 2202545"/>
              <a:gd name="connsiteX1" fmla="*/ 1557072 w 2481702"/>
              <a:gd name="connsiteY1" fmla="*/ 1156502 h 2202545"/>
              <a:gd name="connsiteX2" fmla="*/ 1868683 w 2481702"/>
              <a:gd name="connsiteY2" fmla="*/ 1187152 h 2202545"/>
              <a:gd name="connsiteX3" fmla="*/ 2216053 w 2481702"/>
              <a:gd name="connsiteY3" fmla="*/ 1013467 h 2202545"/>
              <a:gd name="connsiteX4" fmla="*/ 2481689 w 2481702"/>
              <a:gd name="connsiteY4" fmla="*/ 492413 h 2202545"/>
              <a:gd name="connsiteX5" fmla="*/ 2205836 w 2481702"/>
              <a:gd name="connsiteY5" fmla="*/ 257427 h 2202545"/>
              <a:gd name="connsiteX6" fmla="*/ 1286328 w 2481702"/>
              <a:gd name="connsiteY6" fmla="*/ 37767 h 2202545"/>
              <a:gd name="connsiteX7" fmla="*/ 872549 w 2481702"/>
              <a:gd name="connsiteY7" fmla="*/ 22442 h 2202545"/>
              <a:gd name="connsiteX8" fmla="*/ 295302 w 2481702"/>
              <a:gd name="connsiteY8" fmla="*/ 267644 h 2202545"/>
              <a:gd name="connsiteX9" fmla="*/ 4125 w 2481702"/>
              <a:gd name="connsiteY9" fmla="*/ 809132 h 2202545"/>
              <a:gd name="connsiteX10" fmla="*/ 182918 w 2481702"/>
              <a:gd name="connsiteY10" fmla="*/ 1156502 h 2202545"/>
              <a:gd name="connsiteX11" fmla="*/ 933850 w 2481702"/>
              <a:gd name="connsiteY11" fmla="*/ 1406813 h 2202545"/>
              <a:gd name="connsiteX12" fmla="*/ 1608156 w 2481702"/>
              <a:gd name="connsiteY12" fmla="*/ 1478330 h 2202545"/>
              <a:gd name="connsiteX13" fmla="*/ 1797166 w 2481702"/>
              <a:gd name="connsiteY13" fmla="*/ 1570281 h 2202545"/>
              <a:gd name="connsiteX14" fmla="*/ 1817600 w 2481702"/>
              <a:gd name="connsiteY14" fmla="*/ 1820591 h 2202545"/>
              <a:gd name="connsiteX15" fmla="*/ 1490663 w 2481702"/>
              <a:gd name="connsiteY15" fmla="*/ 1948301 h 2202545"/>
              <a:gd name="connsiteX16" fmla="*/ 1260786 w 2481702"/>
              <a:gd name="connsiteY16" fmla="*/ 1800158 h 2202545"/>
              <a:gd name="connsiteX17" fmla="*/ 959392 w 2481702"/>
              <a:gd name="connsiteY17" fmla="*/ 1483438 h 2202545"/>
              <a:gd name="connsiteX18" fmla="*/ 463879 w 2481702"/>
              <a:gd name="connsiteY18" fmla="*/ 1386379 h 2202545"/>
              <a:gd name="connsiteX19" fmla="*/ 182918 w 2481702"/>
              <a:gd name="connsiteY19" fmla="*/ 1534522 h 2202545"/>
              <a:gd name="connsiteX20" fmla="*/ 249327 w 2481702"/>
              <a:gd name="connsiteY20" fmla="*/ 1932976 h 2202545"/>
              <a:gd name="connsiteX21" fmla="*/ 898091 w 2481702"/>
              <a:gd name="connsiteY21" fmla="*/ 2183286 h 2202545"/>
              <a:gd name="connsiteX22" fmla="*/ 1700107 w 2481702"/>
              <a:gd name="connsiteY22" fmla="*/ 2142419 h 2202545"/>
              <a:gd name="connsiteX23" fmla="*/ 2175186 w 2481702"/>
              <a:gd name="connsiteY23" fmla="*/ 1800158 h 2202545"/>
              <a:gd name="connsiteX24" fmla="*/ 2246703 w 2481702"/>
              <a:gd name="connsiteY24" fmla="*/ 1493655 h 2202545"/>
              <a:gd name="connsiteX25" fmla="*/ 1991284 w 2481702"/>
              <a:gd name="connsiteY25" fmla="*/ 1304645 h 2202545"/>
              <a:gd name="connsiteX26" fmla="*/ 1429363 w 2481702"/>
              <a:gd name="connsiteY26" fmla="*/ 1187152 h 2202545"/>
              <a:gd name="connsiteX27" fmla="*/ 693756 w 2481702"/>
              <a:gd name="connsiteY27" fmla="*/ 890866 h 2202545"/>
              <a:gd name="connsiteX28" fmla="*/ 652889 w 2481702"/>
              <a:gd name="connsiteY28" fmla="*/ 737615 h 2202545"/>
              <a:gd name="connsiteX29" fmla="*/ 780598 w 2481702"/>
              <a:gd name="connsiteY29" fmla="*/ 482196 h 2202545"/>
              <a:gd name="connsiteX30" fmla="*/ 1214811 w 2481702"/>
              <a:gd name="connsiteY30" fmla="*/ 334053 h 2202545"/>
              <a:gd name="connsiteX31" fmla="*/ 1659240 w 2481702"/>
              <a:gd name="connsiteY31" fmla="*/ 385137 h 2202545"/>
              <a:gd name="connsiteX32" fmla="*/ 1853358 w 2481702"/>
              <a:gd name="connsiteY32" fmla="*/ 461762 h 2202545"/>
              <a:gd name="connsiteX33" fmla="*/ 1746082 w 2481702"/>
              <a:gd name="connsiteY33" fmla="*/ 768265 h 2202545"/>
              <a:gd name="connsiteX34" fmla="*/ 1470230 w 2481702"/>
              <a:gd name="connsiteY34" fmla="*/ 911300 h 2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1702" h="2202545">
                <a:moveTo>
                  <a:pt x="1470230" y="911300"/>
                </a:moveTo>
                <a:cubicBezTo>
                  <a:pt x="1438728" y="976006"/>
                  <a:pt x="1490663" y="1110527"/>
                  <a:pt x="1557072" y="1156502"/>
                </a:cubicBezTo>
                <a:cubicBezTo>
                  <a:pt x="1623481" y="1202477"/>
                  <a:pt x="1758853" y="1210991"/>
                  <a:pt x="1868683" y="1187152"/>
                </a:cubicBezTo>
                <a:cubicBezTo>
                  <a:pt x="1978513" y="1163313"/>
                  <a:pt x="2113885" y="1129257"/>
                  <a:pt x="2216053" y="1013467"/>
                </a:cubicBezTo>
                <a:cubicBezTo>
                  <a:pt x="2318221" y="897677"/>
                  <a:pt x="2483392" y="618420"/>
                  <a:pt x="2481689" y="492413"/>
                </a:cubicBezTo>
                <a:cubicBezTo>
                  <a:pt x="2479986" y="366406"/>
                  <a:pt x="2405063" y="333201"/>
                  <a:pt x="2205836" y="257427"/>
                </a:cubicBezTo>
                <a:cubicBezTo>
                  <a:pt x="2006609" y="181653"/>
                  <a:pt x="1508543" y="76931"/>
                  <a:pt x="1286328" y="37767"/>
                </a:cubicBezTo>
                <a:cubicBezTo>
                  <a:pt x="1064113" y="-1397"/>
                  <a:pt x="1037720" y="-15871"/>
                  <a:pt x="872549" y="22442"/>
                </a:cubicBezTo>
                <a:cubicBezTo>
                  <a:pt x="707378" y="60755"/>
                  <a:pt x="440039" y="136529"/>
                  <a:pt x="295302" y="267644"/>
                </a:cubicBezTo>
                <a:cubicBezTo>
                  <a:pt x="150565" y="398759"/>
                  <a:pt x="22856" y="660989"/>
                  <a:pt x="4125" y="809132"/>
                </a:cubicBezTo>
                <a:cubicBezTo>
                  <a:pt x="-14606" y="957275"/>
                  <a:pt x="27964" y="1056889"/>
                  <a:pt x="182918" y="1156502"/>
                </a:cubicBezTo>
                <a:cubicBezTo>
                  <a:pt x="337872" y="1256116"/>
                  <a:pt x="696310" y="1353175"/>
                  <a:pt x="933850" y="1406813"/>
                </a:cubicBezTo>
                <a:cubicBezTo>
                  <a:pt x="1171390" y="1460451"/>
                  <a:pt x="1464270" y="1451085"/>
                  <a:pt x="1608156" y="1478330"/>
                </a:cubicBezTo>
                <a:cubicBezTo>
                  <a:pt x="1752042" y="1505575"/>
                  <a:pt x="1762259" y="1513238"/>
                  <a:pt x="1797166" y="1570281"/>
                </a:cubicBezTo>
                <a:cubicBezTo>
                  <a:pt x="1832073" y="1627325"/>
                  <a:pt x="1868684" y="1757588"/>
                  <a:pt x="1817600" y="1820591"/>
                </a:cubicBezTo>
                <a:cubicBezTo>
                  <a:pt x="1766516" y="1883594"/>
                  <a:pt x="1583465" y="1951706"/>
                  <a:pt x="1490663" y="1948301"/>
                </a:cubicBezTo>
                <a:cubicBezTo>
                  <a:pt x="1397861" y="1944896"/>
                  <a:pt x="1349331" y="1877635"/>
                  <a:pt x="1260786" y="1800158"/>
                </a:cubicBezTo>
                <a:cubicBezTo>
                  <a:pt x="1172241" y="1722681"/>
                  <a:pt x="1092210" y="1552401"/>
                  <a:pt x="959392" y="1483438"/>
                </a:cubicBezTo>
                <a:cubicBezTo>
                  <a:pt x="826574" y="1414475"/>
                  <a:pt x="593291" y="1377865"/>
                  <a:pt x="463879" y="1386379"/>
                </a:cubicBezTo>
                <a:cubicBezTo>
                  <a:pt x="334467" y="1394893"/>
                  <a:pt x="218677" y="1443423"/>
                  <a:pt x="182918" y="1534522"/>
                </a:cubicBezTo>
                <a:cubicBezTo>
                  <a:pt x="147159" y="1625621"/>
                  <a:pt x="130131" y="1824849"/>
                  <a:pt x="249327" y="1932976"/>
                </a:cubicBezTo>
                <a:cubicBezTo>
                  <a:pt x="368522" y="2041103"/>
                  <a:pt x="656294" y="2148379"/>
                  <a:pt x="898091" y="2183286"/>
                </a:cubicBezTo>
                <a:cubicBezTo>
                  <a:pt x="1139888" y="2218193"/>
                  <a:pt x="1487258" y="2206274"/>
                  <a:pt x="1700107" y="2142419"/>
                </a:cubicBezTo>
                <a:cubicBezTo>
                  <a:pt x="1912956" y="2078564"/>
                  <a:pt x="2084087" y="1908285"/>
                  <a:pt x="2175186" y="1800158"/>
                </a:cubicBezTo>
                <a:cubicBezTo>
                  <a:pt x="2266285" y="1692031"/>
                  <a:pt x="2277353" y="1576240"/>
                  <a:pt x="2246703" y="1493655"/>
                </a:cubicBezTo>
                <a:cubicBezTo>
                  <a:pt x="2216053" y="1411070"/>
                  <a:pt x="2127507" y="1355729"/>
                  <a:pt x="1991284" y="1304645"/>
                </a:cubicBezTo>
                <a:cubicBezTo>
                  <a:pt x="1855061" y="1253561"/>
                  <a:pt x="1645618" y="1256115"/>
                  <a:pt x="1429363" y="1187152"/>
                </a:cubicBezTo>
                <a:cubicBezTo>
                  <a:pt x="1213108" y="1118189"/>
                  <a:pt x="823168" y="965789"/>
                  <a:pt x="693756" y="890866"/>
                </a:cubicBezTo>
                <a:cubicBezTo>
                  <a:pt x="564344" y="815943"/>
                  <a:pt x="638415" y="805727"/>
                  <a:pt x="652889" y="737615"/>
                </a:cubicBezTo>
                <a:cubicBezTo>
                  <a:pt x="667363" y="669503"/>
                  <a:pt x="686944" y="549456"/>
                  <a:pt x="780598" y="482196"/>
                </a:cubicBezTo>
                <a:cubicBezTo>
                  <a:pt x="874252" y="414936"/>
                  <a:pt x="1068371" y="350229"/>
                  <a:pt x="1214811" y="334053"/>
                </a:cubicBezTo>
                <a:cubicBezTo>
                  <a:pt x="1361251" y="317876"/>
                  <a:pt x="1552816" y="363852"/>
                  <a:pt x="1659240" y="385137"/>
                </a:cubicBezTo>
                <a:cubicBezTo>
                  <a:pt x="1765664" y="406422"/>
                  <a:pt x="1838884" y="397907"/>
                  <a:pt x="1853358" y="461762"/>
                </a:cubicBezTo>
                <a:cubicBezTo>
                  <a:pt x="1867832" y="525617"/>
                  <a:pt x="1808234" y="693342"/>
                  <a:pt x="1746082" y="768265"/>
                </a:cubicBezTo>
                <a:cubicBezTo>
                  <a:pt x="1683930" y="843188"/>
                  <a:pt x="1501732" y="846594"/>
                  <a:pt x="1470230" y="911300"/>
                </a:cubicBez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542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9" grpId="0" animBg="1"/>
      <p:bldP spid="9" grpId="1" animBg="1"/>
      <p:bldP spid="10" grpId="0" animBg="1"/>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6589B4D-3D86-7E47-A882-FF8440376490}"/>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8</a:t>
            </a:r>
          </a:p>
        </p:txBody>
      </p:sp>
      <p:sp>
        <p:nvSpPr>
          <p:cNvPr id="10" name="Title 1">
            <a:extLst>
              <a:ext uri="{FF2B5EF4-FFF2-40B4-BE49-F238E27FC236}">
                <a16:creationId xmlns:a16="http://schemas.microsoft.com/office/drawing/2014/main" id="{162A55BA-38D4-C042-A03A-3837BAC57EE3}"/>
              </a:ext>
            </a:extLst>
          </p:cNvPr>
          <p:cNvSpPr txBox="1">
            <a:spLocks/>
          </p:cNvSpPr>
          <p:nvPr/>
        </p:nvSpPr>
        <p:spPr>
          <a:xfrm>
            <a:off x="3277104" y="4350647"/>
            <a:ext cx="4642168"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3">
                    <a:lumMod val="60000"/>
                    <a:lumOff val="40000"/>
                  </a:schemeClr>
                </a:solidFill>
              </a:rPr>
              <a:t>3:27 – 4:25</a:t>
            </a:r>
            <a:endParaRPr lang="en-US" sz="8000" dirty="0">
              <a:solidFill>
                <a:schemeClr val="bg1"/>
              </a:solidFill>
            </a:endParaRPr>
          </a:p>
        </p:txBody>
      </p:sp>
    </p:spTree>
    <p:extLst>
      <p:ext uri="{BB962C8B-B14F-4D97-AF65-F5344CB8AC3E}">
        <p14:creationId xmlns:p14="http://schemas.microsoft.com/office/powerpoint/2010/main" val="317989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C83A1CB-0658-1E46-B4B5-383C1506D869}"/>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Parts 1-6</a:t>
            </a:r>
          </a:p>
        </p:txBody>
      </p:sp>
      <p:sp>
        <p:nvSpPr>
          <p:cNvPr id="7" name="Title 1">
            <a:extLst>
              <a:ext uri="{FF2B5EF4-FFF2-40B4-BE49-F238E27FC236}">
                <a16:creationId xmlns:a16="http://schemas.microsoft.com/office/drawing/2014/main" id="{D0238689-3E92-B348-91E4-259CB8D8F076}"/>
              </a:ext>
            </a:extLst>
          </p:cNvPr>
          <p:cNvSpPr txBox="1">
            <a:spLocks/>
          </p:cNvSpPr>
          <p:nvPr/>
        </p:nvSpPr>
        <p:spPr>
          <a:xfrm>
            <a:off x="3856579" y="4350221"/>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3">
                    <a:lumMod val="60000"/>
                    <a:lumOff val="40000"/>
                  </a:schemeClr>
                </a:solidFill>
              </a:rPr>
              <a:t>1:1 - 3:18</a:t>
            </a:r>
            <a:endParaRPr lang="en-US" sz="8000" dirty="0">
              <a:solidFill>
                <a:schemeClr val="bg1"/>
              </a:solidFill>
            </a:endParaRPr>
          </a:p>
        </p:txBody>
      </p:sp>
    </p:spTree>
    <p:extLst>
      <p:ext uri="{BB962C8B-B14F-4D97-AF65-F5344CB8AC3E}">
        <p14:creationId xmlns:p14="http://schemas.microsoft.com/office/powerpoint/2010/main" val="53286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C4098094-C617-F749-B977-C4C5ED25FBE7}"/>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7</a:t>
            </a:r>
          </a:p>
        </p:txBody>
      </p:sp>
      <p:sp>
        <p:nvSpPr>
          <p:cNvPr id="9" name="Title 1">
            <a:extLst>
              <a:ext uri="{FF2B5EF4-FFF2-40B4-BE49-F238E27FC236}">
                <a16:creationId xmlns:a16="http://schemas.microsoft.com/office/drawing/2014/main" id="{16DEC3F0-B609-5747-B074-2435A091DC70}"/>
              </a:ext>
            </a:extLst>
          </p:cNvPr>
          <p:cNvSpPr txBox="1">
            <a:spLocks/>
          </p:cNvSpPr>
          <p:nvPr/>
        </p:nvSpPr>
        <p:spPr>
          <a:xfrm>
            <a:off x="3170779" y="4478237"/>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chemeClr val="accent3">
                    <a:lumMod val="60000"/>
                    <a:lumOff val="40000"/>
                  </a:schemeClr>
                </a:solidFill>
              </a:rPr>
              <a:t>3:19-26</a:t>
            </a:r>
            <a:r>
              <a:rPr lang="en-US" sz="8000" dirty="0"/>
              <a:t> </a:t>
            </a:r>
            <a:r>
              <a:rPr lang="en-US" sz="6600" dirty="0">
                <a:solidFill>
                  <a:schemeClr val="bg1"/>
                </a:solidFill>
              </a:rPr>
              <a:t> </a:t>
            </a:r>
            <a:endParaRPr lang="en-US" sz="8000" dirty="0">
              <a:solidFill>
                <a:schemeClr val="bg1"/>
              </a:solidFill>
            </a:endParaRPr>
          </a:p>
        </p:txBody>
      </p:sp>
    </p:spTree>
    <p:extLst>
      <p:ext uri="{BB962C8B-B14F-4D97-AF65-F5344CB8AC3E}">
        <p14:creationId xmlns:p14="http://schemas.microsoft.com/office/powerpoint/2010/main" val="143763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929376" y="357182"/>
            <a:ext cx="6223264" cy="666398"/>
          </a:xfrm>
        </p:spPr>
        <p:txBody>
          <a:bodyPr/>
          <a:lstStyle/>
          <a:p>
            <a:r>
              <a:rPr lang="en-US" sz="3300" b="1" dirty="0"/>
              <a:t>Romans 3:19-20</a:t>
            </a:r>
            <a:r>
              <a:rPr lang="en-US" sz="3300" dirty="0"/>
              <a:t>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564640"/>
            <a:ext cx="11169177" cy="4714240"/>
          </a:xfrm>
        </p:spPr>
        <p:txBody>
          <a:bodyPr>
            <a:noAutofit/>
          </a:bodyPr>
          <a:lstStyle/>
          <a:p>
            <a:pPr marL="0" indent="0">
              <a:buNone/>
            </a:pPr>
            <a:r>
              <a:rPr lang="en-US" sz="3600" baseline="30000" dirty="0">
                <a:solidFill>
                  <a:schemeClr val="accent3">
                    <a:lumMod val="60000"/>
                    <a:lumOff val="40000"/>
                  </a:schemeClr>
                </a:solidFill>
              </a:rPr>
              <a:t>19</a:t>
            </a:r>
            <a:r>
              <a:rPr lang="en-US" sz="3600" dirty="0"/>
              <a:t> Now we know that whatever the law says, it says to those who are under the law, so that every mouth may be silenced and the whole world held accountable to God.</a:t>
            </a:r>
          </a:p>
          <a:p>
            <a:pPr marL="0" indent="0">
              <a:buNone/>
            </a:pPr>
            <a:r>
              <a:rPr lang="en-US" sz="3600" baseline="30000" dirty="0">
                <a:solidFill>
                  <a:schemeClr val="accent3">
                    <a:lumMod val="60000"/>
                    <a:lumOff val="40000"/>
                  </a:schemeClr>
                </a:solidFill>
              </a:rPr>
              <a:t>20 </a:t>
            </a:r>
            <a:r>
              <a:rPr lang="en-US" sz="3600" dirty="0"/>
              <a:t>Therefore, no one will be declared righteous in his </a:t>
            </a:r>
            <a:r>
              <a:rPr lang="en-US" sz="3600" dirty="0">
                <a:solidFill>
                  <a:schemeClr val="tx1">
                    <a:lumMod val="85000"/>
                  </a:schemeClr>
                </a:solidFill>
              </a:rPr>
              <a:t>(God’s) </a:t>
            </a:r>
            <a:r>
              <a:rPr lang="en-US" sz="3600" dirty="0"/>
              <a:t>sight by observing the law; rather, through the law we become conscious of </a:t>
            </a:r>
            <a:r>
              <a:rPr lang="en-US" sz="3600" dirty="0">
                <a:solidFill>
                  <a:schemeClr val="tx1">
                    <a:lumMod val="85000"/>
                  </a:schemeClr>
                </a:solidFill>
              </a:rPr>
              <a:t>(our) </a:t>
            </a:r>
            <a:r>
              <a:rPr lang="en-US" sz="3600" dirty="0"/>
              <a:t>sin.</a:t>
            </a:r>
          </a:p>
        </p:txBody>
      </p:sp>
      <p:cxnSp>
        <p:nvCxnSpPr>
          <p:cNvPr id="4" name="Straight Connector 3">
            <a:extLst>
              <a:ext uri="{FF2B5EF4-FFF2-40B4-BE49-F238E27FC236}">
                <a16:creationId xmlns:a16="http://schemas.microsoft.com/office/drawing/2014/main" id="{818A3390-905A-D94A-9815-2C813BDD615F}"/>
              </a:ext>
            </a:extLst>
          </p:cNvPr>
          <p:cNvCxnSpPr>
            <a:cxnSpLocks/>
          </p:cNvCxnSpPr>
          <p:nvPr/>
        </p:nvCxnSpPr>
        <p:spPr>
          <a:xfrm>
            <a:off x="5262880" y="2142502"/>
            <a:ext cx="21945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30D1FD6-039A-FE4B-999E-498DAC27E3DA}"/>
              </a:ext>
            </a:extLst>
          </p:cNvPr>
          <p:cNvCxnSpPr>
            <a:cxnSpLocks/>
          </p:cNvCxnSpPr>
          <p:nvPr/>
        </p:nvCxnSpPr>
        <p:spPr>
          <a:xfrm>
            <a:off x="558800" y="3229622"/>
            <a:ext cx="277368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585000A-F16C-594C-93B8-2FD7EEB0A266}"/>
              </a:ext>
            </a:extLst>
          </p:cNvPr>
          <p:cNvCxnSpPr>
            <a:cxnSpLocks/>
          </p:cNvCxnSpPr>
          <p:nvPr/>
        </p:nvCxnSpPr>
        <p:spPr>
          <a:xfrm>
            <a:off x="9225280" y="3239782"/>
            <a:ext cx="13614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930658-1B46-FC42-B97C-3CB43A1D9AEE}"/>
              </a:ext>
            </a:extLst>
          </p:cNvPr>
          <p:cNvCxnSpPr>
            <a:cxnSpLocks/>
          </p:cNvCxnSpPr>
          <p:nvPr/>
        </p:nvCxnSpPr>
        <p:spPr>
          <a:xfrm>
            <a:off x="558800" y="3778262"/>
            <a:ext cx="11684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C8AC3E1-4369-CA46-89AB-63A658AB5B29}"/>
              </a:ext>
            </a:extLst>
          </p:cNvPr>
          <p:cNvCxnSpPr>
            <a:cxnSpLocks/>
          </p:cNvCxnSpPr>
          <p:nvPr/>
        </p:nvCxnSpPr>
        <p:spPr>
          <a:xfrm>
            <a:off x="3312160" y="4469142"/>
            <a:ext cx="15646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98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06D3D1-83F0-644F-B82F-79C20F43825C}"/>
              </a:ext>
            </a:extLst>
          </p:cNvPr>
          <p:cNvSpPr>
            <a:spLocks noGrp="1"/>
          </p:cNvSpPr>
          <p:nvPr>
            <p:ph idx="1"/>
          </p:nvPr>
        </p:nvSpPr>
        <p:spPr>
          <a:xfrm>
            <a:off x="432752" y="670560"/>
            <a:ext cx="10052368" cy="5598159"/>
          </a:xfrm>
        </p:spPr>
        <p:txBody>
          <a:bodyPr>
            <a:noAutofit/>
          </a:bodyPr>
          <a:lstStyle/>
          <a:p>
            <a:pPr marL="0" indent="0">
              <a:buNone/>
            </a:pPr>
            <a:r>
              <a:rPr lang="en-US" sz="3300" dirty="0"/>
              <a:t>“A mirror can be helpful to show you if your face needs washing. </a:t>
            </a:r>
            <a:r>
              <a:rPr lang="en-US" sz="3300" i="1" dirty="0"/>
              <a:t>But it cannot be used to wash your face.</a:t>
            </a:r>
            <a:r>
              <a:rPr lang="en-US" sz="3300" dirty="0"/>
              <a:t> No one in their right mind would take a mirror and rub it on their face to remove dirt. That requires a cleansing agent - like soap. This is </a:t>
            </a:r>
            <a:r>
              <a:rPr lang="en-US" sz="3300" i="1" dirty="0"/>
              <a:t>exactly</a:t>
            </a:r>
            <a:r>
              <a:rPr lang="en-US" sz="3300" dirty="0"/>
              <a:t> how it is with the Law. The law reveals sin, which is actually good and necessary, but it </a:t>
            </a:r>
            <a:r>
              <a:rPr lang="en-US" sz="3300" i="1" dirty="0"/>
              <a:t>cannot do anything about it</a:t>
            </a:r>
            <a:r>
              <a:rPr lang="en-US" sz="3300" dirty="0"/>
              <a:t>. It cannot cleanse us from sin, but it can show us our need to be cleansed, </a:t>
            </a:r>
            <a:r>
              <a:rPr lang="en-US" sz="3300" b="1" dirty="0"/>
              <a:t>and in that moment</a:t>
            </a:r>
            <a:r>
              <a:rPr lang="en-US" sz="3300" dirty="0"/>
              <a:t> create that </a:t>
            </a:r>
            <a:r>
              <a:rPr lang="en-US" sz="3300" i="1" dirty="0"/>
              <a:t>profound sense of need for deliverance</a:t>
            </a:r>
            <a:r>
              <a:rPr lang="en-US" sz="3300" dirty="0"/>
              <a:t>.”</a:t>
            </a:r>
          </a:p>
        </p:txBody>
      </p:sp>
      <p:sp>
        <p:nvSpPr>
          <p:cNvPr id="4" name="TextBox 3">
            <a:extLst>
              <a:ext uri="{FF2B5EF4-FFF2-40B4-BE49-F238E27FC236}">
                <a16:creationId xmlns:a16="http://schemas.microsoft.com/office/drawing/2014/main" id="{7B38576A-DEC3-1E4A-9822-9127EED0CC24}"/>
              </a:ext>
            </a:extLst>
          </p:cNvPr>
          <p:cNvSpPr txBox="1"/>
          <p:nvPr/>
        </p:nvSpPr>
        <p:spPr>
          <a:xfrm>
            <a:off x="473392" y="2099044"/>
            <a:ext cx="10899896" cy="1754326"/>
          </a:xfrm>
          <a:prstGeom prst="rect">
            <a:avLst/>
          </a:prstGeom>
          <a:solidFill>
            <a:schemeClr val="tx2"/>
          </a:solidFill>
          <a:ln w="38100">
            <a:solidFill>
              <a:schemeClr val="accent2">
                <a:lumMod val="60000"/>
                <a:lumOff val="40000"/>
              </a:schemeClr>
            </a:solidFill>
          </a:ln>
        </p:spPr>
        <p:txBody>
          <a:bodyPr wrap="square" rtlCol="0">
            <a:spAutoFit/>
          </a:bodyPr>
          <a:lstStyle/>
          <a:p>
            <a:pPr marL="342900" marR="0">
              <a:spcBef>
                <a:spcPts val="0"/>
              </a:spcBef>
              <a:spcAft>
                <a:spcPts val="0"/>
              </a:spcAft>
            </a:pPr>
            <a:r>
              <a:rPr lang="en-US" sz="3600" i="1" dirty="0">
                <a:solidFill>
                  <a:schemeClr val="accent4">
                    <a:lumMod val="50000"/>
                  </a:schemeClr>
                </a:solidFill>
              </a:rPr>
              <a:t>“It is the straight-edge of the law that shows us how crooked we are.”</a:t>
            </a:r>
            <a:r>
              <a:rPr lang="en-US" sz="3600" dirty="0">
                <a:solidFill>
                  <a:schemeClr val="accent4">
                    <a:lumMod val="50000"/>
                  </a:schemeClr>
                </a:solidFill>
              </a:rPr>
              <a:t> </a:t>
            </a:r>
            <a:r>
              <a:rPr lang="en-US" sz="3600" dirty="0">
                <a:solidFill>
                  <a:schemeClr val="accent4">
                    <a:lumMod val="50000"/>
                  </a:schemeClr>
                </a:solidFill>
                <a:latin typeface="Segoe UI" panose="020B0502040204020203" pitchFamily="34" charset="0"/>
                <a:ea typeface="Times New Roman" panose="02020603050405020304" pitchFamily="18" charset="0"/>
              </a:rPr>
              <a:t>			</a:t>
            </a:r>
          </a:p>
          <a:p>
            <a:pPr marL="342900" marR="0">
              <a:spcBef>
                <a:spcPts val="0"/>
              </a:spcBef>
              <a:spcAft>
                <a:spcPts val="0"/>
              </a:spcAft>
            </a:pPr>
            <a:r>
              <a:rPr lang="en-US" sz="3600" dirty="0">
                <a:solidFill>
                  <a:schemeClr val="accent4">
                    <a:lumMod val="50000"/>
                  </a:schemeClr>
                </a:solidFill>
                <a:latin typeface="Segoe UI" panose="020B0502040204020203" pitchFamily="34" charset="0"/>
                <a:ea typeface="Times New Roman" panose="02020603050405020304" pitchFamily="18" charset="0"/>
              </a:rPr>
              <a:t>												(3:20) Phillips paraphrase</a:t>
            </a:r>
            <a:endParaRPr lang="en-US" sz="3600" dirty="0">
              <a:solidFill>
                <a:schemeClr val="accent4">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178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665216" y="397822"/>
            <a:ext cx="6223264" cy="666398"/>
          </a:xfrm>
        </p:spPr>
        <p:txBody>
          <a:bodyPr/>
          <a:lstStyle/>
          <a:p>
            <a:r>
              <a:rPr lang="en-US" sz="3300" b="1" dirty="0"/>
              <a:t>Romans 7:7,12-13</a:t>
            </a:r>
            <a:r>
              <a:rPr lang="en-US" sz="3300" dirty="0"/>
              <a:t>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226780"/>
            <a:ext cx="11169177" cy="5255300"/>
          </a:xfrm>
        </p:spPr>
        <p:txBody>
          <a:bodyPr>
            <a:noAutofit/>
          </a:bodyPr>
          <a:lstStyle/>
          <a:p>
            <a:pPr marL="0" indent="0">
              <a:buNone/>
            </a:pPr>
            <a:r>
              <a:rPr lang="en-US" sz="3300" b="1" baseline="30000" dirty="0">
                <a:solidFill>
                  <a:schemeClr val="accent3">
                    <a:lumMod val="60000"/>
                    <a:lumOff val="40000"/>
                  </a:schemeClr>
                </a:solidFill>
              </a:rPr>
              <a:t>7</a:t>
            </a:r>
            <a:r>
              <a:rPr lang="en-US" sz="3300" b="1" baseline="30000" dirty="0"/>
              <a:t> </a:t>
            </a:r>
            <a:r>
              <a:rPr lang="en-US" sz="3300" dirty="0"/>
              <a:t>What shall we say, then? Is the law sinful? Certainly not! Nevertheless, I would not have known what sin was had it not been for the law.</a:t>
            </a:r>
          </a:p>
          <a:p>
            <a:pPr marL="0" indent="0">
              <a:buNone/>
            </a:pPr>
            <a:r>
              <a:rPr lang="en-US" sz="3300" b="1" baseline="30000" dirty="0">
                <a:solidFill>
                  <a:schemeClr val="accent3">
                    <a:lumMod val="60000"/>
                    <a:lumOff val="40000"/>
                  </a:schemeClr>
                </a:solidFill>
              </a:rPr>
              <a:t>12</a:t>
            </a:r>
            <a:r>
              <a:rPr lang="en-US" sz="3300" b="1" baseline="30000" dirty="0"/>
              <a:t> </a:t>
            </a:r>
            <a:r>
              <a:rPr lang="en-US" sz="3300" dirty="0"/>
              <a:t>So then, the law is holy, and the commandment is holy, righteous and good. </a:t>
            </a:r>
            <a:r>
              <a:rPr lang="en-US" sz="3300" b="1" baseline="30000" dirty="0">
                <a:solidFill>
                  <a:schemeClr val="accent3">
                    <a:lumMod val="60000"/>
                    <a:lumOff val="40000"/>
                  </a:schemeClr>
                </a:solidFill>
              </a:rPr>
              <a:t>13</a:t>
            </a:r>
            <a:r>
              <a:rPr lang="en-US" sz="3300" b="1" baseline="30000" dirty="0"/>
              <a:t> </a:t>
            </a:r>
            <a:r>
              <a:rPr lang="en-US" sz="3300" dirty="0"/>
              <a:t>Did that which is good, then, become death to me? By no means! Nevertheless, in order that sin might be recognized as sin, it used what is good to bring about my death, so that through the commandment sin might become utterly sinful.</a:t>
            </a:r>
          </a:p>
        </p:txBody>
      </p:sp>
      <p:sp>
        <p:nvSpPr>
          <p:cNvPr id="10" name="TextBox 9">
            <a:extLst>
              <a:ext uri="{FF2B5EF4-FFF2-40B4-BE49-F238E27FC236}">
                <a16:creationId xmlns:a16="http://schemas.microsoft.com/office/drawing/2014/main" id="{C50198BF-EEE2-8A47-91FB-D57596B99D9D}"/>
              </a:ext>
            </a:extLst>
          </p:cNvPr>
          <p:cNvSpPr txBox="1"/>
          <p:nvPr/>
        </p:nvSpPr>
        <p:spPr>
          <a:xfrm>
            <a:off x="514032" y="1164324"/>
            <a:ext cx="10899896" cy="4093428"/>
          </a:xfrm>
          <a:prstGeom prst="rect">
            <a:avLst/>
          </a:prstGeom>
          <a:solidFill>
            <a:schemeClr val="tx2"/>
          </a:solidFill>
          <a:ln w="38100">
            <a:solidFill>
              <a:schemeClr val="accent2">
                <a:lumMod val="60000"/>
                <a:lumOff val="40000"/>
              </a:schemeClr>
            </a:solidFill>
          </a:ln>
        </p:spPr>
        <p:txBody>
          <a:bodyPr wrap="square" rtlCol="0">
            <a:spAutoFit/>
          </a:bodyPr>
          <a:lstStyle/>
          <a:p>
            <a:pPr marL="342900"/>
            <a:r>
              <a:rPr lang="en-US" sz="3200" b="1" baseline="30000" dirty="0">
                <a:solidFill>
                  <a:schemeClr val="accent4">
                    <a:lumMod val="50000"/>
                  </a:schemeClr>
                </a:solidFill>
              </a:rPr>
              <a:t>9 </a:t>
            </a:r>
            <a:r>
              <a:rPr lang="en-US" sz="3200" dirty="0">
                <a:solidFill>
                  <a:schemeClr val="accent4">
                    <a:lumMod val="50000"/>
                  </a:schemeClr>
                </a:solidFill>
              </a:rPr>
              <a:t>But now that you know God—or rather are known by God—how is it that you are turning back to those weak and miserable principles? Do you wish to be enslaved by them all over again? </a:t>
            </a:r>
            <a:r>
              <a:rPr lang="en-US" sz="3200" b="1" baseline="30000" dirty="0">
                <a:solidFill>
                  <a:schemeClr val="accent4">
                    <a:lumMod val="50000"/>
                  </a:schemeClr>
                </a:solidFill>
              </a:rPr>
              <a:t>10 </a:t>
            </a:r>
            <a:r>
              <a:rPr lang="en-US" sz="3200" dirty="0">
                <a:solidFill>
                  <a:schemeClr val="accent4">
                    <a:lumMod val="50000"/>
                  </a:schemeClr>
                </a:solidFill>
              </a:rPr>
              <a:t>You are observing special days and months and seasons and years! </a:t>
            </a:r>
            <a:r>
              <a:rPr lang="en-US" sz="3200" b="1" baseline="30000" dirty="0">
                <a:solidFill>
                  <a:schemeClr val="accent4">
                    <a:lumMod val="50000"/>
                  </a:schemeClr>
                </a:solidFill>
              </a:rPr>
              <a:t>11 </a:t>
            </a:r>
            <a:r>
              <a:rPr lang="en-US" sz="3200" dirty="0">
                <a:solidFill>
                  <a:schemeClr val="accent4">
                    <a:lumMod val="50000"/>
                  </a:schemeClr>
                </a:solidFill>
              </a:rPr>
              <a:t>I fear for you, that somehow, I have wasted my efforts on you.</a:t>
            </a:r>
          </a:p>
          <a:p>
            <a:pPr marL="342900" marR="0">
              <a:spcBef>
                <a:spcPts val="0"/>
              </a:spcBef>
              <a:spcAft>
                <a:spcPts val="0"/>
              </a:spcAft>
            </a:pPr>
            <a:r>
              <a:rPr lang="en-US" sz="3600" dirty="0">
                <a:solidFill>
                  <a:schemeClr val="accent4">
                    <a:lumMod val="50000"/>
                  </a:schemeClr>
                </a:solidFill>
                <a:latin typeface="Segoe UI" panose="020B0502040204020203" pitchFamily="34" charset="0"/>
                <a:ea typeface="Times New Roman" panose="02020603050405020304" pitchFamily="18" charset="0"/>
              </a:rPr>
              <a:t>																Gal. 4:9-11</a:t>
            </a:r>
            <a:endParaRPr lang="en-US" sz="3600" dirty="0">
              <a:solidFill>
                <a:schemeClr val="accent4">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516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929376" y="357182"/>
            <a:ext cx="6223264" cy="666398"/>
          </a:xfrm>
        </p:spPr>
        <p:txBody>
          <a:bodyPr/>
          <a:lstStyle/>
          <a:p>
            <a:r>
              <a:rPr lang="en-US" sz="3300" b="1" dirty="0"/>
              <a:t>Romans 3:19-20</a:t>
            </a:r>
            <a:r>
              <a:rPr lang="en-US" sz="3300" dirty="0"/>
              <a:t>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564640"/>
            <a:ext cx="11169177" cy="4714240"/>
          </a:xfrm>
        </p:spPr>
        <p:txBody>
          <a:bodyPr>
            <a:noAutofit/>
          </a:bodyPr>
          <a:lstStyle/>
          <a:p>
            <a:pPr marL="0" indent="0">
              <a:buNone/>
            </a:pPr>
            <a:r>
              <a:rPr lang="en-US" sz="3600" baseline="30000" dirty="0">
                <a:solidFill>
                  <a:schemeClr val="accent3">
                    <a:lumMod val="60000"/>
                    <a:lumOff val="40000"/>
                  </a:schemeClr>
                </a:solidFill>
              </a:rPr>
              <a:t>19</a:t>
            </a:r>
            <a:r>
              <a:rPr lang="en-US" sz="3600" dirty="0"/>
              <a:t> Now we know that whatever the law says, it says to those who are under the law, so that every mouth may be silenced and the whole world held accountable to God.</a:t>
            </a:r>
          </a:p>
          <a:p>
            <a:pPr marL="0" indent="0">
              <a:buNone/>
            </a:pPr>
            <a:r>
              <a:rPr lang="en-US" sz="3600" baseline="30000" dirty="0">
                <a:solidFill>
                  <a:schemeClr val="accent3">
                    <a:lumMod val="60000"/>
                    <a:lumOff val="40000"/>
                  </a:schemeClr>
                </a:solidFill>
              </a:rPr>
              <a:t>20 </a:t>
            </a:r>
            <a:r>
              <a:rPr lang="en-US" sz="3600" dirty="0"/>
              <a:t>Therefore, no one will be declared righteous in his </a:t>
            </a:r>
            <a:r>
              <a:rPr lang="en-US" sz="3600" dirty="0">
                <a:solidFill>
                  <a:schemeClr val="tx1">
                    <a:lumMod val="85000"/>
                  </a:schemeClr>
                </a:solidFill>
              </a:rPr>
              <a:t>(God’s) </a:t>
            </a:r>
            <a:r>
              <a:rPr lang="en-US" sz="3600" dirty="0"/>
              <a:t>sight by observing the law; rather, through the law we become conscious of </a:t>
            </a:r>
            <a:r>
              <a:rPr lang="en-US" sz="3600" dirty="0">
                <a:solidFill>
                  <a:schemeClr val="tx1">
                    <a:lumMod val="85000"/>
                  </a:schemeClr>
                </a:solidFill>
              </a:rPr>
              <a:t>(our) </a:t>
            </a:r>
            <a:r>
              <a:rPr lang="en-US" sz="3600" dirty="0"/>
              <a:t>sin.</a:t>
            </a:r>
          </a:p>
        </p:txBody>
      </p:sp>
      <p:cxnSp>
        <p:nvCxnSpPr>
          <p:cNvPr id="13" name="Straight Connector 12">
            <a:extLst>
              <a:ext uri="{FF2B5EF4-FFF2-40B4-BE49-F238E27FC236}">
                <a16:creationId xmlns:a16="http://schemas.microsoft.com/office/drawing/2014/main" id="{8C8AC3E1-4369-CA46-89AB-63A658AB5B29}"/>
              </a:ext>
            </a:extLst>
          </p:cNvPr>
          <p:cNvCxnSpPr>
            <a:cxnSpLocks/>
          </p:cNvCxnSpPr>
          <p:nvPr/>
        </p:nvCxnSpPr>
        <p:spPr>
          <a:xfrm>
            <a:off x="3312160" y="4469142"/>
            <a:ext cx="73761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177C549-BCC4-894B-8B84-39EB1EF87672}"/>
              </a:ext>
            </a:extLst>
          </p:cNvPr>
          <p:cNvCxnSpPr>
            <a:cxnSpLocks/>
          </p:cNvCxnSpPr>
          <p:nvPr/>
        </p:nvCxnSpPr>
        <p:spPr>
          <a:xfrm>
            <a:off x="4165600" y="5027942"/>
            <a:ext cx="46634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2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579F-2BF4-2244-9522-5F2CF0B9DA1A}"/>
              </a:ext>
            </a:extLst>
          </p:cNvPr>
          <p:cNvSpPr>
            <a:spLocks noGrp="1"/>
          </p:cNvSpPr>
          <p:nvPr>
            <p:ph type="title"/>
          </p:nvPr>
        </p:nvSpPr>
        <p:spPr>
          <a:xfrm rot="16200000">
            <a:off x="-4002096" y="1243570"/>
            <a:ext cx="9404723" cy="1400530"/>
          </a:xfrm>
        </p:spPr>
        <p:txBody>
          <a:bodyPr/>
          <a:lstStyle/>
          <a:p>
            <a:r>
              <a:rPr lang="en-US" sz="5400" dirty="0">
                <a:solidFill>
                  <a:schemeClr val="tx1">
                    <a:lumMod val="85000"/>
                  </a:schemeClr>
                </a:solidFill>
              </a:rPr>
              <a:t>Romans</a:t>
            </a:r>
            <a:r>
              <a:rPr lang="en-US" sz="5400" dirty="0">
                <a:solidFill>
                  <a:schemeClr val="bg1"/>
                </a:solidFill>
              </a:rPr>
              <a:t> Flowchart</a:t>
            </a:r>
          </a:p>
        </p:txBody>
      </p:sp>
      <p:pic>
        <p:nvPicPr>
          <p:cNvPr id="5" name="Content Placeholder 4">
            <a:extLst>
              <a:ext uri="{FF2B5EF4-FFF2-40B4-BE49-F238E27FC236}">
                <a16:creationId xmlns:a16="http://schemas.microsoft.com/office/drawing/2014/main" id="{7362978E-F173-B348-9AF9-DC2C7B39B75C}"/>
              </a:ext>
            </a:extLst>
          </p:cNvPr>
          <p:cNvPicPr>
            <a:picLocks noGrp="1" noChangeAspect="1"/>
          </p:cNvPicPr>
          <p:nvPr>
            <p:ph idx="1"/>
          </p:nvPr>
        </p:nvPicPr>
        <p:blipFill>
          <a:blip r:embed="rId2"/>
          <a:stretch>
            <a:fillRect/>
          </a:stretch>
        </p:blipFill>
        <p:spPr>
          <a:xfrm>
            <a:off x="1117867" y="50849"/>
            <a:ext cx="10102801" cy="6708580"/>
          </a:xfrm>
        </p:spPr>
      </p:pic>
      <p:cxnSp>
        <p:nvCxnSpPr>
          <p:cNvPr id="6" name="Straight Connector 5">
            <a:extLst>
              <a:ext uri="{FF2B5EF4-FFF2-40B4-BE49-F238E27FC236}">
                <a16:creationId xmlns:a16="http://schemas.microsoft.com/office/drawing/2014/main" id="{7AFB031C-ED29-DA45-86AF-9B78918E36FC}"/>
              </a:ext>
            </a:extLst>
          </p:cNvPr>
          <p:cNvCxnSpPr>
            <a:cxnSpLocks/>
          </p:cNvCxnSpPr>
          <p:nvPr/>
        </p:nvCxnSpPr>
        <p:spPr>
          <a:xfrm>
            <a:off x="1224547" y="2319613"/>
            <a:ext cx="8538431"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89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{32AFA091-DA1A-6B4B-814B-C52743ACC06D}tf10001062</Template>
  <TotalTime>24543</TotalTime>
  <Words>1985</Words>
  <Application>Microsoft Macintosh PowerPoint</Application>
  <PresentationFormat>Widescreen</PresentationFormat>
  <Paragraphs>77</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Segoe UI</vt:lpstr>
      <vt:lpstr>Times New Roman</vt:lpstr>
      <vt:lpstr>Wingdings 3</vt:lpstr>
      <vt:lpstr>Ion</vt:lpstr>
      <vt:lpstr>Romans  </vt:lpstr>
      <vt:lpstr>PowerPoint Presentation</vt:lpstr>
      <vt:lpstr>Romans  </vt:lpstr>
      <vt:lpstr>Romans  </vt:lpstr>
      <vt:lpstr>Romans 3:19-20  (NIV) </vt:lpstr>
      <vt:lpstr>PowerPoint Presentation</vt:lpstr>
      <vt:lpstr>Romans 7:7,12-13  (NIV) </vt:lpstr>
      <vt:lpstr>Romans 3:19-20  (NIV) </vt:lpstr>
      <vt:lpstr>Romans Flowchart</vt:lpstr>
      <vt:lpstr>PowerPoint Presentation</vt:lpstr>
      <vt:lpstr>Romans 3:21-26  (NIV) </vt:lpstr>
      <vt:lpstr>Romans 1:16-17  (NIV) </vt:lpstr>
      <vt:lpstr>Romans 3:21-26  (NIV) </vt:lpstr>
      <vt:lpstr>Romans 3:21-26  (NIV) </vt:lpstr>
      <vt:lpstr>Romans 3:21-26  (NIV) </vt:lpstr>
      <vt:lpstr>Romans 3:21-26  (NIV) </vt:lpstr>
      <vt:lpstr>PowerPoint Presentation</vt:lpstr>
      <vt:lpstr>Romans 3:21-26  (NIV) </vt:lpstr>
      <vt:lpstr>PowerPoint Presentation</vt:lpstr>
      <vt:lpstr>Romans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1</dc:title>
  <dc:creator>deanna Stevens</dc:creator>
  <cp:lastModifiedBy>deanna Stevens</cp:lastModifiedBy>
  <cp:revision>300</cp:revision>
  <dcterms:created xsi:type="dcterms:W3CDTF">2020-04-24T17:03:55Z</dcterms:created>
  <dcterms:modified xsi:type="dcterms:W3CDTF">2022-03-06T04:35:06Z</dcterms:modified>
</cp:coreProperties>
</file>