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Lst>
  <p:notesMasterIdLst>
    <p:notesMasterId r:id="rId31"/>
  </p:notesMasterIdLst>
  <p:sldIdLst>
    <p:sldId id="391" r:id="rId2"/>
    <p:sldId id="381" r:id="rId3"/>
    <p:sldId id="380" r:id="rId4"/>
    <p:sldId id="268" r:id="rId5"/>
    <p:sldId id="387" r:id="rId6"/>
    <p:sldId id="398" r:id="rId7"/>
    <p:sldId id="408" r:id="rId8"/>
    <p:sldId id="392" r:id="rId9"/>
    <p:sldId id="379" r:id="rId10"/>
    <p:sldId id="394" r:id="rId11"/>
    <p:sldId id="300" r:id="rId12"/>
    <p:sldId id="396" r:id="rId13"/>
    <p:sldId id="413" r:id="rId14"/>
    <p:sldId id="414" r:id="rId15"/>
    <p:sldId id="415" r:id="rId16"/>
    <p:sldId id="416" r:id="rId17"/>
    <p:sldId id="401" r:id="rId18"/>
    <p:sldId id="407" r:id="rId19"/>
    <p:sldId id="397" r:id="rId20"/>
    <p:sldId id="400" r:id="rId21"/>
    <p:sldId id="399" r:id="rId22"/>
    <p:sldId id="402" r:id="rId23"/>
    <p:sldId id="403" r:id="rId24"/>
    <p:sldId id="404" r:id="rId25"/>
    <p:sldId id="412" r:id="rId26"/>
    <p:sldId id="411" r:id="rId27"/>
    <p:sldId id="410" r:id="rId28"/>
    <p:sldId id="405" r:id="rId29"/>
    <p:sldId id="40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1714"/>
    <a:srgbClr val="49B0B8"/>
    <a:srgbClr val="E08100"/>
    <a:srgbClr val="FF9300"/>
    <a:srgbClr val="E7E2CD"/>
    <a:srgbClr val="C79C6A"/>
    <a:srgbClr val="FFEBE7"/>
    <a:srgbClr val="FFEBE3"/>
    <a:srgbClr val="0085B8"/>
    <a:srgbClr val="C7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382"/>
    <p:restoredTop sz="94651"/>
  </p:normalViewPr>
  <p:slideViewPr>
    <p:cSldViewPr snapToGrid="0" snapToObjects="1">
      <p:cViewPr>
        <p:scale>
          <a:sx n="70" d="100"/>
          <a:sy n="70" d="100"/>
        </p:scale>
        <p:origin x="240" y="10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0149C-D50B-3542-B16E-3E19181E4B40}" type="datetimeFigureOut">
              <a:rPr lang="en-US" smtClean="0"/>
              <a:t>3/12/22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17795-A827-0A4C-BF0D-FA1E6E0E9011}" type="slidenum">
              <a:rPr lang="en-US" smtClean="0"/>
              <a:t>‹#›</a:t>
            </a:fld>
            <a:endParaRPr lang="en-US"/>
          </a:p>
        </p:txBody>
      </p:sp>
    </p:spTree>
    <p:extLst>
      <p:ext uri="{BB962C8B-B14F-4D97-AF65-F5344CB8AC3E}">
        <p14:creationId xmlns:p14="http://schemas.microsoft.com/office/powerpoint/2010/main" val="79810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720B3-618E-3C47-A06F-E745AE12DF7F}" type="slidenum">
              <a:rPr lang="en-US" smtClean="0"/>
              <a:t>1</a:t>
            </a:fld>
            <a:endParaRPr lang="en-US"/>
          </a:p>
        </p:txBody>
      </p:sp>
    </p:spTree>
    <p:extLst>
      <p:ext uri="{BB962C8B-B14F-4D97-AF65-F5344CB8AC3E}">
        <p14:creationId xmlns:p14="http://schemas.microsoft.com/office/powerpoint/2010/main" val="253601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720B3-618E-3C47-A06F-E745AE12DF7F}" type="slidenum">
              <a:rPr lang="en-US" smtClean="0"/>
              <a:t>2</a:t>
            </a:fld>
            <a:endParaRPr lang="en-US"/>
          </a:p>
        </p:txBody>
      </p:sp>
    </p:spTree>
    <p:extLst>
      <p:ext uri="{BB962C8B-B14F-4D97-AF65-F5344CB8AC3E}">
        <p14:creationId xmlns:p14="http://schemas.microsoft.com/office/powerpoint/2010/main" val="350243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720B3-618E-3C47-A06F-E745AE12DF7F}" type="slidenum">
              <a:rPr lang="en-US" smtClean="0"/>
              <a:t>7</a:t>
            </a:fld>
            <a:endParaRPr lang="en-US"/>
          </a:p>
        </p:txBody>
      </p:sp>
    </p:spTree>
    <p:extLst>
      <p:ext uri="{BB962C8B-B14F-4D97-AF65-F5344CB8AC3E}">
        <p14:creationId xmlns:p14="http://schemas.microsoft.com/office/powerpoint/2010/main" val="370315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917795-A827-0A4C-BF0D-FA1E6E0E9011}" type="slidenum">
              <a:rPr lang="en-US" smtClean="0"/>
              <a:t>11</a:t>
            </a:fld>
            <a:endParaRPr lang="en-US"/>
          </a:p>
        </p:txBody>
      </p:sp>
    </p:spTree>
    <p:extLst>
      <p:ext uri="{BB962C8B-B14F-4D97-AF65-F5344CB8AC3E}">
        <p14:creationId xmlns:p14="http://schemas.microsoft.com/office/powerpoint/2010/main" val="2907994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5375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97732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405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7493880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9050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3/12/22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84169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3/12/22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68292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26741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773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4623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3/12/22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94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3/12/22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109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3/12/22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75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242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8583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3/12/22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535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0841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3/12/22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791770856"/>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classic.studylight.org/desk/?query=ro+3:28&amp;sr=1&amp;t=niv" TargetMode="External"/><Relationship Id="rId2" Type="http://schemas.openxmlformats.org/officeDocument/2006/relationships/hyperlink" Target="http://classic.studylight.org/desk/?query=ro+3:27&amp;sr=1&amp;t=niv" TargetMode="External"/><Relationship Id="rId1" Type="http://schemas.openxmlformats.org/officeDocument/2006/relationships/slideLayout" Target="../slideLayouts/slideLayout2.xml"/><Relationship Id="rId6" Type="http://schemas.openxmlformats.org/officeDocument/2006/relationships/hyperlink" Target="http://classic.studylight.org/desk/?query=ro+3:31&amp;sr=1&amp;t=niv" TargetMode="External"/><Relationship Id="rId5" Type="http://schemas.openxmlformats.org/officeDocument/2006/relationships/hyperlink" Target="http://classic.studylight.org/desk/?query=ro+3:30&amp;sr=1&amp;t=niv" TargetMode="External"/><Relationship Id="rId4" Type="http://schemas.openxmlformats.org/officeDocument/2006/relationships/hyperlink" Target="http://classic.studylight.org/desk/?query=ro+3:29&amp;sr=1&amp;t=ni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classic.studylight.org/desk/?query=ro+3:28&amp;sr=1&amp;t=niv" TargetMode="External"/><Relationship Id="rId2" Type="http://schemas.openxmlformats.org/officeDocument/2006/relationships/hyperlink" Target="http://classic.studylight.org/desk/?query=ro+3:27&amp;sr=1&amp;t=niv" TargetMode="External"/><Relationship Id="rId1" Type="http://schemas.openxmlformats.org/officeDocument/2006/relationships/slideLayout" Target="../slideLayouts/slideLayout2.xml"/><Relationship Id="rId6" Type="http://schemas.openxmlformats.org/officeDocument/2006/relationships/hyperlink" Target="http://classic.studylight.org/desk/?query=ro+3:31&amp;sr=1&amp;t=niv" TargetMode="External"/><Relationship Id="rId5" Type="http://schemas.openxmlformats.org/officeDocument/2006/relationships/hyperlink" Target="http://classic.studylight.org/desk/?query=ro+3:30&amp;sr=1&amp;t=niv" TargetMode="External"/><Relationship Id="rId4" Type="http://schemas.openxmlformats.org/officeDocument/2006/relationships/hyperlink" Target="http://classic.studylight.org/desk/?query=ro+3:29&amp;sr=1&amp;t=niv"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classic.studylight.org/desk/?query=ro+3:28&amp;sr=1&amp;t=niv" TargetMode="External"/><Relationship Id="rId2" Type="http://schemas.openxmlformats.org/officeDocument/2006/relationships/hyperlink" Target="http://classic.studylight.org/desk/?query=ro+3:27&amp;sr=1&amp;t=niv" TargetMode="External"/><Relationship Id="rId1" Type="http://schemas.openxmlformats.org/officeDocument/2006/relationships/slideLayout" Target="../slideLayouts/slideLayout2.xml"/><Relationship Id="rId6" Type="http://schemas.openxmlformats.org/officeDocument/2006/relationships/hyperlink" Target="http://classic.studylight.org/desk/?query=ro+3:31&amp;sr=1&amp;t=niv" TargetMode="External"/><Relationship Id="rId5" Type="http://schemas.openxmlformats.org/officeDocument/2006/relationships/hyperlink" Target="http://classic.studylight.org/desk/?query=ro+3:30&amp;sr=1&amp;t=niv" TargetMode="External"/><Relationship Id="rId4" Type="http://schemas.openxmlformats.org/officeDocument/2006/relationships/hyperlink" Target="http://classic.studylight.org/desk/?query=ro+3:29&amp;sr=1&amp;t=niv"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lassic.studylight.org/desk/?query=ro+3:28&amp;sr=1&amp;t=niv" TargetMode="External"/><Relationship Id="rId2" Type="http://schemas.openxmlformats.org/officeDocument/2006/relationships/hyperlink" Target="http://classic.studylight.org/desk/?query=ro+3:27&amp;sr=1&amp;t=niv" TargetMode="External"/><Relationship Id="rId1" Type="http://schemas.openxmlformats.org/officeDocument/2006/relationships/slideLayout" Target="../slideLayouts/slideLayout2.xml"/><Relationship Id="rId6" Type="http://schemas.openxmlformats.org/officeDocument/2006/relationships/hyperlink" Target="http://classic.studylight.org/desk/?query=ro+3:31&amp;sr=1&amp;t=niv" TargetMode="External"/><Relationship Id="rId5" Type="http://schemas.openxmlformats.org/officeDocument/2006/relationships/hyperlink" Target="http://classic.studylight.org/desk/?query=ro+3:30&amp;sr=1&amp;t=niv" TargetMode="External"/><Relationship Id="rId4" Type="http://schemas.openxmlformats.org/officeDocument/2006/relationships/hyperlink" Target="http://classic.studylight.org/desk/?query=ro+3:29&amp;sr=1&amp;t=ni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classic.studylight.org/desk/?query=ro+3:22&amp;sr=1&amp;t=niv" TargetMode="External"/><Relationship Id="rId7" Type="http://schemas.openxmlformats.org/officeDocument/2006/relationships/hyperlink" Target="http://classic.studylight.org/desk/?query=ro+3:26&amp;sr=1&amp;t=niv" TargetMode="External"/><Relationship Id="rId2" Type="http://schemas.openxmlformats.org/officeDocument/2006/relationships/hyperlink" Target="http://classic.studylight.org/desk/?query=ro+3:21&amp;sr=1&amp;t=niv" TargetMode="External"/><Relationship Id="rId1" Type="http://schemas.openxmlformats.org/officeDocument/2006/relationships/slideLayout" Target="../slideLayouts/slideLayout2.xml"/><Relationship Id="rId6" Type="http://schemas.openxmlformats.org/officeDocument/2006/relationships/hyperlink" Target="http://classic.studylight.org/desk/?query=ro+3:25&amp;sr=1&amp;t=niv" TargetMode="External"/><Relationship Id="rId5" Type="http://schemas.openxmlformats.org/officeDocument/2006/relationships/hyperlink" Target="http://classic.studylight.org/desk/?query=ro+3:24&amp;sr=1&amp;t=niv" TargetMode="External"/><Relationship Id="rId4" Type="http://schemas.openxmlformats.org/officeDocument/2006/relationships/hyperlink" Target="http://classic.studylight.org/desk/?query=ro+3:23&amp;sr=1&amp;t=ni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classic.studylight.org/desk/?query=ro+3:28&amp;sr=1&amp;t=niv" TargetMode="External"/><Relationship Id="rId2" Type="http://schemas.openxmlformats.org/officeDocument/2006/relationships/hyperlink" Target="http://classic.studylight.org/desk/?query=ro+3:27&amp;sr=1&amp;t=niv" TargetMode="External"/><Relationship Id="rId1" Type="http://schemas.openxmlformats.org/officeDocument/2006/relationships/slideLayout" Target="../slideLayouts/slideLayout2.xml"/><Relationship Id="rId6" Type="http://schemas.openxmlformats.org/officeDocument/2006/relationships/hyperlink" Target="http://classic.studylight.org/desk/?query=ro+3:31&amp;sr=1&amp;t=niv" TargetMode="External"/><Relationship Id="rId5" Type="http://schemas.openxmlformats.org/officeDocument/2006/relationships/hyperlink" Target="http://classic.studylight.org/desk/?query=ro+3:30&amp;sr=1&amp;t=niv" TargetMode="External"/><Relationship Id="rId4" Type="http://schemas.openxmlformats.org/officeDocument/2006/relationships/hyperlink" Target="http://classic.studylight.org/desk/?query=ro+3:29&amp;sr=1&amp;t=ni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r>
              <a:rPr lang="en-US" sz="8800" dirty="0"/>
              <a:t> </a:t>
            </a:r>
            <a:r>
              <a:rPr lang="en-US" dirty="0">
                <a:solidFill>
                  <a:schemeClr val="bg1"/>
                </a:solidFill>
              </a:rPr>
              <a:t> </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6589B4D-3D86-7E47-A882-FF8440376490}"/>
              </a:ext>
            </a:extLst>
          </p:cNvPr>
          <p:cNvSpPr txBox="1">
            <a:spLocks/>
          </p:cNvSpPr>
          <p:nvPr/>
        </p:nvSpPr>
        <p:spPr>
          <a:xfrm>
            <a:off x="1215933" y="4758098"/>
            <a:ext cx="4642168"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3600" dirty="0">
                <a:solidFill>
                  <a:schemeClr val="bg2">
                    <a:lumMod val="60000"/>
                    <a:lumOff val="40000"/>
                  </a:schemeClr>
                </a:solidFill>
              </a:rPr>
              <a:t>Part 8</a:t>
            </a:r>
          </a:p>
        </p:txBody>
      </p:sp>
    </p:spTree>
    <p:extLst>
      <p:ext uri="{BB962C8B-B14F-4D97-AF65-F5344CB8AC3E}">
        <p14:creationId xmlns:p14="http://schemas.microsoft.com/office/powerpoint/2010/main" val="3187569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CE9F7-38C3-C14B-93BF-07A12B201A19}"/>
              </a:ext>
            </a:extLst>
          </p:cNvPr>
          <p:cNvSpPr>
            <a:spLocks noGrp="1"/>
          </p:cNvSpPr>
          <p:nvPr>
            <p:ph idx="1"/>
          </p:nvPr>
        </p:nvSpPr>
        <p:spPr>
          <a:xfrm>
            <a:off x="4815882" y="1677025"/>
            <a:ext cx="6652670" cy="3774652"/>
          </a:xfrm>
          <a:solidFill>
            <a:srgbClr val="E7E2CD"/>
          </a:solidFill>
          <a:effectLst>
            <a:outerShdw blurRad="50800" dist="38100" dir="2700000" algn="tl" rotWithShape="0">
              <a:prstClr val="black">
                <a:alpha val="40000"/>
              </a:prstClr>
            </a:outerShdw>
          </a:effectLst>
        </p:spPr>
        <p:txBody>
          <a:bodyPr/>
          <a:lstStyle/>
          <a:p>
            <a:pPr marL="0" indent="0">
              <a:buNone/>
            </a:pPr>
            <a:r>
              <a:rPr lang="en-US" sz="3200" dirty="0">
                <a:solidFill>
                  <a:schemeClr val="bg1"/>
                </a:solidFill>
              </a:rPr>
              <a:t>"Faith is the great cop-out, the great excuse to evade the need to think and evaluate evidence. Faith is belief in spite of, even perhaps because of, the lack of evidence.”</a:t>
            </a:r>
          </a:p>
          <a:p>
            <a:pPr marL="0" indent="0">
              <a:buNone/>
            </a:pPr>
            <a:r>
              <a:rPr lang="en-US" sz="3200" dirty="0">
                <a:solidFill>
                  <a:schemeClr val="bg1"/>
                </a:solidFill>
              </a:rPr>
              <a:t>			Richard Dawkins,  Pg.23</a:t>
            </a:r>
          </a:p>
          <a:p>
            <a:endParaRPr lang="en-US" dirty="0">
              <a:solidFill>
                <a:schemeClr val="bg1"/>
              </a:solidFill>
            </a:endParaRPr>
          </a:p>
        </p:txBody>
      </p:sp>
      <p:pic>
        <p:nvPicPr>
          <p:cNvPr id="2050" name="Picture 2" descr="The God Delusion eBook by Richard Dawkins - 9781409091585 | Rakuten Kobo  Greece">
            <a:extLst>
              <a:ext uri="{FF2B5EF4-FFF2-40B4-BE49-F238E27FC236}">
                <a16:creationId xmlns:a16="http://schemas.microsoft.com/office/drawing/2014/main" id="{3DAA14C5-E4E5-514D-AAE9-7A7F29BB1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13" y="392234"/>
            <a:ext cx="3858372" cy="6013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avor Flaunter! | Young Foolish &amp;amp;amp; Happy">
            <a:extLst>
              <a:ext uri="{FF2B5EF4-FFF2-40B4-BE49-F238E27FC236}">
                <a16:creationId xmlns:a16="http://schemas.microsoft.com/office/drawing/2014/main" id="{F7290B5C-2DB7-FC44-9EE3-160845B73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0245">
            <a:off x="934834" y="1608535"/>
            <a:ext cx="3710435" cy="385984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Flavor Flaunter! | Young Foolish &amp;amp;amp; Happy">
            <a:extLst>
              <a:ext uri="{FF2B5EF4-FFF2-40B4-BE49-F238E27FC236}">
                <a16:creationId xmlns:a16="http://schemas.microsoft.com/office/drawing/2014/main" id="{A44EC051-F94A-7740-BEBF-64C4EBBD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3920">
            <a:off x="3117927" y="3407261"/>
            <a:ext cx="1919720" cy="199702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E4943DD-A97E-7242-8542-F9986DC4078D}"/>
              </a:ext>
            </a:extLst>
          </p:cNvPr>
          <p:cNvSpPr/>
          <p:nvPr/>
        </p:nvSpPr>
        <p:spPr>
          <a:xfrm>
            <a:off x="3272591" y="5715884"/>
            <a:ext cx="805196" cy="448768"/>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0A85D9F-D5F9-184A-8299-28C7F73032F1}"/>
              </a:ext>
            </a:extLst>
          </p:cNvPr>
          <p:cNvCxnSpPr>
            <a:cxnSpLocks/>
          </p:cNvCxnSpPr>
          <p:nvPr/>
        </p:nvCxnSpPr>
        <p:spPr>
          <a:xfrm flipH="1">
            <a:off x="4154906" y="5930420"/>
            <a:ext cx="2263102" cy="0"/>
          </a:xfrm>
          <a:prstGeom prst="straightConnector1">
            <a:avLst/>
          </a:prstGeom>
          <a:ln w="5715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0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12D-DCAF-E045-A516-6228A23D9DAE}"/>
              </a:ext>
            </a:extLst>
          </p:cNvPr>
          <p:cNvSpPr>
            <a:spLocks noGrp="1"/>
          </p:cNvSpPr>
          <p:nvPr>
            <p:ph type="title"/>
          </p:nvPr>
        </p:nvSpPr>
        <p:spPr>
          <a:xfrm>
            <a:off x="454159" y="1214965"/>
            <a:ext cx="9404723" cy="1400530"/>
          </a:xfrm>
        </p:spPr>
        <p:txBody>
          <a:bodyPr/>
          <a:lstStyle/>
          <a:p>
            <a:pPr algn="r"/>
            <a:r>
              <a:rPr lang="en-US" sz="3600" u="sng" dirty="0">
                <a:solidFill>
                  <a:schemeClr val="accent3">
                    <a:lumMod val="40000"/>
                    <a:lumOff val="60000"/>
                  </a:schemeClr>
                </a:solidFill>
              </a:rPr>
              <a:t>Episode 332</a:t>
            </a:r>
            <a:endParaRPr lang="en-US" dirty="0"/>
          </a:p>
        </p:txBody>
      </p:sp>
      <p:sp>
        <p:nvSpPr>
          <p:cNvPr id="3" name="Content Placeholder 2">
            <a:extLst>
              <a:ext uri="{FF2B5EF4-FFF2-40B4-BE49-F238E27FC236}">
                <a16:creationId xmlns:a16="http://schemas.microsoft.com/office/drawing/2014/main" id="{01628FD7-4EB1-014A-8270-B0B3E5E568DB}"/>
              </a:ext>
            </a:extLst>
          </p:cNvPr>
          <p:cNvSpPr>
            <a:spLocks noGrp="1"/>
          </p:cNvSpPr>
          <p:nvPr>
            <p:ph idx="1"/>
          </p:nvPr>
        </p:nvSpPr>
        <p:spPr>
          <a:xfrm>
            <a:off x="1905417" y="2052918"/>
            <a:ext cx="8946541" cy="4195481"/>
          </a:xfrm>
        </p:spPr>
        <p:txBody>
          <a:bodyPr>
            <a:normAutofit/>
          </a:bodyPr>
          <a:lstStyle/>
          <a:p>
            <a:pPr marL="0" indent="0" algn="r">
              <a:buNone/>
            </a:pPr>
            <a:r>
              <a:rPr lang="en-US" sz="3600" dirty="0"/>
              <a:t>“Is God a Delusion?” </a:t>
            </a:r>
          </a:p>
          <a:p>
            <a:pPr marL="0" indent="0" algn="r">
              <a:buNone/>
            </a:pPr>
            <a:r>
              <a:rPr lang="en-US" sz="3200" dirty="0"/>
              <a:t>William Lane Craig panel</a:t>
            </a:r>
          </a:p>
          <a:p>
            <a:pPr marL="0" indent="0" algn="r">
              <a:buNone/>
            </a:pPr>
            <a:r>
              <a:rPr lang="en-US" sz="3200" dirty="0"/>
              <a:t>at the Sheldonian</a:t>
            </a:r>
          </a:p>
          <a:p>
            <a:pPr marL="0" indent="0" algn="r">
              <a:buNone/>
            </a:pPr>
            <a:r>
              <a:rPr lang="en-US" sz="3200" dirty="0"/>
              <a:t>Theatre, Oxford</a:t>
            </a:r>
          </a:p>
        </p:txBody>
      </p:sp>
      <p:pic>
        <p:nvPicPr>
          <p:cNvPr id="4" name="Picture 3">
            <a:extLst>
              <a:ext uri="{FF2B5EF4-FFF2-40B4-BE49-F238E27FC236}">
                <a16:creationId xmlns:a16="http://schemas.microsoft.com/office/drawing/2014/main" id="{A2B50E8C-AE5E-AD4B-9026-29A09FFC310D}"/>
              </a:ext>
            </a:extLst>
          </p:cNvPr>
          <p:cNvPicPr>
            <a:picLocks noChangeAspect="1"/>
          </p:cNvPicPr>
          <p:nvPr/>
        </p:nvPicPr>
        <p:blipFill>
          <a:blip r:embed="rId3"/>
          <a:stretch>
            <a:fillRect/>
          </a:stretch>
        </p:blipFill>
        <p:spPr>
          <a:xfrm>
            <a:off x="646111" y="421340"/>
            <a:ext cx="3729318" cy="3729318"/>
          </a:xfrm>
          <a:prstGeom prst="rect">
            <a:avLst/>
          </a:prstGeom>
          <a:ln w="57150">
            <a:solidFill>
              <a:schemeClr val="tx1"/>
            </a:solidFill>
          </a:ln>
        </p:spPr>
      </p:pic>
      <p:pic>
        <p:nvPicPr>
          <p:cNvPr id="1026" name="Picture 2" descr="App - Reasonable Faith">
            <a:extLst>
              <a:ext uri="{FF2B5EF4-FFF2-40B4-BE49-F238E27FC236}">
                <a16:creationId xmlns:a16="http://schemas.microsoft.com/office/drawing/2014/main" id="{5B2E7537-E76F-F442-B8FB-E5D33BE8D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877" y="3461468"/>
            <a:ext cx="2585409" cy="258540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22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666398"/>
          </a:xfrm>
        </p:spPr>
        <p:txBody>
          <a:bodyPr/>
          <a:lstStyle/>
          <a:p>
            <a:r>
              <a:rPr lang="en-US" sz="3200" dirty="0"/>
              <a:t>Romans 3:27-31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65814"/>
            <a:ext cx="11087001" cy="5416949"/>
          </a:xfrm>
        </p:spPr>
        <p:txBody>
          <a:bodyPr>
            <a:noAutofit/>
          </a:bodyPr>
          <a:lstStyle/>
          <a:p>
            <a:pPr marL="0" indent="0">
              <a:buNone/>
            </a:pPr>
            <a:r>
              <a:rPr lang="en-US" sz="3000" u="sng" baseline="30000" dirty="0">
                <a:solidFill>
                  <a:schemeClr val="accent3"/>
                </a:solidFill>
                <a:hlinkClick r:id="rId2">
                  <a:extLst>
                    <a:ext uri="{A12FA001-AC4F-418D-AE19-62706E023703}">
                      <ahyp:hlinkClr xmlns:ahyp="http://schemas.microsoft.com/office/drawing/2018/hyperlinkcolor" val="tx"/>
                    </a:ext>
                  </a:extLst>
                </a:hlinkClick>
              </a:rPr>
              <a:t>27</a:t>
            </a:r>
            <a:r>
              <a:rPr lang="en-US" sz="3000" dirty="0"/>
              <a:t> Where, then, is boasting? It is excluded. On what principle? On that of observing the law? No, but on that of faith. </a:t>
            </a:r>
            <a:r>
              <a:rPr lang="en-US" sz="3000" u="sng" baseline="30000" dirty="0">
                <a:solidFill>
                  <a:schemeClr val="accent3"/>
                </a:solidFill>
                <a:hlinkClick r:id="rId3">
                  <a:extLst>
                    <a:ext uri="{A12FA001-AC4F-418D-AE19-62706E023703}">
                      <ahyp:hlinkClr xmlns:ahyp="http://schemas.microsoft.com/office/drawing/2018/hyperlinkcolor" val="tx"/>
                    </a:ext>
                  </a:extLst>
                </a:hlinkClick>
              </a:rPr>
              <a:t>28</a:t>
            </a:r>
            <a:r>
              <a:rPr lang="en-US" sz="3000" dirty="0"/>
              <a:t> For we maintain that a man is justified by faith apart from observing the law. </a:t>
            </a:r>
            <a:r>
              <a:rPr lang="en-US" sz="3000" u="sng" baseline="30000" dirty="0">
                <a:solidFill>
                  <a:schemeClr val="accent3"/>
                </a:solidFill>
                <a:hlinkClick r:id="rId4">
                  <a:extLst>
                    <a:ext uri="{A12FA001-AC4F-418D-AE19-62706E023703}">
                      <ahyp:hlinkClr xmlns:ahyp="http://schemas.microsoft.com/office/drawing/2018/hyperlinkcolor" val="tx"/>
                    </a:ext>
                  </a:extLst>
                </a:hlinkClick>
              </a:rPr>
              <a:t>29</a:t>
            </a:r>
            <a:r>
              <a:rPr lang="en-US" sz="3000" dirty="0"/>
              <a:t> Is God the God of Jews only? Is he not the God of Gentiles too? Yes, of Gentiles too, </a:t>
            </a:r>
            <a:r>
              <a:rPr lang="en-US" sz="3000" u="sng" baseline="30000" dirty="0">
                <a:solidFill>
                  <a:schemeClr val="accent3"/>
                </a:solidFill>
                <a:hlinkClick r:id="rId5">
                  <a:extLst>
                    <a:ext uri="{A12FA001-AC4F-418D-AE19-62706E023703}">
                      <ahyp:hlinkClr xmlns:ahyp="http://schemas.microsoft.com/office/drawing/2018/hyperlinkcolor" val="tx"/>
                    </a:ext>
                  </a:extLst>
                </a:hlinkClick>
              </a:rPr>
              <a:t>30</a:t>
            </a:r>
            <a:r>
              <a:rPr lang="en-US" sz="3000" dirty="0"/>
              <a:t> since there is only one God, who will justify the circumcised by faith and the uncircumcised through that same faith. </a:t>
            </a:r>
            <a:r>
              <a:rPr lang="en-US" sz="3000" u="sng" baseline="30000" dirty="0">
                <a:solidFill>
                  <a:schemeClr val="accent3"/>
                </a:solidFill>
                <a:hlinkClick r:id="rId6">
                  <a:extLst>
                    <a:ext uri="{A12FA001-AC4F-418D-AE19-62706E023703}">
                      <ahyp:hlinkClr xmlns:ahyp="http://schemas.microsoft.com/office/drawing/2018/hyperlinkcolor" val="tx"/>
                    </a:ext>
                  </a:extLst>
                </a:hlinkClick>
              </a:rPr>
              <a:t>31</a:t>
            </a:r>
            <a:r>
              <a:rPr lang="en-US" sz="3000" dirty="0"/>
              <a:t> Do we, then, nullify the law by this faith? Not at all! Rather, we uphold the law. </a:t>
            </a:r>
          </a:p>
        </p:txBody>
      </p:sp>
      <p:sp>
        <p:nvSpPr>
          <p:cNvPr id="14" name="TextBox 13">
            <a:extLst>
              <a:ext uri="{FF2B5EF4-FFF2-40B4-BE49-F238E27FC236}">
                <a16:creationId xmlns:a16="http://schemas.microsoft.com/office/drawing/2014/main" id="{3D23ED0D-35BF-3E45-84CB-49C1C62064AD}"/>
              </a:ext>
            </a:extLst>
          </p:cNvPr>
          <p:cNvSpPr txBox="1"/>
          <p:nvPr/>
        </p:nvSpPr>
        <p:spPr>
          <a:xfrm>
            <a:off x="1945965" y="2835004"/>
            <a:ext cx="7615130" cy="3046988"/>
          </a:xfrm>
          <a:prstGeom prst="rect">
            <a:avLst/>
          </a:prstGeom>
          <a:solidFill>
            <a:schemeClr val="tx1"/>
          </a:solidFill>
          <a:ln w="38100">
            <a:solidFill>
              <a:srgbClr val="E08100"/>
            </a:solidFill>
          </a:ln>
        </p:spPr>
        <p:txBody>
          <a:bodyPr wrap="square" rtlCol="0">
            <a:spAutoFit/>
          </a:bodyPr>
          <a:lstStyle/>
          <a:p>
            <a:r>
              <a:rPr lang="en-US" sz="3200" dirty="0">
                <a:solidFill>
                  <a:schemeClr val="accent4">
                    <a:lumMod val="50000"/>
                  </a:schemeClr>
                </a:solidFill>
              </a:rPr>
              <a:t>Now you, if you call yourself a Jew; if you rely on the law and </a:t>
            </a:r>
            <a:r>
              <a:rPr lang="en-US" sz="3200" b="1" dirty="0">
                <a:solidFill>
                  <a:schemeClr val="accent4">
                    <a:lumMod val="50000"/>
                  </a:schemeClr>
                </a:solidFill>
              </a:rPr>
              <a:t>boast </a:t>
            </a:r>
            <a:r>
              <a:rPr lang="en-US" sz="3200" dirty="0">
                <a:solidFill>
                  <a:schemeClr val="accent4">
                    <a:lumMod val="50000"/>
                  </a:schemeClr>
                </a:solidFill>
              </a:rPr>
              <a:t>in God; if you know his will and approve of what is superior because you are instructed by the law… 		   													</a:t>
            </a:r>
            <a:r>
              <a:rPr lang="en-US" sz="3200" b="1" dirty="0">
                <a:solidFill>
                  <a:schemeClr val="accent4">
                    <a:lumMod val="50000"/>
                  </a:schemeClr>
                </a:solidFill>
              </a:rPr>
              <a:t>Romans 2:17-18</a:t>
            </a:r>
          </a:p>
        </p:txBody>
      </p:sp>
      <p:cxnSp>
        <p:nvCxnSpPr>
          <p:cNvPr id="15" name="Straight Connector 14">
            <a:extLst>
              <a:ext uri="{FF2B5EF4-FFF2-40B4-BE49-F238E27FC236}">
                <a16:creationId xmlns:a16="http://schemas.microsoft.com/office/drawing/2014/main" id="{122C3756-230D-0545-A563-F337795A9F6E}"/>
              </a:ext>
            </a:extLst>
          </p:cNvPr>
          <p:cNvCxnSpPr>
            <a:cxnSpLocks/>
          </p:cNvCxnSpPr>
          <p:nvPr/>
        </p:nvCxnSpPr>
        <p:spPr>
          <a:xfrm>
            <a:off x="953760" y="1851433"/>
            <a:ext cx="89217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A336BE-4A9B-C74D-AC6C-BDB3FD03A061}"/>
              </a:ext>
            </a:extLst>
          </p:cNvPr>
          <p:cNvCxnSpPr>
            <a:cxnSpLocks/>
          </p:cNvCxnSpPr>
          <p:nvPr/>
        </p:nvCxnSpPr>
        <p:spPr>
          <a:xfrm>
            <a:off x="657623" y="2314729"/>
            <a:ext cx="1060778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EC60C7-5F58-DA4D-A1B7-7C96E1EDAC95}"/>
              </a:ext>
            </a:extLst>
          </p:cNvPr>
          <p:cNvCxnSpPr>
            <a:cxnSpLocks/>
          </p:cNvCxnSpPr>
          <p:nvPr/>
        </p:nvCxnSpPr>
        <p:spPr>
          <a:xfrm>
            <a:off x="657623" y="2760101"/>
            <a:ext cx="67740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51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666398"/>
          </a:xfrm>
        </p:spPr>
        <p:txBody>
          <a:bodyPr/>
          <a:lstStyle/>
          <a:p>
            <a:r>
              <a:rPr lang="en-US" sz="3200" dirty="0"/>
              <a:t>Romans 3:27-31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65814"/>
            <a:ext cx="11087001" cy="5416949"/>
          </a:xfrm>
        </p:spPr>
        <p:txBody>
          <a:bodyPr>
            <a:noAutofit/>
          </a:bodyPr>
          <a:lstStyle/>
          <a:p>
            <a:pPr marL="0" indent="0">
              <a:buNone/>
            </a:pPr>
            <a:r>
              <a:rPr lang="en-US" sz="3000" u="sng" baseline="30000" dirty="0">
                <a:solidFill>
                  <a:schemeClr val="accent3"/>
                </a:solidFill>
                <a:hlinkClick r:id="rId2">
                  <a:extLst>
                    <a:ext uri="{A12FA001-AC4F-418D-AE19-62706E023703}">
                      <ahyp:hlinkClr xmlns:ahyp="http://schemas.microsoft.com/office/drawing/2018/hyperlinkcolor" val="tx"/>
                    </a:ext>
                  </a:extLst>
                </a:hlinkClick>
              </a:rPr>
              <a:t>27</a:t>
            </a:r>
            <a:r>
              <a:rPr lang="en-US" sz="3000" dirty="0"/>
              <a:t> Where, then, is boasting? It is excluded. On what principle? On that of observing the law? No, but on that of faith. </a:t>
            </a:r>
            <a:r>
              <a:rPr lang="en-US" sz="3000" u="sng" baseline="30000" dirty="0">
                <a:solidFill>
                  <a:schemeClr val="accent3"/>
                </a:solidFill>
                <a:hlinkClick r:id="rId3">
                  <a:extLst>
                    <a:ext uri="{A12FA001-AC4F-418D-AE19-62706E023703}">
                      <ahyp:hlinkClr xmlns:ahyp="http://schemas.microsoft.com/office/drawing/2018/hyperlinkcolor" val="tx"/>
                    </a:ext>
                  </a:extLst>
                </a:hlinkClick>
              </a:rPr>
              <a:t>28</a:t>
            </a:r>
            <a:r>
              <a:rPr lang="en-US" sz="3000" dirty="0"/>
              <a:t> For we maintain that a man is justified by faith apart from observing the law. </a:t>
            </a:r>
            <a:r>
              <a:rPr lang="en-US" sz="3000" u="sng" baseline="30000" dirty="0">
                <a:solidFill>
                  <a:schemeClr val="accent3"/>
                </a:solidFill>
                <a:hlinkClick r:id="rId4">
                  <a:extLst>
                    <a:ext uri="{A12FA001-AC4F-418D-AE19-62706E023703}">
                      <ahyp:hlinkClr xmlns:ahyp="http://schemas.microsoft.com/office/drawing/2018/hyperlinkcolor" val="tx"/>
                    </a:ext>
                  </a:extLst>
                </a:hlinkClick>
              </a:rPr>
              <a:t>29</a:t>
            </a:r>
            <a:r>
              <a:rPr lang="en-US" sz="3000" dirty="0"/>
              <a:t> Is God the God of Jews only? Is he not the God of Gentiles too? Yes, of Gentiles too, </a:t>
            </a:r>
            <a:r>
              <a:rPr lang="en-US" sz="3000" u="sng" baseline="30000" dirty="0">
                <a:solidFill>
                  <a:schemeClr val="accent3"/>
                </a:solidFill>
                <a:hlinkClick r:id="rId5">
                  <a:extLst>
                    <a:ext uri="{A12FA001-AC4F-418D-AE19-62706E023703}">
                      <ahyp:hlinkClr xmlns:ahyp="http://schemas.microsoft.com/office/drawing/2018/hyperlinkcolor" val="tx"/>
                    </a:ext>
                  </a:extLst>
                </a:hlinkClick>
              </a:rPr>
              <a:t>30</a:t>
            </a:r>
            <a:r>
              <a:rPr lang="en-US" sz="3000" dirty="0"/>
              <a:t> since there is only one God, who will justify the circumcised by faith and the uncircumcised through that same faith. </a:t>
            </a:r>
            <a:r>
              <a:rPr lang="en-US" sz="3000" u="sng" baseline="30000" dirty="0">
                <a:solidFill>
                  <a:schemeClr val="accent3"/>
                </a:solidFill>
                <a:hlinkClick r:id="rId6">
                  <a:extLst>
                    <a:ext uri="{A12FA001-AC4F-418D-AE19-62706E023703}">
                      <ahyp:hlinkClr xmlns:ahyp="http://schemas.microsoft.com/office/drawing/2018/hyperlinkcolor" val="tx"/>
                    </a:ext>
                  </a:extLst>
                </a:hlinkClick>
              </a:rPr>
              <a:t>31</a:t>
            </a:r>
            <a:r>
              <a:rPr lang="en-US" sz="3000" dirty="0"/>
              <a:t> Do we, then, nullify the law by this faith? Not at all! Rather, we uphold the law. </a:t>
            </a:r>
          </a:p>
        </p:txBody>
      </p:sp>
      <p:cxnSp>
        <p:nvCxnSpPr>
          <p:cNvPr id="12" name="Straight Connector 11">
            <a:extLst>
              <a:ext uri="{FF2B5EF4-FFF2-40B4-BE49-F238E27FC236}">
                <a16:creationId xmlns:a16="http://schemas.microsoft.com/office/drawing/2014/main" id="{F935FFC0-4DD4-5044-B7D1-9CB1D5427FCD}"/>
              </a:ext>
            </a:extLst>
          </p:cNvPr>
          <p:cNvCxnSpPr>
            <a:cxnSpLocks/>
          </p:cNvCxnSpPr>
          <p:nvPr/>
        </p:nvCxnSpPr>
        <p:spPr>
          <a:xfrm>
            <a:off x="1979872" y="2770325"/>
            <a:ext cx="83794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448558-29C8-164B-AA58-2CAD230396A6}"/>
              </a:ext>
            </a:extLst>
          </p:cNvPr>
          <p:cNvSpPr txBox="1"/>
          <p:nvPr/>
        </p:nvSpPr>
        <p:spPr>
          <a:xfrm>
            <a:off x="1240590" y="3329883"/>
            <a:ext cx="9156540" cy="1508105"/>
          </a:xfrm>
          <a:prstGeom prst="rect">
            <a:avLst/>
          </a:prstGeom>
          <a:solidFill>
            <a:schemeClr val="tx1"/>
          </a:solidFill>
          <a:ln w="38100">
            <a:solidFill>
              <a:schemeClr val="accent3"/>
            </a:solidFill>
          </a:ln>
        </p:spPr>
        <p:txBody>
          <a:bodyPr wrap="square" rtlCol="0">
            <a:spAutoFit/>
          </a:bodyPr>
          <a:lstStyle/>
          <a:p>
            <a:r>
              <a:rPr lang="en-US" sz="3200" dirty="0">
                <a:solidFill>
                  <a:schemeClr val="accent4">
                    <a:lumMod val="50000"/>
                  </a:schemeClr>
                </a:solidFill>
              </a:rPr>
              <a:t>You see that a person is </a:t>
            </a:r>
            <a:r>
              <a:rPr lang="en-US" sz="3200" u="sng" dirty="0">
                <a:solidFill>
                  <a:schemeClr val="accent4">
                    <a:lumMod val="50000"/>
                  </a:schemeClr>
                </a:solidFill>
              </a:rPr>
              <a:t>justified by works</a:t>
            </a:r>
            <a:r>
              <a:rPr lang="en-US" sz="3200" dirty="0">
                <a:solidFill>
                  <a:schemeClr val="accent4">
                    <a:lumMod val="50000"/>
                  </a:schemeClr>
                </a:solidFill>
              </a:rPr>
              <a:t> and not by faith alone. </a:t>
            </a:r>
          </a:p>
          <a:p>
            <a:r>
              <a:rPr lang="en-US" sz="2800" b="1" dirty="0">
                <a:solidFill>
                  <a:schemeClr val="accent4">
                    <a:lumMod val="50000"/>
                  </a:schemeClr>
                </a:solidFill>
              </a:rPr>
              <a:t>													   James 2:24</a:t>
            </a:r>
          </a:p>
        </p:txBody>
      </p:sp>
      <p:cxnSp>
        <p:nvCxnSpPr>
          <p:cNvPr id="8" name="Straight Connector 7">
            <a:extLst>
              <a:ext uri="{FF2B5EF4-FFF2-40B4-BE49-F238E27FC236}">
                <a16:creationId xmlns:a16="http://schemas.microsoft.com/office/drawing/2014/main" id="{5D9D3738-B76C-5E46-89F1-1CB91E983ACF}"/>
              </a:ext>
            </a:extLst>
          </p:cNvPr>
          <p:cNvCxnSpPr>
            <a:cxnSpLocks/>
          </p:cNvCxnSpPr>
          <p:nvPr/>
        </p:nvCxnSpPr>
        <p:spPr>
          <a:xfrm>
            <a:off x="592839" y="3219200"/>
            <a:ext cx="52639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50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135959-830E-A342-968F-6BD262EC46B0}"/>
              </a:ext>
            </a:extLst>
          </p:cNvPr>
          <p:cNvSpPr txBox="1"/>
          <p:nvPr/>
        </p:nvSpPr>
        <p:spPr>
          <a:xfrm>
            <a:off x="1266970" y="1156346"/>
            <a:ext cx="9156540" cy="1200329"/>
          </a:xfrm>
          <a:prstGeom prst="rect">
            <a:avLst/>
          </a:prstGeom>
          <a:solidFill>
            <a:schemeClr val="tx1"/>
          </a:solidFill>
          <a:ln w="38100">
            <a:solidFill>
              <a:srgbClr val="C11714"/>
            </a:solidFill>
          </a:ln>
        </p:spPr>
        <p:txBody>
          <a:bodyPr wrap="square" rtlCol="0">
            <a:spAutoFit/>
          </a:bodyPr>
          <a:lstStyle/>
          <a:p>
            <a:pPr algn="ctr"/>
            <a:r>
              <a:rPr lang="en-US" sz="3600" b="1" dirty="0">
                <a:solidFill>
                  <a:schemeClr val="bg1"/>
                </a:solidFill>
              </a:rPr>
              <a:t>FAITH is not mere belief, but trust demonstrated through obedience.</a:t>
            </a:r>
            <a:endParaRPr lang="en-US" sz="3200" b="1" dirty="0">
              <a:solidFill>
                <a:schemeClr val="bg1"/>
              </a:solidFill>
            </a:endParaRPr>
          </a:p>
        </p:txBody>
      </p:sp>
    </p:spTree>
    <p:extLst>
      <p:ext uri="{BB962C8B-B14F-4D97-AF65-F5344CB8AC3E}">
        <p14:creationId xmlns:p14="http://schemas.microsoft.com/office/powerpoint/2010/main" val="2706260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666398"/>
          </a:xfrm>
        </p:spPr>
        <p:txBody>
          <a:bodyPr/>
          <a:lstStyle/>
          <a:p>
            <a:r>
              <a:rPr lang="en-US" sz="3200" dirty="0"/>
              <a:t>Romans 3:27-31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65814"/>
            <a:ext cx="11087001" cy="5416949"/>
          </a:xfrm>
        </p:spPr>
        <p:txBody>
          <a:bodyPr>
            <a:noAutofit/>
          </a:bodyPr>
          <a:lstStyle/>
          <a:p>
            <a:pPr marL="0" indent="0">
              <a:buNone/>
            </a:pPr>
            <a:r>
              <a:rPr lang="en-US" sz="3000" u="sng" baseline="30000" dirty="0">
                <a:solidFill>
                  <a:schemeClr val="accent3"/>
                </a:solidFill>
                <a:hlinkClick r:id="rId2">
                  <a:extLst>
                    <a:ext uri="{A12FA001-AC4F-418D-AE19-62706E023703}">
                      <ahyp:hlinkClr xmlns:ahyp="http://schemas.microsoft.com/office/drawing/2018/hyperlinkcolor" val="tx"/>
                    </a:ext>
                  </a:extLst>
                </a:hlinkClick>
              </a:rPr>
              <a:t>27</a:t>
            </a:r>
            <a:r>
              <a:rPr lang="en-US" sz="3000" dirty="0"/>
              <a:t> Where, then, is boasting? It is excluded. On what principle? On that of observing the law? No, but on that of faith. </a:t>
            </a:r>
            <a:r>
              <a:rPr lang="en-US" sz="3000" u="sng" baseline="30000" dirty="0">
                <a:solidFill>
                  <a:schemeClr val="accent3"/>
                </a:solidFill>
                <a:hlinkClick r:id="rId3">
                  <a:extLst>
                    <a:ext uri="{A12FA001-AC4F-418D-AE19-62706E023703}">
                      <ahyp:hlinkClr xmlns:ahyp="http://schemas.microsoft.com/office/drawing/2018/hyperlinkcolor" val="tx"/>
                    </a:ext>
                  </a:extLst>
                </a:hlinkClick>
              </a:rPr>
              <a:t>28</a:t>
            </a:r>
            <a:r>
              <a:rPr lang="en-US" sz="3000" dirty="0"/>
              <a:t> For we maintain that a man is justified by faith apart from observing the law. </a:t>
            </a:r>
            <a:r>
              <a:rPr lang="en-US" sz="3000" u="sng" baseline="30000" dirty="0">
                <a:solidFill>
                  <a:schemeClr val="accent3"/>
                </a:solidFill>
                <a:hlinkClick r:id="rId4">
                  <a:extLst>
                    <a:ext uri="{A12FA001-AC4F-418D-AE19-62706E023703}">
                      <ahyp:hlinkClr xmlns:ahyp="http://schemas.microsoft.com/office/drawing/2018/hyperlinkcolor" val="tx"/>
                    </a:ext>
                  </a:extLst>
                </a:hlinkClick>
              </a:rPr>
              <a:t>29</a:t>
            </a:r>
            <a:r>
              <a:rPr lang="en-US" sz="3000" dirty="0"/>
              <a:t> Is God the God of Jews only? Is he not the God of Gentiles too? Yes, of Gentiles too, </a:t>
            </a:r>
            <a:r>
              <a:rPr lang="en-US" sz="3000" u="sng" baseline="30000" dirty="0">
                <a:solidFill>
                  <a:schemeClr val="accent3"/>
                </a:solidFill>
                <a:hlinkClick r:id="rId5">
                  <a:extLst>
                    <a:ext uri="{A12FA001-AC4F-418D-AE19-62706E023703}">
                      <ahyp:hlinkClr xmlns:ahyp="http://schemas.microsoft.com/office/drawing/2018/hyperlinkcolor" val="tx"/>
                    </a:ext>
                  </a:extLst>
                </a:hlinkClick>
              </a:rPr>
              <a:t>30</a:t>
            </a:r>
            <a:r>
              <a:rPr lang="en-US" sz="3000" dirty="0"/>
              <a:t> since there is only one God, who will justify the circumcised by faith and the uncircumcised through that same faith. </a:t>
            </a:r>
            <a:r>
              <a:rPr lang="en-US" sz="3000" u="sng" baseline="30000" dirty="0">
                <a:solidFill>
                  <a:schemeClr val="accent3"/>
                </a:solidFill>
                <a:hlinkClick r:id="rId6">
                  <a:extLst>
                    <a:ext uri="{A12FA001-AC4F-418D-AE19-62706E023703}">
                      <ahyp:hlinkClr xmlns:ahyp="http://schemas.microsoft.com/office/drawing/2018/hyperlinkcolor" val="tx"/>
                    </a:ext>
                  </a:extLst>
                </a:hlinkClick>
              </a:rPr>
              <a:t>31</a:t>
            </a:r>
            <a:r>
              <a:rPr lang="en-US" sz="3000" dirty="0"/>
              <a:t> Do we, then, nullify the law by this faith? Not at all! Rather, we uphold the law. </a:t>
            </a:r>
          </a:p>
        </p:txBody>
      </p:sp>
      <p:cxnSp>
        <p:nvCxnSpPr>
          <p:cNvPr id="5" name="Straight Connector 4">
            <a:extLst>
              <a:ext uri="{FF2B5EF4-FFF2-40B4-BE49-F238E27FC236}">
                <a16:creationId xmlns:a16="http://schemas.microsoft.com/office/drawing/2014/main" id="{AA03A293-D524-C948-9E2D-F6C5BDAA2F44}"/>
              </a:ext>
            </a:extLst>
          </p:cNvPr>
          <p:cNvCxnSpPr>
            <a:cxnSpLocks/>
          </p:cNvCxnSpPr>
          <p:nvPr/>
        </p:nvCxnSpPr>
        <p:spPr>
          <a:xfrm>
            <a:off x="6528816" y="3227525"/>
            <a:ext cx="4224528"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210C72-D1C8-4744-9C29-C926DBA77D9C}"/>
              </a:ext>
            </a:extLst>
          </p:cNvPr>
          <p:cNvCxnSpPr>
            <a:cxnSpLocks/>
          </p:cNvCxnSpPr>
          <p:nvPr/>
        </p:nvCxnSpPr>
        <p:spPr>
          <a:xfrm>
            <a:off x="573024" y="3690821"/>
            <a:ext cx="10180320"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1E4E40-B80C-CB40-9D39-BE2DD4F5D2CD}"/>
              </a:ext>
            </a:extLst>
          </p:cNvPr>
          <p:cNvCxnSpPr>
            <a:cxnSpLocks/>
          </p:cNvCxnSpPr>
          <p:nvPr/>
        </p:nvCxnSpPr>
        <p:spPr>
          <a:xfrm>
            <a:off x="512000" y="4135829"/>
            <a:ext cx="9710992"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FB9151-0813-9741-BA8A-BEC3DEC08E68}"/>
              </a:ext>
            </a:extLst>
          </p:cNvPr>
          <p:cNvCxnSpPr>
            <a:cxnSpLocks/>
          </p:cNvCxnSpPr>
          <p:nvPr/>
        </p:nvCxnSpPr>
        <p:spPr>
          <a:xfrm>
            <a:off x="573024" y="4599125"/>
            <a:ext cx="10454640"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64735-D0D1-B041-A094-A84AE2F37092}"/>
              </a:ext>
            </a:extLst>
          </p:cNvPr>
          <p:cNvCxnSpPr>
            <a:cxnSpLocks/>
          </p:cNvCxnSpPr>
          <p:nvPr/>
        </p:nvCxnSpPr>
        <p:spPr>
          <a:xfrm>
            <a:off x="554736" y="5044133"/>
            <a:ext cx="1877568"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23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666398"/>
          </a:xfrm>
        </p:spPr>
        <p:txBody>
          <a:bodyPr/>
          <a:lstStyle/>
          <a:p>
            <a:r>
              <a:rPr lang="en-US" sz="3200" dirty="0"/>
              <a:t>Romans 3:27-31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65814"/>
            <a:ext cx="11087001" cy="5416949"/>
          </a:xfrm>
        </p:spPr>
        <p:txBody>
          <a:bodyPr>
            <a:noAutofit/>
          </a:bodyPr>
          <a:lstStyle/>
          <a:p>
            <a:pPr marL="0" indent="0">
              <a:buNone/>
            </a:pPr>
            <a:r>
              <a:rPr lang="en-US" sz="3000" u="sng" baseline="30000" dirty="0">
                <a:solidFill>
                  <a:schemeClr val="accent3"/>
                </a:solidFill>
                <a:hlinkClick r:id="rId2">
                  <a:extLst>
                    <a:ext uri="{A12FA001-AC4F-418D-AE19-62706E023703}">
                      <ahyp:hlinkClr xmlns:ahyp="http://schemas.microsoft.com/office/drawing/2018/hyperlinkcolor" val="tx"/>
                    </a:ext>
                  </a:extLst>
                </a:hlinkClick>
              </a:rPr>
              <a:t>27</a:t>
            </a:r>
            <a:r>
              <a:rPr lang="en-US" sz="3000" dirty="0"/>
              <a:t> Where, then, is boasting? It is excluded. On what principle? On that of observing the law? No, but on that of faith. </a:t>
            </a:r>
            <a:r>
              <a:rPr lang="en-US" sz="3000" u="sng" baseline="30000" dirty="0">
                <a:solidFill>
                  <a:schemeClr val="accent3"/>
                </a:solidFill>
                <a:hlinkClick r:id="rId3">
                  <a:extLst>
                    <a:ext uri="{A12FA001-AC4F-418D-AE19-62706E023703}">
                      <ahyp:hlinkClr xmlns:ahyp="http://schemas.microsoft.com/office/drawing/2018/hyperlinkcolor" val="tx"/>
                    </a:ext>
                  </a:extLst>
                </a:hlinkClick>
              </a:rPr>
              <a:t>28</a:t>
            </a:r>
            <a:r>
              <a:rPr lang="en-US" sz="3000" dirty="0"/>
              <a:t> For we maintain that a man is justified by faith apart from observing the law. </a:t>
            </a:r>
            <a:r>
              <a:rPr lang="en-US" sz="3000" u="sng" baseline="30000" dirty="0">
                <a:solidFill>
                  <a:schemeClr val="accent3"/>
                </a:solidFill>
                <a:hlinkClick r:id="rId4">
                  <a:extLst>
                    <a:ext uri="{A12FA001-AC4F-418D-AE19-62706E023703}">
                      <ahyp:hlinkClr xmlns:ahyp="http://schemas.microsoft.com/office/drawing/2018/hyperlinkcolor" val="tx"/>
                    </a:ext>
                  </a:extLst>
                </a:hlinkClick>
              </a:rPr>
              <a:t>29</a:t>
            </a:r>
            <a:r>
              <a:rPr lang="en-US" sz="3000" dirty="0"/>
              <a:t> Is God the God of Jews only? Is he not the God of Gentiles too? Yes, of Gentiles too, </a:t>
            </a:r>
            <a:r>
              <a:rPr lang="en-US" sz="3000" u="sng" baseline="30000" dirty="0">
                <a:solidFill>
                  <a:schemeClr val="accent3"/>
                </a:solidFill>
                <a:hlinkClick r:id="rId5">
                  <a:extLst>
                    <a:ext uri="{A12FA001-AC4F-418D-AE19-62706E023703}">
                      <ahyp:hlinkClr xmlns:ahyp="http://schemas.microsoft.com/office/drawing/2018/hyperlinkcolor" val="tx"/>
                    </a:ext>
                  </a:extLst>
                </a:hlinkClick>
              </a:rPr>
              <a:t>30</a:t>
            </a:r>
            <a:r>
              <a:rPr lang="en-US" sz="3000" dirty="0"/>
              <a:t> since there is only one God, who will justify the circumcised by faith and the uncircumcised through that same faith. </a:t>
            </a:r>
            <a:r>
              <a:rPr lang="en-US" sz="3000" u="sng" baseline="30000" dirty="0">
                <a:solidFill>
                  <a:schemeClr val="accent3"/>
                </a:solidFill>
                <a:hlinkClick r:id="rId6">
                  <a:extLst>
                    <a:ext uri="{A12FA001-AC4F-418D-AE19-62706E023703}">
                      <ahyp:hlinkClr xmlns:ahyp="http://schemas.microsoft.com/office/drawing/2018/hyperlinkcolor" val="tx"/>
                    </a:ext>
                  </a:extLst>
                </a:hlinkClick>
              </a:rPr>
              <a:t>31</a:t>
            </a:r>
            <a:r>
              <a:rPr lang="en-US" sz="3000" dirty="0"/>
              <a:t> Do we, then, nullify the law by this faith? Not at all! Rather, we uphold the law. </a:t>
            </a:r>
          </a:p>
        </p:txBody>
      </p:sp>
      <p:cxnSp>
        <p:nvCxnSpPr>
          <p:cNvPr id="12" name="Straight Connector 11">
            <a:extLst>
              <a:ext uri="{FF2B5EF4-FFF2-40B4-BE49-F238E27FC236}">
                <a16:creationId xmlns:a16="http://schemas.microsoft.com/office/drawing/2014/main" id="{04FB9151-0813-9741-BA8A-BEC3DEC08E68}"/>
              </a:ext>
            </a:extLst>
          </p:cNvPr>
          <p:cNvCxnSpPr>
            <a:cxnSpLocks/>
          </p:cNvCxnSpPr>
          <p:nvPr/>
        </p:nvCxnSpPr>
        <p:spPr>
          <a:xfrm>
            <a:off x="3108960" y="5074613"/>
            <a:ext cx="8065008" cy="0"/>
          </a:xfrm>
          <a:prstGeom prst="line">
            <a:avLst/>
          </a:prstGeom>
          <a:ln w="38100">
            <a:solidFill>
              <a:srgbClr val="C1171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4FE0FC-5A95-FB40-B774-DC7095AF41B8}"/>
              </a:ext>
            </a:extLst>
          </p:cNvPr>
          <p:cNvCxnSpPr>
            <a:cxnSpLocks/>
          </p:cNvCxnSpPr>
          <p:nvPr/>
        </p:nvCxnSpPr>
        <p:spPr>
          <a:xfrm>
            <a:off x="591312" y="5519621"/>
            <a:ext cx="5900928" cy="0"/>
          </a:xfrm>
          <a:prstGeom prst="line">
            <a:avLst/>
          </a:prstGeom>
          <a:ln w="38100">
            <a:solidFill>
              <a:srgbClr val="C117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339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5" y="357182"/>
            <a:ext cx="9910701" cy="666398"/>
          </a:xfrm>
        </p:spPr>
        <p:txBody>
          <a:bodyPr/>
          <a:lstStyle/>
          <a:p>
            <a:r>
              <a:rPr lang="en-US" sz="3200" dirty="0"/>
              <a:t>Romans 4  </a:t>
            </a:r>
            <a:r>
              <a:rPr lang="en-US" sz="3200" i="1" dirty="0"/>
              <a:t>	   </a:t>
            </a:r>
            <a:r>
              <a:rPr lang="en-US" sz="3200" i="1" dirty="0">
                <a:solidFill>
                  <a:schemeClr val="accent3"/>
                </a:solidFill>
              </a:rPr>
              <a:t>Abraham Justified by Faith</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1153829" y="1668377"/>
            <a:ext cx="11087001" cy="4026569"/>
          </a:xfrm>
        </p:spPr>
        <p:txBody>
          <a:bodyPr>
            <a:noAutofit/>
          </a:bodyPr>
          <a:lstStyle/>
          <a:p>
            <a:pPr marL="0" indent="0">
              <a:buNone/>
            </a:pPr>
            <a:r>
              <a:rPr lang="en-US" sz="3600" dirty="0"/>
              <a:t>    v.2-8	 Works vs. Faith (</a:t>
            </a:r>
            <a:r>
              <a:rPr lang="en-US" sz="3600" b="1" dirty="0">
                <a:solidFill>
                  <a:schemeClr val="accent3"/>
                </a:solidFill>
              </a:rPr>
              <a:t>A</a:t>
            </a:r>
            <a:r>
              <a:rPr lang="en-US" sz="3600" dirty="0"/>
              <a:t>)</a:t>
            </a:r>
          </a:p>
          <a:p>
            <a:pPr marL="0" indent="0">
              <a:buNone/>
            </a:pPr>
            <a:r>
              <a:rPr lang="en-US" sz="3600" dirty="0"/>
              <a:t>  v.9-12	 Inclusivity of the Promise (</a:t>
            </a:r>
            <a:r>
              <a:rPr lang="en-US" sz="3600" b="1" dirty="0">
                <a:solidFill>
                  <a:schemeClr val="accent3"/>
                </a:solidFill>
              </a:rPr>
              <a:t>B</a:t>
            </a:r>
            <a:r>
              <a:rPr lang="en-US" sz="3600" dirty="0"/>
              <a:t>)</a:t>
            </a:r>
          </a:p>
          <a:p>
            <a:pPr marL="0" indent="0">
              <a:buNone/>
            </a:pPr>
            <a:r>
              <a:rPr lang="en-US" sz="3600" dirty="0"/>
              <a:t>v.13-15	 Nature of the Promise (</a:t>
            </a:r>
            <a:r>
              <a:rPr lang="en-US" sz="3600" b="1" dirty="0">
                <a:solidFill>
                  <a:schemeClr val="accent3"/>
                </a:solidFill>
              </a:rPr>
              <a:t>C</a:t>
            </a:r>
            <a:r>
              <a:rPr lang="en-US" sz="3600" dirty="0"/>
              <a:t>)</a:t>
            </a:r>
          </a:p>
          <a:p>
            <a:pPr marL="0" indent="0">
              <a:buNone/>
            </a:pPr>
            <a:r>
              <a:rPr lang="en-US" sz="3600" dirty="0"/>
              <a:t>v.16-17	 Conclusion: If </a:t>
            </a:r>
            <a:r>
              <a:rPr lang="en-US" sz="3600" b="1" dirty="0">
                <a:solidFill>
                  <a:schemeClr val="accent3"/>
                </a:solidFill>
              </a:rPr>
              <a:t>A, B, C </a:t>
            </a:r>
            <a:r>
              <a:rPr lang="en-US" sz="3600" dirty="0"/>
              <a:t>then </a:t>
            </a:r>
            <a:r>
              <a:rPr lang="en-US" sz="3600" b="1" dirty="0">
                <a:solidFill>
                  <a:schemeClr val="accent3"/>
                </a:solidFill>
              </a:rPr>
              <a:t>D</a:t>
            </a:r>
          </a:p>
          <a:p>
            <a:pPr marL="0" indent="0">
              <a:buNone/>
            </a:pPr>
            <a:r>
              <a:rPr lang="en-US" sz="3600" dirty="0"/>
              <a:t>v.18-25	 Faith in Action</a:t>
            </a:r>
          </a:p>
          <a:p>
            <a:pPr marL="0" indent="0">
              <a:buNone/>
            </a:pPr>
            <a:endParaRPr lang="en-US" sz="3000" dirty="0"/>
          </a:p>
        </p:txBody>
      </p:sp>
    </p:spTree>
    <p:extLst>
      <p:ext uri="{BB962C8B-B14F-4D97-AF65-F5344CB8AC3E}">
        <p14:creationId xmlns:p14="http://schemas.microsoft.com/office/powerpoint/2010/main" val="22731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5" y="357182"/>
            <a:ext cx="9910701" cy="666398"/>
          </a:xfrm>
        </p:spPr>
        <p:txBody>
          <a:bodyPr/>
          <a:lstStyle/>
          <a:p>
            <a:r>
              <a:rPr lang="en-US" sz="3200" dirty="0"/>
              <a:t>Romans 4  </a:t>
            </a:r>
            <a:r>
              <a:rPr lang="en-US" sz="3200" i="1" dirty="0"/>
              <a:t>	   </a:t>
            </a:r>
            <a:r>
              <a:rPr lang="en-US" sz="3200" i="1" dirty="0">
                <a:solidFill>
                  <a:schemeClr val="accent3"/>
                </a:solidFill>
              </a:rPr>
              <a:t>Abraham Justified by Faith</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273215"/>
            <a:ext cx="11087001" cy="2155786"/>
          </a:xfrm>
        </p:spPr>
        <p:txBody>
          <a:bodyPr>
            <a:noAutofit/>
          </a:bodyPr>
          <a:lstStyle/>
          <a:p>
            <a:pPr marL="0" indent="0">
              <a:buNone/>
            </a:pPr>
            <a:r>
              <a:rPr lang="en-US" sz="3200" b="1" baseline="30000" dirty="0">
                <a:solidFill>
                  <a:schemeClr val="accent3"/>
                </a:solidFill>
              </a:rPr>
              <a:t>5</a:t>
            </a:r>
            <a:r>
              <a:rPr lang="en-US" sz="3200" dirty="0"/>
              <a:t> However, to the man who does not work but trusts God who justifies the wicked, his faith is credited as righteousness.</a:t>
            </a:r>
          </a:p>
          <a:p>
            <a:pPr marL="0" indent="0">
              <a:buNone/>
            </a:pPr>
            <a:endParaRPr lang="en-US" sz="3000" dirty="0"/>
          </a:p>
        </p:txBody>
      </p:sp>
      <p:cxnSp>
        <p:nvCxnSpPr>
          <p:cNvPr id="14" name="Straight Connector 13">
            <a:extLst>
              <a:ext uri="{FF2B5EF4-FFF2-40B4-BE49-F238E27FC236}">
                <a16:creationId xmlns:a16="http://schemas.microsoft.com/office/drawing/2014/main" id="{35D4B948-1FD2-1D4B-9EE0-7C6B59171C3C}"/>
              </a:ext>
            </a:extLst>
          </p:cNvPr>
          <p:cNvCxnSpPr>
            <a:cxnSpLocks/>
          </p:cNvCxnSpPr>
          <p:nvPr/>
        </p:nvCxnSpPr>
        <p:spPr>
          <a:xfrm>
            <a:off x="6079958" y="1777666"/>
            <a:ext cx="4622156"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9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666398"/>
          </a:xfrm>
        </p:spPr>
        <p:txBody>
          <a:bodyPr/>
          <a:lstStyle/>
          <a:p>
            <a:r>
              <a:rPr lang="en-US" sz="3200" dirty="0"/>
              <a:t>Romans 3:22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811495" y="1443892"/>
            <a:ext cx="9905273" cy="2832511"/>
          </a:xfrm>
        </p:spPr>
        <p:txBody>
          <a:bodyPr>
            <a:noAutofit/>
          </a:bodyPr>
          <a:lstStyle/>
          <a:p>
            <a:pPr marL="0" indent="0">
              <a:buNone/>
            </a:pPr>
            <a:r>
              <a:rPr lang="en-US" sz="3600" dirty="0"/>
              <a:t>This righteousness from God comes through   </a:t>
            </a:r>
          </a:p>
          <a:p>
            <a:pPr marL="0" indent="0">
              <a:buNone/>
            </a:pPr>
            <a:r>
              <a:rPr lang="en-US" sz="3600" dirty="0"/>
              <a:t>    faith in Jesus Christ to all who believe.</a:t>
            </a:r>
          </a:p>
        </p:txBody>
      </p:sp>
      <p:sp>
        <p:nvSpPr>
          <p:cNvPr id="4" name="TextBox 3">
            <a:extLst>
              <a:ext uri="{FF2B5EF4-FFF2-40B4-BE49-F238E27FC236}">
                <a16:creationId xmlns:a16="http://schemas.microsoft.com/office/drawing/2014/main" id="{5FACE07D-74A8-A44E-82CD-793887BEC2B2}"/>
              </a:ext>
            </a:extLst>
          </p:cNvPr>
          <p:cNvSpPr txBox="1"/>
          <p:nvPr/>
        </p:nvSpPr>
        <p:spPr>
          <a:xfrm>
            <a:off x="204522" y="2830767"/>
            <a:ext cx="5781750" cy="646331"/>
          </a:xfrm>
          <a:prstGeom prst="rect">
            <a:avLst/>
          </a:prstGeom>
          <a:solidFill>
            <a:schemeClr val="tx1"/>
          </a:solidFill>
          <a:ln w="38100">
            <a:solidFill>
              <a:srgbClr val="C11714"/>
            </a:solidFill>
          </a:ln>
        </p:spPr>
        <p:txBody>
          <a:bodyPr wrap="square" rtlCol="0">
            <a:spAutoFit/>
          </a:bodyPr>
          <a:lstStyle/>
          <a:p>
            <a:r>
              <a:rPr lang="en-US" sz="3200" i="1" dirty="0">
                <a:solidFill>
                  <a:schemeClr val="accent4">
                    <a:lumMod val="50000"/>
                  </a:schemeClr>
                </a:solidFill>
              </a:rPr>
              <a:t>or</a:t>
            </a:r>
            <a:r>
              <a:rPr lang="en-US" sz="3200" dirty="0">
                <a:solidFill>
                  <a:schemeClr val="accent4">
                    <a:lumMod val="50000"/>
                  </a:schemeClr>
                </a:solidFill>
              </a:rPr>
              <a:t> – </a:t>
            </a:r>
            <a:r>
              <a:rPr lang="en-US" sz="3600" dirty="0">
                <a:solidFill>
                  <a:schemeClr val="accent4">
                    <a:lumMod val="50000"/>
                  </a:schemeClr>
                </a:solidFill>
              </a:rPr>
              <a:t>“faith of Jesus Christ”</a:t>
            </a:r>
            <a:endParaRPr lang="en-US" sz="3200" dirty="0">
              <a:solidFill>
                <a:schemeClr val="accent4">
                  <a:lumMod val="50000"/>
                </a:schemeClr>
              </a:solidFill>
            </a:endParaRPr>
          </a:p>
        </p:txBody>
      </p:sp>
    </p:spTree>
    <p:extLst>
      <p:ext uri="{BB962C8B-B14F-4D97-AF65-F5344CB8AC3E}">
        <p14:creationId xmlns:p14="http://schemas.microsoft.com/office/powerpoint/2010/main" val="40499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r>
              <a:rPr lang="en-US" sz="8800" dirty="0"/>
              <a:t> </a:t>
            </a:r>
            <a:r>
              <a:rPr lang="en-US" dirty="0">
                <a:solidFill>
                  <a:schemeClr val="bg1"/>
                </a:solidFill>
              </a:rPr>
              <a:t> </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C83A1CB-0658-1E46-B4B5-383C1506D869}"/>
              </a:ext>
            </a:extLst>
          </p:cNvPr>
          <p:cNvSpPr txBox="1">
            <a:spLocks/>
          </p:cNvSpPr>
          <p:nvPr/>
        </p:nvSpPr>
        <p:spPr>
          <a:xfrm>
            <a:off x="1215933" y="4758098"/>
            <a:ext cx="4642168"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3600" dirty="0">
                <a:solidFill>
                  <a:schemeClr val="bg2">
                    <a:lumMod val="60000"/>
                    <a:lumOff val="40000"/>
                  </a:schemeClr>
                </a:solidFill>
              </a:rPr>
              <a:t>Parts 1-7</a:t>
            </a:r>
          </a:p>
        </p:txBody>
      </p:sp>
      <p:sp>
        <p:nvSpPr>
          <p:cNvPr id="7" name="Title 1">
            <a:extLst>
              <a:ext uri="{FF2B5EF4-FFF2-40B4-BE49-F238E27FC236}">
                <a16:creationId xmlns:a16="http://schemas.microsoft.com/office/drawing/2014/main" id="{D0238689-3E92-B348-91E4-259CB8D8F076}"/>
              </a:ext>
            </a:extLst>
          </p:cNvPr>
          <p:cNvSpPr txBox="1">
            <a:spLocks/>
          </p:cNvSpPr>
          <p:nvPr/>
        </p:nvSpPr>
        <p:spPr>
          <a:xfrm>
            <a:off x="3856579" y="4350221"/>
            <a:ext cx="3534821" cy="104074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3">
                    <a:lumMod val="60000"/>
                    <a:lumOff val="40000"/>
                  </a:schemeClr>
                </a:solidFill>
              </a:rPr>
              <a:t>1:1 - 3:26</a:t>
            </a:r>
            <a:endParaRPr lang="en-US" sz="8000" dirty="0">
              <a:solidFill>
                <a:schemeClr val="bg1"/>
              </a:solidFill>
            </a:endParaRPr>
          </a:p>
        </p:txBody>
      </p:sp>
    </p:spTree>
    <p:extLst>
      <p:ext uri="{BB962C8B-B14F-4D97-AF65-F5344CB8AC3E}">
        <p14:creationId xmlns:p14="http://schemas.microsoft.com/office/powerpoint/2010/main" val="532866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5" y="357182"/>
            <a:ext cx="9910701" cy="666398"/>
          </a:xfrm>
        </p:spPr>
        <p:txBody>
          <a:bodyPr/>
          <a:lstStyle/>
          <a:p>
            <a:r>
              <a:rPr lang="en-US" sz="3200" dirty="0"/>
              <a:t>Romans 4  </a:t>
            </a:r>
            <a:r>
              <a:rPr lang="en-US" sz="3200" i="1" dirty="0"/>
              <a:t>	   </a:t>
            </a:r>
            <a:r>
              <a:rPr lang="en-US" sz="3200" i="1" dirty="0">
                <a:solidFill>
                  <a:schemeClr val="accent3"/>
                </a:solidFill>
              </a:rPr>
              <a:t>Abraham Justified by Faith</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273215"/>
            <a:ext cx="11087001" cy="2155786"/>
          </a:xfrm>
        </p:spPr>
        <p:txBody>
          <a:bodyPr>
            <a:noAutofit/>
          </a:bodyPr>
          <a:lstStyle/>
          <a:p>
            <a:pPr marL="0" indent="0">
              <a:buNone/>
            </a:pPr>
            <a:r>
              <a:rPr lang="en-US" sz="3200" b="1" baseline="30000" dirty="0">
                <a:solidFill>
                  <a:schemeClr val="accent3"/>
                </a:solidFill>
              </a:rPr>
              <a:t>5</a:t>
            </a:r>
            <a:r>
              <a:rPr lang="en-US" sz="3200" dirty="0"/>
              <a:t> However, to the man who does not work but trusts God who justifies the wicked, his faith is credited as righteousness.</a:t>
            </a:r>
          </a:p>
          <a:p>
            <a:pPr marL="0" indent="0">
              <a:buNone/>
            </a:pPr>
            <a:endParaRPr lang="en-US" sz="3000" dirty="0"/>
          </a:p>
        </p:txBody>
      </p:sp>
      <p:cxnSp>
        <p:nvCxnSpPr>
          <p:cNvPr id="14" name="Straight Connector 13">
            <a:extLst>
              <a:ext uri="{FF2B5EF4-FFF2-40B4-BE49-F238E27FC236}">
                <a16:creationId xmlns:a16="http://schemas.microsoft.com/office/drawing/2014/main" id="{35D4B948-1FD2-1D4B-9EE0-7C6B59171C3C}"/>
              </a:ext>
            </a:extLst>
          </p:cNvPr>
          <p:cNvCxnSpPr>
            <a:cxnSpLocks/>
          </p:cNvCxnSpPr>
          <p:nvPr/>
        </p:nvCxnSpPr>
        <p:spPr>
          <a:xfrm>
            <a:off x="2523677" y="2274971"/>
            <a:ext cx="360440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D5A49C5-488C-8E41-AB7B-E09318967DF5}"/>
              </a:ext>
            </a:extLst>
          </p:cNvPr>
          <p:cNvSpPr txBox="1"/>
          <p:nvPr/>
        </p:nvSpPr>
        <p:spPr>
          <a:xfrm>
            <a:off x="1465956" y="3030240"/>
            <a:ext cx="8593698" cy="2554545"/>
          </a:xfrm>
          <a:prstGeom prst="rect">
            <a:avLst/>
          </a:prstGeom>
          <a:solidFill>
            <a:schemeClr val="tx1"/>
          </a:solidFill>
          <a:ln w="38100">
            <a:solidFill>
              <a:srgbClr val="E08100"/>
            </a:solidFill>
          </a:ln>
        </p:spPr>
        <p:txBody>
          <a:bodyPr wrap="square" rtlCol="0">
            <a:spAutoFit/>
          </a:bodyPr>
          <a:lstStyle/>
          <a:p>
            <a:r>
              <a:rPr lang="en-US" sz="3200" dirty="0">
                <a:solidFill>
                  <a:schemeClr val="accent4">
                    <a:lumMod val="50000"/>
                  </a:schemeClr>
                </a:solidFill>
              </a:rPr>
              <a:t>And without faith it is impossible to please God, because anyone who comes to him must believe that he exists and that he rewards those who earnestly seek him.</a:t>
            </a:r>
          </a:p>
          <a:p>
            <a:r>
              <a:rPr lang="en-US" sz="3200" dirty="0">
                <a:solidFill>
                  <a:schemeClr val="accent4">
                    <a:lumMod val="50000"/>
                  </a:schemeClr>
                </a:solidFill>
              </a:rPr>
              <a:t>		   									</a:t>
            </a:r>
            <a:r>
              <a:rPr lang="en-US" sz="3200" b="1" dirty="0">
                <a:solidFill>
                  <a:schemeClr val="accent4">
                    <a:lumMod val="50000"/>
                  </a:schemeClr>
                </a:solidFill>
              </a:rPr>
              <a:t>Hebrews 11:6</a:t>
            </a:r>
          </a:p>
        </p:txBody>
      </p:sp>
    </p:spTree>
    <p:extLst>
      <p:ext uri="{BB962C8B-B14F-4D97-AF65-F5344CB8AC3E}">
        <p14:creationId xmlns:p14="http://schemas.microsoft.com/office/powerpoint/2010/main" val="42707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5" y="357182"/>
            <a:ext cx="9910701" cy="666398"/>
          </a:xfrm>
        </p:spPr>
        <p:txBody>
          <a:bodyPr/>
          <a:lstStyle/>
          <a:p>
            <a:r>
              <a:rPr lang="en-US" sz="3200" dirty="0"/>
              <a:t>Romans 4  </a:t>
            </a:r>
            <a:r>
              <a:rPr lang="en-US" sz="3200" i="1" dirty="0"/>
              <a:t>	   </a:t>
            </a:r>
            <a:r>
              <a:rPr lang="en-US" sz="3200" i="1" dirty="0">
                <a:solidFill>
                  <a:schemeClr val="accent3"/>
                </a:solidFill>
              </a:rPr>
              <a:t>Abraham Justified by Faith</a:t>
            </a:r>
          </a:p>
        </p:txBody>
      </p:sp>
      <p:sp>
        <p:nvSpPr>
          <p:cNvPr id="6" name="Content Placeholder 2">
            <a:extLst>
              <a:ext uri="{FF2B5EF4-FFF2-40B4-BE49-F238E27FC236}">
                <a16:creationId xmlns:a16="http://schemas.microsoft.com/office/drawing/2014/main" id="{3AD16661-2DB2-574F-8FAC-D3E180E3CFF4}"/>
              </a:ext>
            </a:extLst>
          </p:cNvPr>
          <p:cNvSpPr txBox="1">
            <a:spLocks/>
          </p:cNvSpPr>
          <p:nvPr/>
        </p:nvSpPr>
        <p:spPr>
          <a:xfrm>
            <a:off x="552500" y="1273214"/>
            <a:ext cx="12265144" cy="21557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baseline="30000" dirty="0">
                <a:solidFill>
                  <a:schemeClr val="accent3"/>
                </a:solidFill>
              </a:rPr>
              <a:t>3</a:t>
            </a:r>
            <a:r>
              <a:rPr lang="en-US" sz="3200" dirty="0"/>
              <a:t> What does the Scripture say?</a:t>
            </a:r>
          </a:p>
          <a:p>
            <a:pPr marL="0" indent="0">
              <a:buNone/>
            </a:pPr>
            <a:r>
              <a:rPr lang="en-US" sz="3200" i="1" dirty="0"/>
              <a:t>			"Abraham believed God, and it was </a:t>
            </a:r>
          </a:p>
          <a:p>
            <a:pPr marL="0" indent="0">
              <a:buNone/>
            </a:pPr>
            <a:r>
              <a:rPr lang="en-US" sz="3200" i="1" dirty="0"/>
              <a:t>          	    credited to him as righteousness." </a:t>
            </a:r>
          </a:p>
          <a:p>
            <a:pPr marL="0" indent="0">
              <a:buFont typeface="Wingdings 3" charset="2"/>
              <a:buNone/>
            </a:pPr>
            <a:endParaRPr lang="en-US" sz="3000" dirty="0"/>
          </a:p>
        </p:txBody>
      </p:sp>
      <p:sp>
        <p:nvSpPr>
          <p:cNvPr id="7" name="Content Placeholder 2">
            <a:extLst>
              <a:ext uri="{FF2B5EF4-FFF2-40B4-BE49-F238E27FC236}">
                <a16:creationId xmlns:a16="http://schemas.microsoft.com/office/drawing/2014/main" id="{51F9BBD7-0AF9-8747-B18F-881E73583136}"/>
              </a:ext>
            </a:extLst>
          </p:cNvPr>
          <p:cNvSpPr txBox="1">
            <a:spLocks/>
          </p:cNvSpPr>
          <p:nvPr/>
        </p:nvSpPr>
        <p:spPr>
          <a:xfrm>
            <a:off x="600626" y="3685672"/>
            <a:ext cx="10372174" cy="21557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baseline="30000" dirty="0">
                <a:solidFill>
                  <a:schemeClr val="accent3"/>
                </a:solidFill>
              </a:rPr>
              <a:t>23</a:t>
            </a:r>
            <a:r>
              <a:rPr lang="en-US" sz="3200" dirty="0"/>
              <a:t> The words "</a:t>
            </a:r>
            <a:r>
              <a:rPr lang="en-US" sz="3200" i="1" dirty="0"/>
              <a:t>it was credited to him</a:t>
            </a:r>
            <a:r>
              <a:rPr lang="en-US" sz="3200" dirty="0"/>
              <a:t>" were written not for him alone, </a:t>
            </a:r>
            <a:r>
              <a:rPr lang="en-US" sz="3200" b="1" baseline="30000" dirty="0">
                <a:solidFill>
                  <a:schemeClr val="accent3"/>
                </a:solidFill>
              </a:rPr>
              <a:t>24</a:t>
            </a:r>
            <a:r>
              <a:rPr lang="en-US" sz="3200" dirty="0"/>
              <a:t> but also for us, to whom God will credit righteousness--for us who believe in him who raised Jesus our Lord from the dead </a:t>
            </a:r>
          </a:p>
        </p:txBody>
      </p:sp>
    </p:spTree>
    <p:extLst>
      <p:ext uri="{BB962C8B-B14F-4D97-AF65-F5344CB8AC3E}">
        <p14:creationId xmlns:p14="http://schemas.microsoft.com/office/powerpoint/2010/main" val="244646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5" y="357182"/>
            <a:ext cx="9910701" cy="666398"/>
          </a:xfrm>
        </p:spPr>
        <p:txBody>
          <a:bodyPr/>
          <a:lstStyle/>
          <a:p>
            <a:r>
              <a:rPr lang="en-US" sz="3200" dirty="0"/>
              <a:t>Romans 4  </a:t>
            </a:r>
            <a:r>
              <a:rPr lang="en-US" sz="3200" i="1" dirty="0"/>
              <a:t>	   </a:t>
            </a:r>
            <a:r>
              <a:rPr lang="en-US" sz="3200" i="1" dirty="0">
                <a:solidFill>
                  <a:schemeClr val="accent3"/>
                </a:solidFill>
              </a:rPr>
              <a:t>Abraham Justified by Faith</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67771" y="1321345"/>
            <a:ext cx="11246714" cy="5214565"/>
          </a:xfrm>
        </p:spPr>
        <p:txBody>
          <a:bodyPr>
            <a:noAutofit/>
          </a:bodyPr>
          <a:lstStyle/>
          <a:p>
            <a:pPr marL="0" indent="0">
              <a:buNone/>
            </a:pPr>
            <a:r>
              <a:rPr lang="en-US" sz="2700" b="1" baseline="30000" dirty="0">
                <a:solidFill>
                  <a:schemeClr val="accent3"/>
                </a:solidFill>
              </a:rPr>
              <a:t>18</a:t>
            </a:r>
            <a:r>
              <a:rPr lang="en-US" sz="2700" dirty="0"/>
              <a:t> Against all hope, Abraham in hope believed and so became the father of many nations, just as it had been said to him, "So shall your offspring be." </a:t>
            </a:r>
            <a:r>
              <a:rPr lang="en-US" sz="2700" b="1" baseline="30000" dirty="0">
                <a:solidFill>
                  <a:schemeClr val="accent3"/>
                </a:solidFill>
              </a:rPr>
              <a:t>19 </a:t>
            </a:r>
            <a:r>
              <a:rPr lang="en-US" sz="2700" dirty="0"/>
              <a:t>Without weakening in his faith, he faced the fact that his body was as good as dead--since he was about a hundred years old--and that Sarah's womb was also dead. </a:t>
            </a:r>
            <a:r>
              <a:rPr lang="en-US" sz="2700" b="1" baseline="30000" dirty="0">
                <a:solidFill>
                  <a:schemeClr val="accent3"/>
                </a:solidFill>
              </a:rPr>
              <a:t>20</a:t>
            </a:r>
            <a:r>
              <a:rPr lang="en-US" sz="2700" dirty="0"/>
              <a:t> Yet he did not waver through unbelief regarding the promise of God, but was strengthened in his faith and gave glory to God, </a:t>
            </a:r>
            <a:r>
              <a:rPr lang="en-US" sz="2700" b="1" baseline="30000" dirty="0">
                <a:solidFill>
                  <a:schemeClr val="accent3"/>
                </a:solidFill>
              </a:rPr>
              <a:t> 21 </a:t>
            </a:r>
            <a:r>
              <a:rPr lang="en-US" sz="2700" dirty="0"/>
              <a:t>being fully persuaded that God had power to do what he had promised. </a:t>
            </a:r>
            <a:r>
              <a:rPr lang="en-US" sz="2700" b="1" baseline="30000" dirty="0">
                <a:solidFill>
                  <a:schemeClr val="accent3"/>
                </a:solidFill>
              </a:rPr>
              <a:t>22</a:t>
            </a:r>
            <a:r>
              <a:rPr lang="en-US" sz="2700" dirty="0"/>
              <a:t> </a:t>
            </a:r>
            <a:r>
              <a:rPr lang="en-US" sz="2700" b="1" dirty="0"/>
              <a:t>This is why</a:t>
            </a:r>
            <a:r>
              <a:rPr lang="en-US" sz="2700" dirty="0"/>
              <a:t> "it was credited to him as righteousness.” </a:t>
            </a:r>
            <a:r>
              <a:rPr lang="en-US" sz="2700" b="1" baseline="30000" dirty="0">
                <a:solidFill>
                  <a:schemeClr val="accent3"/>
                </a:solidFill>
              </a:rPr>
              <a:t>23</a:t>
            </a:r>
            <a:r>
              <a:rPr lang="en-US" sz="2700" dirty="0"/>
              <a:t> The words "it was credited to him" were written </a:t>
            </a:r>
            <a:r>
              <a:rPr lang="en-US" sz="2700" b="1" dirty="0"/>
              <a:t>not</a:t>
            </a:r>
            <a:r>
              <a:rPr lang="en-US" sz="2700" dirty="0"/>
              <a:t> for him alone, </a:t>
            </a:r>
            <a:r>
              <a:rPr lang="en-US" sz="2700" b="1" baseline="30000" dirty="0">
                <a:solidFill>
                  <a:schemeClr val="accent3"/>
                </a:solidFill>
              </a:rPr>
              <a:t>24</a:t>
            </a:r>
            <a:r>
              <a:rPr lang="en-US" sz="2700" dirty="0"/>
              <a:t> </a:t>
            </a:r>
            <a:r>
              <a:rPr lang="en-US" sz="2700" b="1" dirty="0"/>
              <a:t>but also for us</a:t>
            </a:r>
            <a:r>
              <a:rPr lang="en-US" sz="2700" dirty="0"/>
              <a:t>, to whom God will credit righteousness--</a:t>
            </a:r>
            <a:r>
              <a:rPr lang="en-US" sz="2700" b="1" dirty="0"/>
              <a:t>for us who believe in him</a:t>
            </a:r>
            <a:r>
              <a:rPr lang="en-US" sz="2700" dirty="0"/>
              <a:t> who raised Jesus our Lord from the dead.</a:t>
            </a:r>
          </a:p>
        </p:txBody>
      </p:sp>
      <p:cxnSp>
        <p:nvCxnSpPr>
          <p:cNvPr id="14" name="Straight Connector 13">
            <a:extLst>
              <a:ext uri="{FF2B5EF4-FFF2-40B4-BE49-F238E27FC236}">
                <a16:creationId xmlns:a16="http://schemas.microsoft.com/office/drawing/2014/main" id="{35D4B948-1FD2-1D4B-9EE0-7C6B59171C3C}"/>
              </a:ext>
            </a:extLst>
          </p:cNvPr>
          <p:cNvCxnSpPr>
            <a:cxnSpLocks/>
          </p:cNvCxnSpPr>
          <p:nvPr/>
        </p:nvCxnSpPr>
        <p:spPr>
          <a:xfrm>
            <a:off x="791413" y="1781921"/>
            <a:ext cx="73740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5C71BEF-3A6E-724D-B258-4CFB84D81BB7}"/>
              </a:ext>
            </a:extLst>
          </p:cNvPr>
          <p:cNvCxnSpPr>
            <a:cxnSpLocks/>
          </p:cNvCxnSpPr>
          <p:nvPr/>
        </p:nvCxnSpPr>
        <p:spPr>
          <a:xfrm>
            <a:off x="3911603" y="2592048"/>
            <a:ext cx="726974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4BDA31-1922-204E-9F2E-484217EC1531}"/>
              </a:ext>
            </a:extLst>
          </p:cNvPr>
          <p:cNvCxnSpPr>
            <a:cxnSpLocks/>
          </p:cNvCxnSpPr>
          <p:nvPr/>
        </p:nvCxnSpPr>
        <p:spPr>
          <a:xfrm>
            <a:off x="447981" y="3001122"/>
            <a:ext cx="65892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87BF85-82AA-7248-937B-BDEEC32A0C70}"/>
              </a:ext>
            </a:extLst>
          </p:cNvPr>
          <p:cNvCxnSpPr>
            <a:cxnSpLocks/>
          </p:cNvCxnSpPr>
          <p:nvPr/>
        </p:nvCxnSpPr>
        <p:spPr>
          <a:xfrm>
            <a:off x="10686072" y="3396916"/>
            <a:ext cx="463191"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7C8FAF-455A-EA40-9F56-336B65DBAE8F}"/>
              </a:ext>
            </a:extLst>
          </p:cNvPr>
          <p:cNvCxnSpPr>
            <a:cxnSpLocks/>
          </p:cNvCxnSpPr>
          <p:nvPr/>
        </p:nvCxnSpPr>
        <p:spPr>
          <a:xfrm>
            <a:off x="493436" y="3827290"/>
            <a:ext cx="5602564"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D36A5C-0922-E84E-85AD-E7566B66E195}"/>
              </a:ext>
            </a:extLst>
          </p:cNvPr>
          <p:cNvCxnSpPr>
            <a:cxnSpLocks/>
          </p:cNvCxnSpPr>
          <p:nvPr/>
        </p:nvCxnSpPr>
        <p:spPr>
          <a:xfrm>
            <a:off x="10347158" y="4236364"/>
            <a:ext cx="908408"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05C685-29D3-634C-9DE1-B38BEC052EDD}"/>
              </a:ext>
            </a:extLst>
          </p:cNvPr>
          <p:cNvCxnSpPr>
            <a:cxnSpLocks/>
          </p:cNvCxnSpPr>
          <p:nvPr/>
        </p:nvCxnSpPr>
        <p:spPr>
          <a:xfrm>
            <a:off x="447981" y="4645438"/>
            <a:ext cx="9317811"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CB54A8-DE62-3646-A096-5C0D8F5D0F07}"/>
              </a:ext>
            </a:extLst>
          </p:cNvPr>
          <p:cNvSpPr txBox="1"/>
          <p:nvPr/>
        </p:nvSpPr>
        <p:spPr>
          <a:xfrm>
            <a:off x="2629651" y="4847528"/>
            <a:ext cx="7717507" cy="1077218"/>
          </a:xfrm>
          <a:prstGeom prst="rect">
            <a:avLst/>
          </a:prstGeom>
          <a:solidFill>
            <a:schemeClr val="tx1"/>
          </a:solidFill>
          <a:ln w="38100">
            <a:solidFill>
              <a:srgbClr val="C11714"/>
            </a:solidFill>
          </a:ln>
        </p:spPr>
        <p:txBody>
          <a:bodyPr wrap="square" rtlCol="0">
            <a:spAutoFit/>
          </a:bodyPr>
          <a:lstStyle/>
          <a:p>
            <a:pPr algn="ctr"/>
            <a:r>
              <a:rPr lang="en-US" sz="3200" dirty="0">
                <a:solidFill>
                  <a:schemeClr val="accent4">
                    <a:lumMod val="50000"/>
                  </a:schemeClr>
                </a:solidFill>
              </a:rPr>
              <a:t>For we live by faith, not by sight.</a:t>
            </a:r>
          </a:p>
          <a:p>
            <a:r>
              <a:rPr lang="en-US" sz="3200" dirty="0">
                <a:solidFill>
                  <a:schemeClr val="accent4">
                    <a:lumMod val="50000"/>
                  </a:schemeClr>
                </a:solidFill>
              </a:rPr>
              <a:t>		   									</a:t>
            </a:r>
            <a:r>
              <a:rPr lang="en-US" sz="3200" b="1" dirty="0">
                <a:solidFill>
                  <a:schemeClr val="accent4">
                    <a:lumMod val="50000"/>
                  </a:schemeClr>
                </a:solidFill>
              </a:rPr>
              <a:t>2 Cor. 5:7</a:t>
            </a:r>
          </a:p>
        </p:txBody>
      </p:sp>
      <p:cxnSp>
        <p:nvCxnSpPr>
          <p:cNvPr id="16" name="Straight Connector 15">
            <a:extLst>
              <a:ext uri="{FF2B5EF4-FFF2-40B4-BE49-F238E27FC236}">
                <a16:creationId xmlns:a16="http://schemas.microsoft.com/office/drawing/2014/main" id="{83B9C8F0-6DE8-3F44-8B7E-1F15E6254CF0}"/>
              </a:ext>
            </a:extLst>
          </p:cNvPr>
          <p:cNvCxnSpPr>
            <a:cxnSpLocks/>
          </p:cNvCxnSpPr>
          <p:nvPr/>
        </p:nvCxnSpPr>
        <p:spPr>
          <a:xfrm>
            <a:off x="447981" y="5072158"/>
            <a:ext cx="1581987"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23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3E5B76-04E2-1049-B277-246648A5906A}"/>
              </a:ext>
            </a:extLst>
          </p:cNvPr>
          <p:cNvSpPr txBox="1"/>
          <p:nvPr/>
        </p:nvSpPr>
        <p:spPr>
          <a:xfrm>
            <a:off x="613817" y="1462541"/>
            <a:ext cx="8910248" cy="954107"/>
          </a:xfrm>
          <a:prstGeom prst="rect">
            <a:avLst/>
          </a:prstGeom>
          <a:solidFill>
            <a:schemeClr val="tx1"/>
          </a:solidFill>
          <a:ln w="38100">
            <a:solidFill>
              <a:schemeClr val="accent3"/>
            </a:solidFill>
          </a:ln>
        </p:spPr>
        <p:txBody>
          <a:bodyPr wrap="square" rtlCol="0">
            <a:spAutoFit/>
          </a:bodyPr>
          <a:lstStyle/>
          <a:p>
            <a:r>
              <a:rPr lang="en-US" sz="2800" dirty="0">
                <a:solidFill>
                  <a:schemeClr val="accent4">
                    <a:lumMod val="50000"/>
                  </a:schemeClr>
                </a:solidFill>
              </a:rPr>
              <a:t>Now faith is </a:t>
            </a:r>
            <a:r>
              <a:rPr lang="en-US" sz="2800" b="1" dirty="0">
                <a:solidFill>
                  <a:schemeClr val="accent4">
                    <a:lumMod val="50000"/>
                  </a:schemeClr>
                </a:solidFill>
              </a:rPr>
              <a:t>confidence</a:t>
            </a:r>
            <a:r>
              <a:rPr lang="en-US" sz="2800" dirty="0">
                <a:solidFill>
                  <a:schemeClr val="accent4">
                    <a:lumMod val="50000"/>
                  </a:schemeClr>
                </a:solidFill>
              </a:rPr>
              <a:t> in what we hope for and </a:t>
            </a:r>
            <a:r>
              <a:rPr lang="en-US" sz="2800" b="1" dirty="0">
                <a:solidFill>
                  <a:schemeClr val="accent4">
                    <a:lumMod val="50000"/>
                  </a:schemeClr>
                </a:solidFill>
              </a:rPr>
              <a:t>assurance</a:t>
            </a:r>
            <a:r>
              <a:rPr lang="en-US" sz="2800" dirty="0">
                <a:solidFill>
                  <a:schemeClr val="accent4">
                    <a:lumMod val="50000"/>
                  </a:schemeClr>
                </a:solidFill>
              </a:rPr>
              <a:t> about what we do not see.  (NIV)</a:t>
            </a:r>
            <a:endParaRPr lang="en-US" sz="2800" b="1" dirty="0">
              <a:solidFill>
                <a:schemeClr val="accent4">
                  <a:lumMod val="50000"/>
                </a:schemeClr>
              </a:solidFill>
            </a:endParaRPr>
          </a:p>
        </p:txBody>
      </p:sp>
      <p:sp>
        <p:nvSpPr>
          <p:cNvPr id="5" name="Title 1">
            <a:extLst>
              <a:ext uri="{FF2B5EF4-FFF2-40B4-BE49-F238E27FC236}">
                <a16:creationId xmlns:a16="http://schemas.microsoft.com/office/drawing/2014/main" id="{993E406C-99C5-9E45-96C5-5EF2A8F5097A}"/>
              </a:ext>
            </a:extLst>
          </p:cNvPr>
          <p:cNvSpPr>
            <a:spLocks noGrp="1"/>
          </p:cNvSpPr>
          <p:nvPr>
            <p:ph type="title"/>
          </p:nvPr>
        </p:nvSpPr>
        <p:spPr>
          <a:xfrm>
            <a:off x="807456" y="357182"/>
            <a:ext cx="5690164" cy="666398"/>
          </a:xfrm>
        </p:spPr>
        <p:txBody>
          <a:bodyPr/>
          <a:lstStyle/>
          <a:p>
            <a:r>
              <a:rPr lang="en-US" sz="3200" dirty="0"/>
              <a:t>Hebrews 11:1</a:t>
            </a:r>
            <a:r>
              <a:rPr lang="en-US" sz="3200" i="1" dirty="0"/>
              <a:t>	</a:t>
            </a:r>
            <a:endParaRPr lang="en-US" sz="3200" i="1" dirty="0">
              <a:solidFill>
                <a:schemeClr val="accent3"/>
              </a:solidFill>
            </a:endParaRPr>
          </a:p>
        </p:txBody>
      </p:sp>
      <p:sp>
        <p:nvSpPr>
          <p:cNvPr id="6" name="TextBox 5">
            <a:extLst>
              <a:ext uri="{FF2B5EF4-FFF2-40B4-BE49-F238E27FC236}">
                <a16:creationId xmlns:a16="http://schemas.microsoft.com/office/drawing/2014/main" id="{BD4A5A67-9E92-904F-9E7D-3BA21AC7DEB6}"/>
              </a:ext>
            </a:extLst>
          </p:cNvPr>
          <p:cNvSpPr txBox="1"/>
          <p:nvPr/>
        </p:nvSpPr>
        <p:spPr>
          <a:xfrm>
            <a:off x="1250313" y="2712222"/>
            <a:ext cx="8910248" cy="954107"/>
          </a:xfrm>
          <a:prstGeom prst="rect">
            <a:avLst/>
          </a:prstGeom>
          <a:solidFill>
            <a:schemeClr val="tx1"/>
          </a:solidFill>
          <a:ln w="38100">
            <a:solidFill>
              <a:srgbClr val="E08100"/>
            </a:solidFill>
          </a:ln>
        </p:spPr>
        <p:txBody>
          <a:bodyPr wrap="square" rtlCol="0">
            <a:spAutoFit/>
          </a:bodyPr>
          <a:lstStyle/>
          <a:p>
            <a:r>
              <a:rPr lang="en-US" sz="2800" dirty="0">
                <a:solidFill>
                  <a:schemeClr val="accent4">
                    <a:lumMod val="50000"/>
                  </a:schemeClr>
                </a:solidFill>
              </a:rPr>
              <a:t>Faith shows the </a:t>
            </a:r>
            <a:r>
              <a:rPr lang="en-US" sz="2800" b="1" dirty="0">
                <a:solidFill>
                  <a:schemeClr val="accent4">
                    <a:lumMod val="50000"/>
                  </a:schemeClr>
                </a:solidFill>
              </a:rPr>
              <a:t>reality</a:t>
            </a:r>
            <a:r>
              <a:rPr lang="en-US" sz="2800" dirty="0">
                <a:solidFill>
                  <a:schemeClr val="accent4">
                    <a:lumMod val="50000"/>
                  </a:schemeClr>
                </a:solidFill>
              </a:rPr>
              <a:t> of what we hope for; it is the </a:t>
            </a:r>
            <a:r>
              <a:rPr lang="en-US" sz="2800" b="1" dirty="0">
                <a:solidFill>
                  <a:schemeClr val="accent4">
                    <a:lumMod val="50000"/>
                  </a:schemeClr>
                </a:solidFill>
              </a:rPr>
              <a:t>evidence</a:t>
            </a:r>
            <a:r>
              <a:rPr lang="en-US" sz="2800" dirty="0">
                <a:solidFill>
                  <a:schemeClr val="accent4">
                    <a:lumMod val="50000"/>
                  </a:schemeClr>
                </a:solidFill>
              </a:rPr>
              <a:t> of things we cannot see.  (NLT) </a:t>
            </a:r>
            <a:endParaRPr lang="en-US" sz="2800" b="1" dirty="0">
              <a:solidFill>
                <a:schemeClr val="accent4">
                  <a:lumMod val="50000"/>
                </a:schemeClr>
              </a:solidFill>
            </a:endParaRPr>
          </a:p>
        </p:txBody>
      </p:sp>
      <p:sp>
        <p:nvSpPr>
          <p:cNvPr id="7" name="TextBox 6">
            <a:extLst>
              <a:ext uri="{FF2B5EF4-FFF2-40B4-BE49-F238E27FC236}">
                <a16:creationId xmlns:a16="http://schemas.microsoft.com/office/drawing/2014/main" id="{AD3D518F-D468-E94C-9997-C2A8823688CC}"/>
              </a:ext>
            </a:extLst>
          </p:cNvPr>
          <p:cNvSpPr txBox="1"/>
          <p:nvPr/>
        </p:nvSpPr>
        <p:spPr>
          <a:xfrm>
            <a:off x="2802702" y="3947192"/>
            <a:ext cx="7997976" cy="954107"/>
          </a:xfrm>
          <a:prstGeom prst="rect">
            <a:avLst/>
          </a:prstGeom>
          <a:solidFill>
            <a:schemeClr val="tx1"/>
          </a:solidFill>
          <a:ln w="38100">
            <a:solidFill>
              <a:srgbClr val="C11714"/>
            </a:solidFill>
          </a:ln>
        </p:spPr>
        <p:txBody>
          <a:bodyPr wrap="square" rtlCol="0">
            <a:spAutoFit/>
          </a:bodyPr>
          <a:lstStyle/>
          <a:p>
            <a:r>
              <a:rPr lang="en-US" sz="2800" dirty="0">
                <a:solidFill>
                  <a:schemeClr val="accent4">
                    <a:lumMod val="50000"/>
                  </a:schemeClr>
                </a:solidFill>
              </a:rPr>
              <a:t>Now faith is the </a:t>
            </a:r>
            <a:r>
              <a:rPr lang="en-US" sz="2800" b="1" dirty="0">
                <a:solidFill>
                  <a:schemeClr val="accent4">
                    <a:lumMod val="50000"/>
                  </a:schemeClr>
                </a:solidFill>
              </a:rPr>
              <a:t>reality</a:t>
            </a:r>
            <a:r>
              <a:rPr lang="en-US" sz="2800" dirty="0">
                <a:solidFill>
                  <a:schemeClr val="accent4">
                    <a:lumMod val="50000"/>
                  </a:schemeClr>
                </a:solidFill>
              </a:rPr>
              <a:t> of what is hoped for, </a:t>
            </a:r>
          </a:p>
          <a:p>
            <a:r>
              <a:rPr lang="en-US" sz="2800" dirty="0">
                <a:solidFill>
                  <a:schemeClr val="accent4">
                    <a:lumMod val="50000"/>
                  </a:schemeClr>
                </a:solidFill>
              </a:rPr>
              <a:t>the </a:t>
            </a:r>
            <a:r>
              <a:rPr lang="en-US" sz="2800" b="1" dirty="0">
                <a:solidFill>
                  <a:schemeClr val="accent4">
                    <a:lumMod val="50000"/>
                  </a:schemeClr>
                </a:solidFill>
              </a:rPr>
              <a:t>proof </a:t>
            </a:r>
            <a:r>
              <a:rPr lang="en-US" sz="2800" dirty="0">
                <a:solidFill>
                  <a:schemeClr val="accent4">
                    <a:lumMod val="50000"/>
                  </a:schemeClr>
                </a:solidFill>
              </a:rPr>
              <a:t>of what is not seen.  (CSB) </a:t>
            </a:r>
            <a:endParaRPr lang="en-US" sz="2800" b="1" dirty="0">
              <a:solidFill>
                <a:schemeClr val="accent4">
                  <a:lumMod val="50000"/>
                </a:schemeClr>
              </a:solidFill>
            </a:endParaRPr>
          </a:p>
        </p:txBody>
      </p:sp>
      <p:sp>
        <p:nvSpPr>
          <p:cNvPr id="8" name="TextBox 7">
            <a:extLst>
              <a:ext uri="{FF2B5EF4-FFF2-40B4-BE49-F238E27FC236}">
                <a16:creationId xmlns:a16="http://schemas.microsoft.com/office/drawing/2014/main" id="{9A009BB3-7207-F244-92AA-C3ABD93ACBE5}"/>
              </a:ext>
            </a:extLst>
          </p:cNvPr>
          <p:cNvSpPr txBox="1"/>
          <p:nvPr/>
        </p:nvSpPr>
        <p:spPr>
          <a:xfrm>
            <a:off x="1209082" y="5222105"/>
            <a:ext cx="8910248" cy="954107"/>
          </a:xfrm>
          <a:prstGeom prst="rect">
            <a:avLst/>
          </a:prstGeom>
          <a:solidFill>
            <a:schemeClr val="tx1"/>
          </a:solidFill>
          <a:ln w="38100">
            <a:solidFill>
              <a:srgbClr val="49B0B8"/>
            </a:solidFill>
          </a:ln>
        </p:spPr>
        <p:txBody>
          <a:bodyPr wrap="square" rtlCol="0">
            <a:spAutoFit/>
          </a:bodyPr>
          <a:lstStyle/>
          <a:p>
            <a:r>
              <a:rPr lang="en-US" sz="2800" dirty="0">
                <a:solidFill>
                  <a:schemeClr val="accent4">
                    <a:lumMod val="50000"/>
                  </a:schemeClr>
                </a:solidFill>
              </a:rPr>
              <a:t>Now faith is the </a:t>
            </a:r>
            <a:r>
              <a:rPr lang="en-US" sz="2800" b="1" dirty="0">
                <a:solidFill>
                  <a:schemeClr val="accent4">
                    <a:lumMod val="50000"/>
                  </a:schemeClr>
                </a:solidFill>
              </a:rPr>
              <a:t>assurance</a:t>
            </a:r>
            <a:r>
              <a:rPr lang="en-US" sz="2800" dirty="0">
                <a:solidFill>
                  <a:schemeClr val="accent4">
                    <a:lumMod val="50000"/>
                  </a:schemeClr>
                </a:solidFill>
              </a:rPr>
              <a:t> of things hoped for, the </a:t>
            </a:r>
            <a:r>
              <a:rPr lang="en-US" sz="2800" b="1" dirty="0">
                <a:solidFill>
                  <a:schemeClr val="accent4">
                    <a:lumMod val="50000"/>
                  </a:schemeClr>
                </a:solidFill>
              </a:rPr>
              <a:t>conviction</a:t>
            </a:r>
            <a:r>
              <a:rPr lang="en-US" sz="2800" dirty="0">
                <a:solidFill>
                  <a:schemeClr val="accent4">
                    <a:lumMod val="50000"/>
                  </a:schemeClr>
                </a:solidFill>
              </a:rPr>
              <a:t> of things not seen.  (ESV) </a:t>
            </a:r>
            <a:endParaRPr lang="en-US" sz="2800" b="1" dirty="0">
              <a:solidFill>
                <a:schemeClr val="accent4">
                  <a:lumMod val="50000"/>
                </a:schemeClr>
              </a:solidFill>
            </a:endParaRPr>
          </a:p>
        </p:txBody>
      </p:sp>
    </p:spTree>
    <p:extLst>
      <p:ext uri="{BB962C8B-B14F-4D97-AF65-F5344CB8AC3E}">
        <p14:creationId xmlns:p14="http://schemas.microsoft.com/office/powerpoint/2010/main" val="24026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3E406C-99C5-9E45-96C5-5EF2A8F5097A}"/>
              </a:ext>
            </a:extLst>
          </p:cNvPr>
          <p:cNvSpPr>
            <a:spLocks noGrp="1"/>
          </p:cNvSpPr>
          <p:nvPr>
            <p:ph type="title"/>
          </p:nvPr>
        </p:nvSpPr>
        <p:spPr>
          <a:xfrm>
            <a:off x="807456" y="357182"/>
            <a:ext cx="5690164" cy="666398"/>
          </a:xfrm>
        </p:spPr>
        <p:txBody>
          <a:bodyPr/>
          <a:lstStyle/>
          <a:p>
            <a:r>
              <a:rPr lang="en-US" sz="3200" dirty="0"/>
              <a:t>Hebrews 11  </a:t>
            </a:r>
            <a:r>
              <a:rPr lang="en-US" sz="2400" dirty="0"/>
              <a:t>(NIV)</a:t>
            </a:r>
            <a:r>
              <a:rPr lang="en-US" sz="2400" i="1" dirty="0"/>
              <a:t>	</a:t>
            </a:r>
            <a:endParaRPr lang="en-US" sz="3200" i="1" dirty="0">
              <a:solidFill>
                <a:schemeClr val="accent3"/>
              </a:solidFill>
            </a:endParaRPr>
          </a:p>
        </p:txBody>
      </p:sp>
      <p:sp>
        <p:nvSpPr>
          <p:cNvPr id="9" name="Content Placeholder 2">
            <a:extLst>
              <a:ext uri="{FF2B5EF4-FFF2-40B4-BE49-F238E27FC236}">
                <a16:creationId xmlns:a16="http://schemas.microsoft.com/office/drawing/2014/main" id="{3DE951CD-5716-B840-B220-DA2513B1514E}"/>
              </a:ext>
            </a:extLst>
          </p:cNvPr>
          <p:cNvSpPr txBox="1">
            <a:spLocks/>
          </p:cNvSpPr>
          <p:nvPr/>
        </p:nvSpPr>
        <p:spPr>
          <a:xfrm>
            <a:off x="498709" y="1359278"/>
            <a:ext cx="10393879" cy="21557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baseline="30000" dirty="0">
                <a:solidFill>
                  <a:schemeClr val="accent3"/>
                </a:solidFill>
              </a:rPr>
              <a:t>3</a:t>
            </a:r>
            <a:r>
              <a:rPr lang="en-US" sz="3200" dirty="0"/>
              <a:t> By faith we understand that the universe was formed at God’s command, so that what is seen was not made out of what was visible. </a:t>
            </a:r>
          </a:p>
        </p:txBody>
      </p:sp>
    </p:spTree>
    <p:extLst>
      <p:ext uri="{BB962C8B-B14F-4D97-AF65-F5344CB8AC3E}">
        <p14:creationId xmlns:p14="http://schemas.microsoft.com/office/powerpoint/2010/main" val="978326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B8EB6D-92C9-1045-8EC7-59374A2288DF}"/>
              </a:ext>
            </a:extLst>
          </p:cNvPr>
          <p:cNvSpPr txBox="1"/>
          <p:nvPr/>
        </p:nvSpPr>
        <p:spPr>
          <a:xfrm>
            <a:off x="758406" y="1283567"/>
            <a:ext cx="8385594" cy="1631216"/>
          </a:xfrm>
          <a:prstGeom prst="rect">
            <a:avLst/>
          </a:prstGeom>
          <a:solidFill>
            <a:schemeClr val="tx1"/>
          </a:solidFill>
          <a:ln w="38100">
            <a:solidFill>
              <a:srgbClr val="49B0B8"/>
            </a:solidFill>
          </a:ln>
        </p:spPr>
        <p:txBody>
          <a:bodyPr wrap="square" rtlCol="0">
            <a:spAutoFit/>
          </a:bodyPr>
          <a:lstStyle/>
          <a:p>
            <a:pPr algn="ctr"/>
            <a:r>
              <a:rPr lang="en-US" sz="3600" b="1" dirty="0">
                <a:solidFill>
                  <a:schemeClr val="bg1"/>
                </a:solidFill>
              </a:rPr>
              <a:t>”Certainty is an unrealistic and unattainable ideal.”</a:t>
            </a:r>
          </a:p>
          <a:p>
            <a:r>
              <a:rPr lang="en-US" sz="2800" dirty="0">
                <a:solidFill>
                  <a:schemeClr val="accent4">
                    <a:lumMod val="50000"/>
                  </a:schemeClr>
                </a:solidFill>
              </a:rPr>
              <a:t>										- William Lane Craig</a:t>
            </a:r>
          </a:p>
        </p:txBody>
      </p:sp>
      <p:sp>
        <p:nvSpPr>
          <p:cNvPr id="7" name="Content Placeholder 2">
            <a:extLst>
              <a:ext uri="{FF2B5EF4-FFF2-40B4-BE49-F238E27FC236}">
                <a16:creationId xmlns:a16="http://schemas.microsoft.com/office/drawing/2014/main" id="{1A997637-6395-C343-8B26-717863E62CB5}"/>
              </a:ext>
            </a:extLst>
          </p:cNvPr>
          <p:cNvSpPr txBox="1">
            <a:spLocks/>
          </p:cNvSpPr>
          <p:nvPr/>
        </p:nvSpPr>
        <p:spPr>
          <a:xfrm>
            <a:off x="883018" y="3396917"/>
            <a:ext cx="9961445" cy="21557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dirty="0"/>
              <a:t>When Jesus told him that </a:t>
            </a:r>
            <a:r>
              <a:rPr lang="en-US" sz="3200" i="1" dirty="0"/>
              <a:t>all things are possible to him who believes</a:t>
            </a:r>
            <a:r>
              <a:rPr lang="en-US" sz="3200" dirty="0"/>
              <a:t>, the man cried out,</a:t>
            </a:r>
          </a:p>
          <a:p>
            <a:pPr marL="0" indent="0">
              <a:buNone/>
            </a:pPr>
            <a:r>
              <a:rPr lang="en-US" sz="3200" i="1" dirty="0"/>
              <a:t>	 “I believe; help my unbelief!”  		  </a:t>
            </a:r>
            <a:r>
              <a:rPr lang="en-US" sz="3200" b="1" dirty="0"/>
              <a:t>Mark 9:24</a:t>
            </a:r>
            <a:endParaRPr lang="en-US" sz="3200" dirty="0"/>
          </a:p>
          <a:p>
            <a:pPr marL="0" indent="0">
              <a:buNone/>
            </a:pPr>
            <a:endParaRPr lang="en-US" sz="3200" dirty="0"/>
          </a:p>
        </p:txBody>
      </p:sp>
    </p:spTree>
    <p:extLst>
      <p:ext uri="{BB962C8B-B14F-4D97-AF65-F5344CB8AC3E}">
        <p14:creationId xmlns:p14="http://schemas.microsoft.com/office/powerpoint/2010/main" val="32652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3E406C-99C5-9E45-96C5-5EF2A8F5097A}"/>
              </a:ext>
            </a:extLst>
          </p:cNvPr>
          <p:cNvSpPr>
            <a:spLocks noGrp="1"/>
          </p:cNvSpPr>
          <p:nvPr>
            <p:ph type="title"/>
          </p:nvPr>
        </p:nvSpPr>
        <p:spPr>
          <a:xfrm>
            <a:off x="807456" y="357182"/>
            <a:ext cx="5690164" cy="666398"/>
          </a:xfrm>
        </p:spPr>
        <p:txBody>
          <a:bodyPr/>
          <a:lstStyle/>
          <a:p>
            <a:r>
              <a:rPr lang="en-US" sz="3200" dirty="0"/>
              <a:t>Hebrews 11  </a:t>
            </a:r>
            <a:r>
              <a:rPr lang="en-US" sz="2400" dirty="0"/>
              <a:t>(NIV)</a:t>
            </a:r>
            <a:r>
              <a:rPr lang="en-US" sz="2400" i="1" dirty="0"/>
              <a:t>	</a:t>
            </a:r>
            <a:endParaRPr lang="en-US" sz="3200" i="1" dirty="0">
              <a:solidFill>
                <a:schemeClr val="accent3"/>
              </a:solidFill>
            </a:endParaRPr>
          </a:p>
        </p:txBody>
      </p:sp>
      <p:sp>
        <p:nvSpPr>
          <p:cNvPr id="9" name="Content Placeholder 2">
            <a:extLst>
              <a:ext uri="{FF2B5EF4-FFF2-40B4-BE49-F238E27FC236}">
                <a16:creationId xmlns:a16="http://schemas.microsoft.com/office/drawing/2014/main" id="{3DE951CD-5716-B840-B220-DA2513B1514E}"/>
              </a:ext>
            </a:extLst>
          </p:cNvPr>
          <p:cNvSpPr txBox="1">
            <a:spLocks/>
          </p:cNvSpPr>
          <p:nvPr/>
        </p:nvSpPr>
        <p:spPr>
          <a:xfrm>
            <a:off x="1209335" y="5162242"/>
            <a:ext cx="9516658" cy="12262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600" b="1" baseline="30000" dirty="0">
                <a:solidFill>
                  <a:schemeClr val="accent3"/>
                </a:solidFill>
              </a:rPr>
              <a:t>38</a:t>
            </a:r>
            <a:r>
              <a:rPr lang="en-US" sz="3600" dirty="0"/>
              <a:t> …the world was not worthy of them.</a:t>
            </a:r>
          </a:p>
        </p:txBody>
      </p:sp>
      <p:sp>
        <p:nvSpPr>
          <p:cNvPr id="4" name="Content Placeholder 2">
            <a:extLst>
              <a:ext uri="{FF2B5EF4-FFF2-40B4-BE49-F238E27FC236}">
                <a16:creationId xmlns:a16="http://schemas.microsoft.com/office/drawing/2014/main" id="{F7DB4BBE-DA87-7B4B-8B68-779DFC2DA5D9}"/>
              </a:ext>
            </a:extLst>
          </p:cNvPr>
          <p:cNvSpPr txBox="1">
            <a:spLocks/>
          </p:cNvSpPr>
          <p:nvPr/>
        </p:nvSpPr>
        <p:spPr>
          <a:xfrm>
            <a:off x="1337671" y="1613149"/>
            <a:ext cx="8715957" cy="30718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dirty="0">
                <a:solidFill>
                  <a:schemeClr val="accent3">
                    <a:lumMod val="60000"/>
                    <a:lumOff val="40000"/>
                  </a:schemeClr>
                </a:solidFill>
              </a:rPr>
              <a:t>     Genesis</a:t>
            </a:r>
            <a:r>
              <a:rPr lang="en-US" sz="3200" dirty="0"/>
              <a:t>		Noah</a:t>
            </a:r>
          </a:p>
          <a:p>
            <a:pPr marL="0" indent="0">
              <a:buNone/>
            </a:pPr>
            <a:r>
              <a:rPr lang="en-US" sz="3200" dirty="0">
                <a:solidFill>
                  <a:schemeClr val="accent4">
                    <a:lumMod val="40000"/>
                    <a:lumOff val="60000"/>
                  </a:schemeClr>
                </a:solidFill>
              </a:rPr>
              <a:t>  Genesis 22</a:t>
            </a:r>
            <a:r>
              <a:rPr lang="en-US" sz="3200" dirty="0"/>
              <a:t>	Abraham/ Sacrifice of Isaac</a:t>
            </a:r>
          </a:p>
          <a:p>
            <a:pPr marL="0" indent="0">
              <a:buNone/>
            </a:pPr>
            <a:r>
              <a:rPr lang="en-US" sz="3200" dirty="0">
                <a:solidFill>
                  <a:schemeClr val="accent3">
                    <a:lumMod val="60000"/>
                    <a:lumOff val="40000"/>
                  </a:schemeClr>
                </a:solidFill>
              </a:rPr>
              <a:t>      </a:t>
            </a:r>
            <a:r>
              <a:rPr lang="en-US" sz="1800" dirty="0">
                <a:solidFill>
                  <a:schemeClr val="accent3">
                    <a:lumMod val="60000"/>
                    <a:lumOff val="40000"/>
                  </a:schemeClr>
                </a:solidFill>
              </a:rPr>
              <a:t> </a:t>
            </a:r>
            <a:r>
              <a:rPr lang="en-US" sz="3200" dirty="0">
                <a:solidFill>
                  <a:schemeClr val="accent3">
                    <a:lumMod val="60000"/>
                    <a:lumOff val="40000"/>
                  </a:schemeClr>
                </a:solidFill>
              </a:rPr>
              <a:t>Exodus</a:t>
            </a:r>
            <a:r>
              <a:rPr lang="en-US" sz="3200" dirty="0">
                <a:solidFill>
                  <a:schemeClr val="accent3">
                    <a:lumMod val="40000"/>
                    <a:lumOff val="60000"/>
                  </a:schemeClr>
                </a:solidFill>
              </a:rPr>
              <a:t>	</a:t>
            </a:r>
            <a:r>
              <a:rPr lang="en-US" sz="3200" dirty="0"/>
              <a:t>	Moses</a:t>
            </a:r>
          </a:p>
          <a:p>
            <a:pPr marL="0" indent="0">
              <a:buNone/>
            </a:pPr>
            <a:r>
              <a:rPr lang="en-US" sz="3200" dirty="0">
                <a:solidFill>
                  <a:schemeClr val="accent4">
                    <a:lumMod val="40000"/>
                    <a:lumOff val="60000"/>
                  </a:schemeClr>
                </a:solidFill>
              </a:rPr>
              <a:t>1 Samuel 17</a:t>
            </a:r>
            <a:r>
              <a:rPr lang="en-US" sz="3200" dirty="0"/>
              <a:t>	David &amp; Goliath</a:t>
            </a:r>
          </a:p>
          <a:p>
            <a:pPr marL="0" indent="0">
              <a:buNone/>
            </a:pPr>
            <a:r>
              <a:rPr lang="en-US" sz="3200" dirty="0">
                <a:solidFill>
                  <a:schemeClr val="accent3">
                    <a:lumMod val="60000"/>
                    <a:lumOff val="40000"/>
                  </a:schemeClr>
                </a:solidFill>
              </a:rPr>
              <a:t>   Joshua 6	</a:t>
            </a:r>
            <a:r>
              <a:rPr lang="en-US" sz="3200" dirty="0"/>
              <a:t>	Joshua</a:t>
            </a:r>
          </a:p>
          <a:p>
            <a:pPr marL="0" indent="0">
              <a:buNone/>
            </a:pPr>
            <a:endParaRPr lang="en-US" sz="3200" dirty="0"/>
          </a:p>
        </p:txBody>
      </p:sp>
    </p:spTree>
    <p:extLst>
      <p:ext uri="{BB962C8B-B14F-4D97-AF65-F5344CB8AC3E}">
        <p14:creationId xmlns:p14="http://schemas.microsoft.com/office/powerpoint/2010/main" val="80277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10:12-14,17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32538"/>
            <a:ext cx="11087001" cy="5152238"/>
          </a:xfrm>
        </p:spPr>
        <p:txBody>
          <a:bodyPr>
            <a:noAutofit/>
          </a:bodyPr>
          <a:lstStyle/>
          <a:p>
            <a:pPr marL="0" indent="0">
              <a:buNone/>
            </a:pPr>
            <a:r>
              <a:rPr lang="en-US" sz="2900" b="1" baseline="30000" dirty="0">
                <a:solidFill>
                  <a:schemeClr val="accent3"/>
                </a:solidFill>
              </a:rPr>
              <a:t>12</a:t>
            </a:r>
            <a:r>
              <a:rPr lang="en-US" sz="2900" b="1" baseline="30000" dirty="0"/>
              <a:t> </a:t>
            </a:r>
            <a:r>
              <a:rPr lang="en-US" sz="2900" dirty="0"/>
              <a:t>For there is no difference between Jew and Gentile—the same Lord is Lord of all and richly blesses all who call on him, </a:t>
            </a:r>
            <a:r>
              <a:rPr lang="en-US" sz="2900" b="1" baseline="30000" dirty="0">
                <a:solidFill>
                  <a:schemeClr val="accent3"/>
                </a:solidFill>
              </a:rPr>
              <a:t>13</a:t>
            </a:r>
            <a:r>
              <a:rPr lang="en-US" sz="2900" b="1" baseline="30000" dirty="0"/>
              <a:t> </a:t>
            </a:r>
            <a:r>
              <a:rPr lang="en-US" sz="2900" dirty="0"/>
              <a:t>for, </a:t>
            </a:r>
          </a:p>
          <a:p>
            <a:pPr marL="0" indent="0">
              <a:buNone/>
            </a:pPr>
            <a:r>
              <a:rPr lang="en-US" sz="2900" i="1" dirty="0"/>
              <a:t>“Everyone who calls on the name of the Lord will be saved.”</a:t>
            </a:r>
            <a:r>
              <a:rPr lang="en-US" sz="2900" i="1" baseline="30000" dirty="0"/>
              <a:t> </a:t>
            </a:r>
            <a:endParaRPr lang="en-US" sz="2900" dirty="0"/>
          </a:p>
          <a:p>
            <a:pPr marL="0" indent="0">
              <a:buNone/>
            </a:pPr>
            <a:r>
              <a:rPr lang="en-US" sz="2900" b="1" baseline="30000" dirty="0"/>
              <a:t> </a:t>
            </a:r>
            <a:r>
              <a:rPr lang="en-US" sz="2900" b="1" baseline="30000" dirty="0">
                <a:solidFill>
                  <a:schemeClr val="accent3"/>
                </a:solidFill>
              </a:rPr>
              <a:t>14</a:t>
            </a:r>
            <a:r>
              <a:rPr lang="en-US" sz="2900" b="1" baseline="30000" dirty="0"/>
              <a:t> </a:t>
            </a:r>
            <a:r>
              <a:rPr lang="en-US" sz="2900" dirty="0"/>
              <a:t>How, then, can they call on the one they have not believed in? And how can they believe in the one of whom they have not heard? And how can they hear without someone preaching to them? 	</a:t>
            </a:r>
            <a:endParaRPr lang="en-US" sz="2900" b="1" baseline="30000" dirty="0"/>
          </a:p>
          <a:p>
            <a:pPr marL="0" indent="0">
              <a:buNone/>
            </a:pPr>
            <a:r>
              <a:rPr lang="en-US" sz="2900" b="1" baseline="30000" dirty="0">
                <a:solidFill>
                  <a:schemeClr val="accent3"/>
                </a:solidFill>
              </a:rPr>
              <a:t>17</a:t>
            </a:r>
            <a:r>
              <a:rPr lang="en-US" sz="2900" b="1" baseline="30000" dirty="0"/>
              <a:t> </a:t>
            </a:r>
            <a:r>
              <a:rPr lang="en-US" sz="2900" dirty="0"/>
              <a:t>Consequently, faith comes from hearing the message, and the message is heard through the word about Christ.</a:t>
            </a:r>
          </a:p>
        </p:txBody>
      </p:sp>
    </p:spTree>
    <p:extLst>
      <p:ext uri="{BB962C8B-B14F-4D97-AF65-F5344CB8AC3E}">
        <p14:creationId xmlns:p14="http://schemas.microsoft.com/office/powerpoint/2010/main" val="742659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009BB3-7207-F244-92AA-C3ABD93ACBE5}"/>
              </a:ext>
            </a:extLst>
          </p:cNvPr>
          <p:cNvSpPr txBox="1"/>
          <p:nvPr/>
        </p:nvSpPr>
        <p:spPr>
          <a:xfrm>
            <a:off x="1364343" y="1178201"/>
            <a:ext cx="9030941" cy="3816429"/>
          </a:xfrm>
          <a:prstGeom prst="rect">
            <a:avLst/>
          </a:prstGeom>
          <a:solidFill>
            <a:schemeClr val="tx1"/>
          </a:solidFill>
          <a:ln w="38100">
            <a:solidFill>
              <a:srgbClr val="49B0B8"/>
            </a:solidFill>
          </a:ln>
        </p:spPr>
        <p:txBody>
          <a:bodyPr wrap="square" rtlCol="0">
            <a:spAutoFit/>
          </a:bodyPr>
          <a:lstStyle/>
          <a:p>
            <a:endParaRPr lang="en-US" sz="2800" dirty="0">
              <a:solidFill>
                <a:schemeClr val="bg1"/>
              </a:solidFill>
            </a:endParaRPr>
          </a:p>
          <a:p>
            <a:r>
              <a:rPr lang="en-US" sz="2800" dirty="0">
                <a:solidFill>
                  <a:schemeClr val="bg1"/>
                </a:solidFill>
              </a:rPr>
              <a:t>(To have faith in Christ) means, of course, trying to do all that He says. There would be no sense in saying you trusted a person if you would not take his advice. Thus, if you have really handed yourself over to Him, it must follow that you are trying to obey Him.</a:t>
            </a:r>
          </a:p>
          <a:p>
            <a:r>
              <a:rPr lang="en-US" sz="2800" dirty="0">
                <a:solidFill>
                  <a:schemeClr val="bg1"/>
                </a:solidFill>
              </a:rPr>
              <a:t>													   - </a:t>
            </a:r>
            <a:r>
              <a:rPr lang="en-US" sz="2800" i="1" dirty="0">
                <a:solidFill>
                  <a:schemeClr val="bg1"/>
                </a:solidFill>
              </a:rPr>
              <a:t>C.S. Lewis</a:t>
            </a:r>
          </a:p>
          <a:p>
            <a:endParaRPr lang="en-US" dirty="0">
              <a:solidFill>
                <a:schemeClr val="bg1"/>
              </a:solidFill>
            </a:endParaRPr>
          </a:p>
        </p:txBody>
      </p:sp>
    </p:spTree>
    <p:extLst>
      <p:ext uri="{BB962C8B-B14F-4D97-AF65-F5344CB8AC3E}">
        <p14:creationId xmlns:p14="http://schemas.microsoft.com/office/powerpoint/2010/main" val="4073027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3E406C-99C5-9E45-96C5-5EF2A8F5097A}"/>
              </a:ext>
            </a:extLst>
          </p:cNvPr>
          <p:cNvSpPr>
            <a:spLocks noGrp="1"/>
          </p:cNvSpPr>
          <p:nvPr>
            <p:ph type="title"/>
          </p:nvPr>
        </p:nvSpPr>
        <p:spPr>
          <a:xfrm>
            <a:off x="1192464" y="405308"/>
            <a:ext cx="5690164" cy="666398"/>
          </a:xfrm>
        </p:spPr>
        <p:txBody>
          <a:bodyPr/>
          <a:lstStyle/>
          <a:p>
            <a:r>
              <a:rPr lang="en-US" sz="3200" dirty="0"/>
              <a:t>Hebrews 11:14-16  </a:t>
            </a:r>
            <a:r>
              <a:rPr lang="en-US" sz="2400" dirty="0"/>
              <a:t>(NIV)</a:t>
            </a:r>
            <a:r>
              <a:rPr lang="en-US" sz="2400" i="1" dirty="0"/>
              <a:t>	</a:t>
            </a:r>
            <a:endParaRPr lang="en-US" sz="3200" i="1" dirty="0">
              <a:solidFill>
                <a:schemeClr val="accent3"/>
              </a:solidFill>
            </a:endParaRPr>
          </a:p>
        </p:txBody>
      </p:sp>
      <p:sp>
        <p:nvSpPr>
          <p:cNvPr id="9" name="Content Placeholder 2">
            <a:extLst>
              <a:ext uri="{FF2B5EF4-FFF2-40B4-BE49-F238E27FC236}">
                <a16:creationId xmlns:a16="http://schemas.microsoft.com/office/drawing/2014/main" id="{3DE951CD-5716-B840-B220-DA2513B1514E}"/>
              </a:ext>
            </a:extLst>
          </p:cNvPr>
          <p:cNvSpPr txBox="1">
            <a:spLocks/>
          </p:cNvSpPr>
          <p:nvPr/>
        </p:nvSpPr>
        <p:spPr>
          <a:xfrm>
            <a:off x="787465" y="1551782"/>
            <a:ext cx="10666595" cy="449609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baseline="30000" dirty="0">
                <a:solidFill>
                  <a:schemeClr val="accent3"/>
                </a:solidFill>
              </a:rPr>
              <a:t>14</a:t>
            </a:r>
            <a:r>
              <a:rPr lang="en-US" sz="3200" dirty="0"/>
              <a:t> People who say such things show that they are looking for a country of their own. </a:t>
            </a:r>
            <a:r>
              <a:rPr lang="en-US" sz="3200" b="1" baseline="30000" dirty="0">
                <a:solidFill>
                  <a:schemeClr val="accent3"/>
                </a:solidFill>
              </a:rPr>
              <a:t>15</a:t>
            </a:r>
            <a:r>
              <a:rPr lang="en-US" sz="3200" b="1" baseline="30000" dirty="0"/>
              <a:t> </a:t>
            </a:r>
            <a:r>
              <a:rPr lang="en-US" sz="3200" dirty="0"/>
              <a:t>If they had been thinking of the country they had left, they would have had opportunity to return. </a:t>
            </a:r>
            <a:r>
              <a:rPr lang="en-US" sz="3200" b="1" baseline="30000" dirty="0">
                <a:solidFill>
                  <a:schemeClr val="accent3"/>
                </a:solidFill>
              </a:rPr>
              <a:t>16</a:t>
            </a:r>
            <a:r>
              <a:rPr lang="en-US" sz="3200" b="1" baseline="30000" dirty="0"/>
              <a:t> </a:t>
            </a:r>
            <a:r>
              <a:rPr lang="en-US" sz="3200" dirty="0"/>
              <a:t>Instead, they were longing for a better country—a heavenly one. Therefore, God is not ashamed to be called their God, for he has prepared a city for them.</a:t>
            </a:r>
          </a:p>
          <a:p>
            <a:pPr marL="0" indent="0">
              <a:buNone/>
            </a:pPr>
            <a:endParaRPr lang="en-US" sz="3200" dirty="0"/>
          </a:p>
        </p:txBody>
      </p:sp>
    </p:spTree>
    <p:extLst>
      <p:ext uri="{BB962C8B-B14F-4D97-AF65-F5344CB8AC3E}">
        <p14:creationId xmlns:p14="http://schemas.microsoft.com/office/powerpoint/2010/main" val="279089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C873CD-D805-1745-9792-F52D17540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826" y="563301"/>
            <a:ext cx="7186443" cy="59783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7C63E19-B84A-004B-8727-D8E878B3F537}"/>
              </a:ext>
            </a:extLst>
          </p:cNvPr>
          <p:cNvCxnSpPr>
            <a:cxnSpLocks/>
          </p:cNvCxnSpPr>
          <p:nvPr/>
        </p:nvCxnSpPr>
        <p:spPr>
          <a:xfrm flipH="1">
            <a:off x="5506720" y="5377873"/>
            <a:ext cx="2153920"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176E8BD-A72B-A84D-96A8-7DA696BE0C5B}"/>
              </a:ext>
            </a:extLst>
          </p:cNvPr>
          <p:cNvSpPr/>
          <p:nvPr/>
        </p:nvSpPr>
        <p:spPr>
          <a:xfrm>
            <a:off x="4320032" y="5141913"/>
            <a:ext cx="123952" cy="125031"/>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5C2F655-8407-7849-9B74-B76248ED544F}"/>
              </a:ext>
            </a:extLst>
          </p:cNvPr>
          <p:cNvCxnSpPr>
            <a:cxnSpLocks/>
          </p:cNvCxnSpPr>
          <p:nvPr/>
        </p:nvCxnSpPr>
        <p:spPr>
          <a:xfrm flipV="1">
            <a:off x="4685460" y="3866339"/>
            <a:ext cx="891122" cy="941133"/>
          </a:xfrm>
          <a:prstGeom prst="straightConnector1">
            <a:avLst/>
          </a:prstGeom>
          <a:ln w="5715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7D330ED-0D79-CA45-8D60-1959EB0A002A}"/>
              </a:ext>
            </a:extLst>
          </p:cNvPr>
          <p:cNvSpPr/>
          <p:nvPr/>
        </p:nvSpPr>
        <p:spPr>
          <a:xfrm>
            <a:off x="4685460" y="775504"/>
            <a:ext cx="3301072"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4C39E9-AABE-DA43-BC6C-29B3DA1E18CD}"/>
              </a:ext>
            </a:extLst>
          </p:cNvPr>
          <p:cNvSpPr/>
          <p:nvPr/>
        </p:nvSpPr>
        <p:spPr>
          <a:xfrm flipV="1">
            <a:off x="3298785" y="1692937"/>
            <a:ext cx="6012391" cy="517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BD9E43-B2E6-5842-9AA5-ED081A2A1799}"/>
              </a:ext>
            </a:extLst>
          </p:cNvPr>
          <p:cNvSpPr/>
          <p:nvPr/>
        </p:nvSpPr>
        <p:spPr>
          <a:xfrm>
            <a:off x="3034924" y="5868365"/>
            <a:ext cx="6276252"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AE1BBD-7227-7049-BF35-EA0D1AF7E9FA}"/>
              </a:ext>
            </a:extLst>
          </p:cNvPr>
          <p:cNvSpPr txBox="1"/>
          <p:nvPr/>
        </p:nvSpPr>
        <p:spPr>
          <a:xfrm>
            <a:off x="3322231" y="596838"/>
            <a:ext cx="6445389" cy="1569660"/>
          </a:xfrm>
          <a:prstGeom prst="rect">
            <a:avLst/>
          </a:prstGeom>
          <a:noFill/>
        </p:spPr>
        <p:txBody>
          <a:bodyPr wrap="square" rtlCol="0">
            <a:spAutoFit/>
          </a:bodyPr>
          <a:lstStyle/>
          <a:p>
            <a:r>
              <a:rPr lang="en-US" sz="2400" b="1" dirty="0">
                <a:solidFill>
                  <a:schemeClr val="bg1"/>
                </a:solidFill>
              </a:rPr>
              <a:t>“Therefore, </a:t>
            </a:r>
            <a:r>
              <a:rPr lang="en-US" sz="2400" b="1" u="sng" dirty="0">
                <a:solidFill>
                  <a:schemeClr val="bg1"/>
                </a:solidFill>
              </a:rPr>
              <a:t>no one</a:t>
            </a:r>
            <a:r>
              <a:rPr lang="en-US" sz="2400" b="1" dirty="0">
                <a:solidFill>
                  <a:schemeClr val="bg1"/>
                </a:solidFill>
              </a:rPr>
              <a:t> will be declared righteous in God’s sight </a:t>
            </a:r>
            <a:r>
              <a:rPr lang="en-US" sz="2400" b="1" u="sng" dirty="0">
                <a:solidFill>
                  <a:schemeClr val="bg1"/>
                </a:solidFill>
              </a:rPr>
              <a:t>by the works of the law</a:t>
            </a:r>
            <a:r>
              <a:rPr lang="en-US" sz="2400" b="1" dirty="0">
                <a:solidFill>
                  <a:schemeClr val="bg1"/>
                </a:solidFill>
              </a:rPr>
              <a:t>, rather, through the law we become conscious of sin.”  Romans 3:20</a:t>
            </a:r>
          </a:p>
        </p:txBody>
      </p:sp>
    </p:spTree>
    <p:extLst>
      <p:ext uri="{BB962C8B-B14F-4D97-AF65-F5344CB8AC3E}">
        <p14:creationId xmlns:p14="http://schemas.microsoft.com/office/powerpoint/2010/main" val="158423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02CD-A85A-5F45-9070-685EB2427B48}"/>
              </a:ext>
            </a:extLst>
          </p:cNvPr>
          <p:cNvSpPr>
            <a:spLocks noGrp="1"/>
          </p:cNvSpPr>
          <p:nvPr>
            <p:ph type="title"/>
          </p:nvPr>
        </p:nvSpPr>
        <p:spPr>
          <a:xfrm>
            <a:off x="857041" y="290262"/>
            <a:ext cx="5459269" cy="658630"/>
          </a:xfrm>
        </p:spPr>
        <p:txBody>
          <a:bodyPr/>
          <a:lstStyle/>
          <a:p>
            <a:r>
              <a:rPr lang="en-US" sz="3300" b="1" dirty="0"/>
              <a:t>Romans 1:16-17  </a:t>
            </a:r>
            <a:r>
              <a:rPr lang="en-US" sz="3300" dirty="0"/>
              <a:t>(NIV) </a:t>
            </a:r>
          </a:p>
        </p:txBody>
      </p:sp>
      <p:sp>
        <p:nvSpPr>
          <p:cNvPr id="3" name="Content Placeholder 2">
            <a:extLst>
              <a:ext uri="{FF2B5EF4-FFF2-40B4-BE49-F238E27FC236}">
                <a16:creationId xmlns:a16="http://schemas.microsoft.com/office/drawing/2014/main" id="{56C915A3-90AF-EC4E-96B7-44523B27E0B3}"/>
              </a:ext>
            </a:extLst>
          </p:cNvPr>
          <p:cNvSpPr>
            <a:spLocks noGrp="1"/>
          </p:cNvSpPr>
          <p:nvPr>
            <p:ph idx="1"/>
          </p:nvPr>
        </p:nvSpPr>
        <p:spPr>
          <a:xfrm>
            <a:off x="393895" y="1295400"/>
            <a:ext cx="10818055" cy="5527434"/>
          </a:xfrm>
        </p:spPr>
        <p:txBody>
          <a:bodyPr>
            <a:noAutofit/>
          </a:bodyPr>
          <a:lstStyle/>
          <a:p>
            <a:pPr marL="0" indent="0">
              <a:buNone/>
            </a:pPr>
            <a:r>
              <a:rPr lang="en-US" sz="3600" baseline="30000" dirty="0">
                <a:solidFill>
                  <a:schemeClr val="accent3"/>
                </a:solidFill>
              </a:rPr>
              <a:t>16</a:t>
            </a:r>
            <a:r>
              <a:rPr lang="en-US" sz="3600" dirty="0"/>
              <a:t> I am not ashamed of the gospel, because it is the power of God for the salvation of everyone who believes: first for the Jew, then for the Gentile.</a:t>
            </a:r>
            <a:endParaRPr lang="en-US" sz="3600" baseline="30000" dirty="0">
              <a:solidFill>
                <a:schemeClr val="accent3"/>
              </a:solidFill>
            </a:endParaRPr>
          </a:p>
          <a:p>
            <a:pPr marL="0" indent="0">
              <a:buNone/>
            </a:pPr>
            <a:r>
              <a:rPr lang="en-US" sz="3600" baseline="30000" dirty="0">
                <a:solidFill>
                  <a:schemeClr val="accent3"/>
                </a:solidFill>
              </a:rPr>
              <a:t>17</a:t>
            </a:r>
            <a:r>
              <a:rPr lang="en-US" sz="3600" b="1" baseline="30000" dirty="0"/>
              <a:t> </a:t>
            </a:r>
            <a:r>
              <a:rPr lang="en-US" sz="3600" dirty="0"/>
              <a:t>For in the gospel a righteousness from God is revealed, a righteousness that is by faith from first to last,</a:t>
            </a:r>
            <a:r>
              <a:rPr lang="en-US" sz="3600" baseline="30000" dirty="0"/>
              <a:t> </a:t>
            </a:r>
            <a:r>
              <a:rPr lang="en-US" sz="3600" dirty="0"/>
              <a:t>just as it is written:</a:t>
            </a:r>
          </a:p>
          <a:p>
            <a:pPr marL="0" indent="0">
              <a:buNone/>
            </a:pPr>
            <a:r>
              <a:rPr lang="en-US" sz="3600" dirty="0"/>
              <a:t>"The righteous will live by faith." </a:t>
            </a:r>
          </a:p>
        </p:txBody>
      </p:sp>
      <p:cxnSp>
        <p:nvCxnSpPr>
          <p:cNvPr id="9" name="Straight Connector 8">
            <a:extLst>
              <a:ext uri="{FF2B5EF4-FFF2-40B4-BE49-F238E27FC236}">
                <a16:creationId xmlns:a16="http://schemas.microsoft.com/office/drawing/2014/main" id="{80EE61CA-25B2-3D44-9803-037EC3E2D70A}"/>
              </a:ext>
            </a:extLst>
          </p:cNvPr>
          <p:cNvCxnSpPr>
            <a:cxnSpLocks/>
          </p:cNvCxnSpPr>
          <p:nvPr/>
        </p:nvCxnSpPr>
        <p:spPr>
          <a:xfrm>
            <a:off x="6160168" y="2458330"/>
            <a:ext cx="46778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0C4F00-38B6-0C46-BE96-C54B48D4C15E}"/>
              </a:ext>
            </a:extLst>
          </p:cNvPr>
          <p:cNvCxnSpPr>
            <a:cxnSpLocks/>
          </p:cNvCxnSpPr>
          <p:nvPr/>
        </p:nvCxnSpPr>
        <p:spPr>
          <a:xfrm>
            <a:off x="467239" y="2963154"/>
            <a:ext cx="926255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DE5C96-057A-0447-AC53-53BE346A7FB9}"/>
              </a:ext>
            </a:extLst>
          </p:cNvPr>
          <p:cNvCxnSpPr>
            <a:cxnSpLocks/>
          </p:cNvCxnSpPr>
          <p:nvPr/>
        </p:nvCxnSpPr>
        <p:spPr>
          <a:xfrm>
            <a:off x="2747892" y="4763086"/>
            <a:ext cx="65637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1A9086-476B-B140-A6DF-B467022954E1}"/>
              </a:ext>
            </a:extLst>
          </p:cNvPr>
          <p:cNvCxnSpPr>
            <a:cxnSpLocks/>
          </p:cNvCxnSpPr>
          <p:nvPr/>
        </p:nvCxnSpPr>
        <p:spPr>
          <a:xfrm>
            <a:off x="1502152" y="5970791"/>
            <a:ext cx="5462528" cy="1051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765F963-268B-5741-89CB-A67E05C073CA}"/>
              </a:ext>
            </a:extLst>
          </p:cNvPr>
          <p:cNvCxnSpPr>
            <a:cxnSpLocks/>
          </p:cNvCxnSpPr>
          <p:nvPr/>
        </p:nvCxnSpPr>
        <p:spPr>
          <a:xfrm>
            <a:off x="4663440" y="4214446"/>
            <a:ext cx="565404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6309974-8731-4445-8FCC-15E048908AFD}"/>
              </a:ext>
            </a:extLst>
          </p:cNvPr>
          <p:cNvSpPr txBox="1"/>
          <p:nvPr/>
        </p:nvSpPr>
        <p:spPr>
          <a:xfrm>
            <a:off x="10594738" y="4742871"/>
            <a:ext cx="579928" cy="1323439"/>
          </a:xfrm>
          <a:prstGeom prst="rect">
            <a:avLst/>
          </a:prstGeom>
          <a:noFill/>
          <a:ln>
            <a:noFill/>
          </a:ln>
        </p:spPr>
        <p:txBody>
          <a:bodyPr wrap="square" rtlCol="0">
            <a:spAutoFit/>
          </a:bodyPr>
          <a:lstStyle/>
          <a:p>
            <a:r>
              <a:rPr lang="en-US" sz="8000" i="1" dirty="0">
                <a:solidFill>
                  <a:schemeClr val="tx1">
                    <a:lumMod val="95000"/>
                  </a:schemeClr>
                </a:solidFill>
              </a:rPr>
              <a:t>*</a:t>
            </a:r>
            <a:endParaRPr lang="en-US" sz="8000" dirty="0">
              <a:solidFill>
                <a:schemeClr val="tx1">
                  <a:lumMod val="95000"/>
                </a:schemeClr>
              </a:solidFill>
            </a:endParaRPr>
          </a:p>
        </p:txBody>
      </p:sp>
      <p:sp>
        <p:nvSpPr>
          <p:cNvPr id="17" name="Rounded Rectangular Callout 16">
            <a:extLst>
              <a:ext uri="{FF2B5EF4-FFF2-40B4-BE49-F238E27FC236}">
                <a16:creationId xmlns:a16="http://schemas.microsoft.com/office/drawing/2014/main" id="{A23ABFCB-C5D6-994E-BEB6-CC180A07235D}"/>
              </a:ext>
            </a:extLst>
          </p:cNvPr>
          <p:cNvSpPr/>
          <p:nvPr/>
        </p:nvSpPr>
        <p:spPr>
          <a:xfrm>
            <a:off x="8613612" y="5736751"/>
            <a:ext cx="2108764" cy="548434"/>
          </a:xfrm>
          <a:prstGeom prst="wedgeRoundRectCallout">
            <a:avLst>
              <a:gd name="adj1" fmla="val -112584"/>
              <a:gd name="adj2" fmla="val -40288"/>
              <a:gd name="adj3" fmla="val 16667"/>
            </a:avLst>
          </a:prstGeom>
          <a:solidFill>
            <a:schemeClr val="tx2"/>
          </a:solidFill>
          <a:ln>
            <a:solidFill>
              <a:srgbClr val="C1171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300" dirty="0">
                <a:solidFill>
                  <a:schemeClr val="bg1"/>
                </a:solidFill>
              </a:rPr>
              <a:t>= HOW </a:t>
            </a:r>
            <a:endParaRPr lang="en-US" sz="3300" dirty="0">
              <a:ln w="0"/>
              <a:solidFill>
                <a:schemeClr val="bg1"/>
              </a:solidFill>
              <a:effectLst>
                <a:outerShdw blurRad="38100" dist="19050" dir="2700000" algn="tl" rotWithShape="0">
                  <a:schemeClr val="dk1">
                    <a:alpha val="40000"/>
                  </a:schemeClr>
                </a:outerShdw>
              </a:effectLst>
            </a:endParaRPr>
          </a:p>
        </p:txBody>
      </p:sp>
      <p:sp>
        <p:nvSpPr>
          <p:cNvPr id="21" name="Rounded Rectangular Callout 20">
            <a:extLst>
              <a:ext uri="{FF2B5EF4-FFF2-40B4-BE49-F238E27FC236}">
                <a16:creationId xmlns:a16="http://schemas.microsoft.com/office/drawing/2014/main" id="{13153C64-0463-8F4F-8F7F-7642A019EE58}"/>
              </a:ext>
            </a:extLst>
          </p:cNvPr>
          <p:cNvSpPr/>
          <p:nvPr/>
        </p:nvSpPr>
        <p:spPr>
          <a:xfrm>
            <a:off x="8576822" y="5552821"/>
            <a:ext cx="2437722" cy="856960"/>
          </a:xfrm>
          <a:prstGeom prst="wedgeRoundRectCallout">
            <a:avLst>
              <a:gd name="adj1" fmla="val -37564"/>
              <a:gd name="adj2" fmla="val -138406"/>
              <a:gd name="adj3" fmla="val 16667"/>
            </a:avLst>
          </a:prstGeom>
          <a:solidFill>
            <a:schemeClr val="tx2"/>
          </a:solidFill>
          <a:ln>
            <a:solidFill>
              <a:srgbClr val="C1171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300" b="1" dirty="0">
                <a:solidFill>
                  <a:schemeClr val="bg1"/>
                </a:solidFill>
              </a:rPr>
              <a:t>= HOW </a:t>
            </a:r>
            <a:endParaRPr lang="en-US" sz="3300" dirty="0">
              <a:ln w="0"/>
              <a:solidFill>
                <a:schemeClr val="bg1"/>
              </a:solidFill>
              <a:effectLst>
                <a:outerShdw blurRad="38100" dist="19050" dir="2700000" algn="tl" rotWithShape="0">
                  <a:schemeClr val="dk1">
                    <a:alpha val="40000"/>
                  </a:schemeClr>
                </a:outerShdw>
              </a:effectLst>
            </a:endParaRPr>
          </a:p>
        </p:txBody>
      </p:sp>
      <p:cxnSp>
        <p:nvCxnSpPr>
          <p:cNvPr id="18" name="Straight Connector 17">
            <a:extLst>
              <a:ext uri="{FF2B5EF4-FFF2-40B4-BE49-F238E27FC236}">
                <a16:creationId xmlns:a16="http://schemas.microsoft.com/office/drawing/2014/main" id="{B3935AD5-3730-1E4B-A1C1-8C0C4BDEECC3}"/>
              </a:ext>
            </a:extLst>
          </p:cNvPr>
          <p:cNvCxnSpPr>
            <a:cxnSpLocks/>
          </p:cNvCxnSpPr>
          <p:nvPr/>
        </p:nvCxnSpPr>
        <p:spPr>
          <a:xfrm>
            <a:off x="454690" y="3514728"/>
            <a:ext cx="171700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12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666398"/>
          </a:xfrm>
        </p:spPr>
        <p:txBody>
          <a:bodyPr/>
          <a:lstStyle/>
          <a:p>
            <a:r>
              <a:rPr lang="en-US" sz="3200" dirty="0"/>
              <a:t>Romans 3:21-26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188160"/>
            <a:ext cx="11087001" cy="2832511"/>
          </a:xfrm>
        </p:spPr>
        <p:txBody>
          <a:bodyPr>
            <a:noAutofit/>
          </a:bodyPr>
          <a:lstStyle/>
          <a:p>
            <a:pPr marL="0" indent="0">
              <a:buNone/>
            </a:pPr>
            <a:r>
              <a:rPr lang="en-US" sz="2800" b="1" baseline="30000" dirty="0">
                <a:solidFill>
                  <a:schemeClr val="accent3">
                    <a:lumMod val="60000"/>
                    <a:lumOff val="40000"/>
                  </a:schemeClr>
                </a:solidFill>
                <a:hlinkClick r:id="rId2">
                  <a:extLst>
                    <a:ext uri="{A12FA001-AC4F-418D-AE19-62706E023703}">
                      <ahyp:hlinkClr xmlns:ahyp="http://schemas.microsoft.com/office/drawing/2018/hyperlinkcolor" val="tx"/>
                    </a:ext>
                  </a:extLst>
                </a:hlinkClick>
              </a:rPr>
              <a:t>21</a:t>
            </a:r>
            <a:r>
              <a:rPr lang="en-US" sz="2800" baseline="30000" dirty="0"/>
              <a:t> </a:t>
            </a:r>
            <a:r>
              <a:rPr lang="en-US" sz="2800" dirty="0"/>
              <a:t>But now a righteousness from God, apart from law, has been made known, to which the Law and the Prophets testify. </a:t>
            </a:r>
            <a:r>
              <a:rPr lang="en-US" sz="2800" b="1" u="sng" baseline="30000" dirty="0">
                <a:solidFill>
                  <a:schemeClr val="accent3">
                    <a:lumMod val="60000"/>
                    <a:lumOff val="40000"/>
                  </a:schemeClr>
                </a:solidFill>
                <a:hlinkClick r:id="rId3">
                  <a:extLst>
                    <a:ext uri="{A12FA001-AC4F-418D-AE19-62706E023703}">
                      <ahyp:hlinkClr xmlns:ahyp="http://schemas.microsoft.com/office/drawing/2018/hyperlinkcolor" val="tx"/>
                    </a:ext>
                  </a:extLst>
                </a:hlinkClick>
              </a:rPr>
              <a:t>22</a:t>
            </a:r>
            <a:r>
              <a:rPr lang="en-US" sz="2800" dirty="0"/>
              <a:t> This righteousness from God comes through faith in Jesus Christ to all who believe. There is no difference, </a:t>
            </a:r>
            <a:r>
              <a:rPr lang="en-US" sz="2800" b="1" u="sng" baseline="30000" dirty="0">
                <a:solidFill>
                  <a:schemeClr val="accent3">
                    <a:lumMod val="60000"/>
                    <a:lumOff val="40000"/>
                  </a:schemeClr>
                </a:solidFill>
                <a:hlinkClick r:id="rId4">
                  <a:extLst>
                    <a:ext uri="{A12FA001-AC4F-418D-AE19-62706E023703}">
                      <ahyp:hlinkClr xmlns:ahyp="http://schemas.microsoft.com/office/drawing/2018/hyperlinkcolor" val="tx"/>
                    </a:ext>
                  </a:extLst>
                </a:hlinkClick>
              </a:rPr>
              <a:t>23</a:t>
            </a:r>
            <a:r>
              <a:rPr lang="en-US" sz="2800" dirty="0"/>
              <a:t> for all have sinned and fall short of the glory of God, </a:t>
            </a:r>
            <a:r>
              <a:rPr lang="en-US" sz="2800" b="1" u="sng" baseline="30000" dirty="0">
                <a:solidFill>
                  <a:schemeClr val="accent3">
                    <a:lumMod val="60000"/>
                    <a:lumOff val="40000"/>
                  </a:schemeClr>
                </a:solidFill>
                <a:hlinkClick r:id="rId5">
                  <a:extLst>
                    <a:ext uri="{A12FA001-AC4F-418D-AE19-62706E023703}">
                      <ahyp:hlinkClr xmlns:ahyp="http://schemas.microsoft.com/office/drawing/2018/hyperlinkcolor" val="tx"/>
                    </a:ext>
                  </a:extLst>
                </a:hlinkClick>
              </a:rPr>
              <a:t>24</a:t>
            </a:r>
            <a:r>
              <a:rPr lang="en-US" sz="2800" dirty="0"/>
              <a:t> and are justified freely by his grace through the redemption that came by Christ Jesus.</a:t>
            </a:r>
          </a:p>
        </p:txBody>
      </p:sp>
      <p:sp>
        <p:nvSpPr>
          <p:cNvPr id="5" name="Content Placeholder 2">
            <a:extLst>
              <a:ext uri="{FF2B5EF4-FFF2-40B4-BE49-F238E27FC236}">
                <a16:creationId xmlns:a16="http://schemas.microsoft.com/office/drawing/2014/main" id="{D5B3EAD2-480F-6F4D-9B95-7C551094BB5D}"/>
              </a:ext>
            </a:extLst>
          </p:cNvPr>
          <p:cNvSpPr txBox="1">
            <a:spLocks/>
          </p:cNvSpPr>
          <p:nvPr/>
        </p:nvSpPr>
        <p:spPr>
          <a:xfrm>
            <a:off x="468506" y="3949287"/>
            <a:ext cx="10918209" cy="283251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u="sng" baseline="30000" dirty="0">
                <a:solidFill>
                  <a:schemeClr val="accent3">
                    <a:lumMod val="60000"/>
                    <a:lumOff val="40000"/>
                  </a:schemeClr>
                </a:solidFill>
                <a:hlinkClick r:id="rId6">
                  <a:extLst>
                    <a:ext uri="{A12FA001-AC4F-418D-AE19-62706E023703}">
                      <ahyp:hlinkClr xmlns:ahyp="http://schemas.microsoft.com/office/drawing/2018/hyperlinkcolor" val="tx"/>
                    </a:ext>
                  </a:extLst>
                </a:hlinkClick>
              </a:rPr>
              <a:t>25</a:t>
            </a:r>
            <a:r>
              <a:rPr lang="en-US" sz="2800" dirty="0"/>
              <a:t> God presented him as a sacrifice of atonement, through faith in his blood. He did this to demonstrate his justice, because in his forbearance he had left the sins committed beforehand unpunished-- </a:t>
            </a:r>
            <a:r>
              <a:rPr lang="en-US" sz="2800" b="1" u="sng" baseline="30000" dirty="0">
                <a:solidFill>
                  <a:schemeClr val="accent3">
                    <a:lumMod val="60000"/>
                    <a:lumOff val="40000"/>
                  </a:schemeClr>
                </a:solidFill>
                <a:hlinkClick r:id="rId7">
                  <a:extLst>
                    <a:ext uri="{A12FA001-AC4F-418D-AE19-62706E023703}">
                      <ahyp:hlinkClr xmlns:ahyp="http://schemas.microsoft.com/office/drawing/2018/hyperlinkcolor" val="tx"/>
                    </a:ext>
                  </a:extLst>
                </a:hlinkClick>
              </a:rPr>
              <a:t>26</a:t>
            </a:r>
            <a:r>
              <a:rPr lang="en-US" sz="2800" dirty="0"/>
              <a:t> he did it to demonstrate his justice at the present time, so as to be just and the one who justifies those who have faith in Jesus. </a:t>
            </a:r>
          </a:p>
        </p:txBody>
      </p:sp>
      <p:cxnSp>
        <p:nvCxnSpPr>
          <p:cNvPr id="11" name="Straight Connector 10">
            <a:extLst>
              <a:ext uri="{FF2B5EF4-FFF2-40B4-BE49-F238E27FC236}">
                <a16:creationId xmlns:a16="http://schemas.microsoft.com/office/drawing/2014/main" id="{352EC56E-65DA-4D48-B102-ED98D0535589}"/>
              </a:ext>
            </a:extLst>
          </p:cNvPr>
          <p:cNvCxnSpPr>
            <a:cxnSpLocks/>
          </p:cNvCxnSpPr>
          <p:nvPr/>
        </p:nvCxnSpPr>
        <p:spPr>
          <a:xfrm>
            <a:off x="7381176" y="2496163"/>
            <a:ext cx="323584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0F57EF-670A-6F43-A7E4-45AEED372CF2}"/>
              </a:ext>
            </a:extLst>
          </p:cNvPr>
          <p:cNvCxnSpPr>
            <a:cxnSpLocks/>
          </p:cNvCxnSpPr>
          <p:nvPr/>
        </p:nvCxnSpPr>
        <p:spPr>
          <a:xfrm>
            <a:off x="513911" y="4829325"/>
            <a:ext cx="2845977" cy="0"/>
          </a:xfrm>
          <a:prstGeom prst="line">
            <a:avLst/>
          </a:prstGeom>
          <a:ln w="38100">
            <a:solidFill>
              <a:srgbClr val="E081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55AA7E-4FBC-AD4F-AAE7-16A35EB4FBF2}"/>
              </a:ext>
            </a:extLst>
          </p:cNvPr>
          <p:cNvCxnSpPr>
            <a:cxnSpLocks/>
          </p:cNvCxnSpPr>
          <p:nvPr/>
        </p:nvCxnSpPr>
        <p:spPr>
          <a:xfrm>
            <a:off x="4699591" y="6555337"/>
            <a:ext cx="2215110" cy="0"/>
          </a:xfrm>
          <a:prstGeom prst="line">
            <a:avLst/>
          </a:prstGeom>
          <a:ln w="38100">
            <a:solidFill>
              <a:srgbClr val="E081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86135F-298A-974E-B6C3-AC69389FD5D2}"/>
              </a:ext>
            </a:extLst>
          </p:cNvPr>
          <p:cNvCxnSpPr>
            <a:cxnSpLocks/>
          </p:cNvCxnSpPr>
          <p:nvPr/>
        </p:nvCxnSpPr>
        <p:spPr>
          <a:xfrm>
            <a:off x="3069946" y="2074133"/>
            <a:ext cx="7000177"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5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02CD-A85A-5F45-9070-685EB2427B48}"/>
              </a:ext>
            </a:extLst>
          </p:cNvPr>
          <p:cNvSpPr>
            <a:spLocks noGrp="1"/>
          </p:cNvSpPr>
          <p:nvPr>
            <p:ph type="title"/>
          </p:nvPr>
        </p:nvSpPr>
        <p:spPr>
          <a:xfrm>
            <a:off x="857041" y="290262"/>
            <a:ext cx="5459269" cy="658630"/>
          </a:xfrm>
        </p:spPr>
        <p:txBody>
          <a:bodyPr/>
          <a:lstStyle/>
          <a:p>
            <a:r>
              <a:rPr lang="en-US" sz="3300" b="1" dirty="0"/>
              <a:t>Romans 1:16-17  </a:t>
            </a:r>
            <a:r>
              <a:rPr lang="en-US" sz="3300" dirty="0"/>
              <a:t>(NIV) </a:t>
            </a:r>
          </a:p>
        </p:txBody>
      </p:sp>
      <p:sp>
        <p:nvSpPr>
          <p:cNvPr id="3" name="Content Placeholder 2">
            <a:extLst>
              <a:ext uri="{FF2B5EF4-FFF2-40B4-BE49-F238E27FC236}">
                <a16:creationId xmlns:a16="http://schemas.microsoft.com/office/drawing/2014/main" id="{56C915A3-90AF-EC4E-96B7-44523B27E0B3}"/>
              </a:ext>
            </a:extLst>
          </p:cNvPr>
          <p:cNvSpPr>
            <a:spLocks noGrp="1"/>
          </p:cNvSpPr>
          <p:nvPr>
            <p:ph idx="1"/>
          </p:nvPr>
        </p:nvSpPr>
        <p:spPr>
          <a:xfrm>
            <a:off x="393895" y="1295400"/>
            <a:ext cx="10818055" cy="5527434"/>
          </a:xfrm>
        </p:spPr>
        <p:txBody>
          <a:bodyPr>
            <a:noAutofit/>
          </a:bodyPr>
          <a:lstStyle/>
          <a:p>
            <a:pPr marL="0" indent="0">
              <a:buNone/>
            </a:pPr>
            <a:r>
              <a:rPr lang="en-US" sz="3600" baseline="30000" dirty="0">
                <a:solidFill>
                  <a:schemeClr val="accent3"/>
                </a:solidFill>
              </a:rPr>
              <a:t>16</a:t>
            </a:r>
            <a:r>
              <a:rPr lang="en-US" sz="3600" dirty="0"/>
              <a:t> I am not ashamed of the gospel, because it is the power of God for the salvation of everyone who believes: first for the Jew, then for the Gentile.</a:t>
            </a:r>
            <a:endParaRPr lang="en-US" sz="3600" baseline="30000" dirty="0">
              <a:solidFill>
                <a:schemeClr val="accent3"/>
              </a:solidFill>
            </a:endParaRPr>
          </a:p>
          <a:p>
            <a:pPr marL="0" indent="0">
              <a:buNone/>
            </a:pPr>
            <a:r>
              <a:rPr lang="en-US" sz="3600" baseline="30000" dirty="0">
                <a:solidFill>
                  <a:schemeClr val="accent3"/>
                </a:solidFill>
              </a:rPr>
              <a:t>17</a:t>
            </a:r>
            <a:r>
              <a:rPr lang="en-US" sz="3600" b="1" baseline="30000" dirty="0"/>
              <a:t> </a:t>
            </a:r>
            <a:r>
              <a:rPr lang="en-US" sz="3600" dirty="0"/>
              <a:t>For in the gospel a righteousness from God is revealed, a righteousness that is by faith from first to last,</a:t>
            </a:r>
            <a:r>
              <a:rPr lang="en-US" sz="3600" baseline="30000" dirty="0"/>
              <a:t> </a:t>
            </a:r>
            <a:r>
              <a:rPr lang="en-US" sz="3600" dirty="0"/>
              <a:t>just as it is written:</a:t>
            </a:r>
          </a:p>
          <a:p>
            <a:pPr marL="0" indent="0">
              <a:buNone/>
            </a:pPr>
            <a:r>
              <a:rPr lang="en-US" sz="3600" dirty="0"/>
              <a:t>"The righteous will live by faith." </a:t>
            </a:r>
          </a:p>
        </p:txBody>
      </p:sp>
      <p:cxnSp>
        <p:nvCxnSpPr>
          <p:cNvPr id="15" name="Straight Connector 14">
            <a:extLst>
              <a:ext uri="{FF2B5EF4-FFF2-40B4-BE49-F238E27FC236}">
                <a16:creationId xmlns:a16="http://schemas.microsoft.com/office/drawing/2014/main" id="{D41A9086-476B-B140-A6DF-B467022954E1}"/>
              </a:ext>
            </a:extLst>
          </p:cNvPr>
          <p:cNvCxnSpPr>
            <a:cxnSpLocks/>
          </p:cNvCxnSpPr>
          <p:nvPr/>
        </p:nvCxnSpPr>
        <p:spPr>
          <a:xfrm>
            <a:off x="641684" y="5981301"/>
            <a:ext cx="6322996" cy="0"/>
          </a:xfrm>
          <a:prstGeom prst="line">
            <a:avLst/>
          </a:prstGeom>
          <a:ln w="38100">
            <a:solidFill>
              <a:srgbClr val="C1171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6309974-8731-4445-8FCC-15E048908AFD}"/>
              </a:ext>
            </a:extLst>
          </p:cNvPr>
          <p:cNvSpPr txBox="1"/>
          <p:nvPr/>
        </p:nvSpPr>
        <p:spPr>
          <a:xfrm>
            <a:off x="10594738" y="4742871"/>
            <a:ext cx="579928" cy="1323439"/>
          </a:xfrm>
          <a:prstGeom prst="rect">
            <a:avLst/>
          </a:prstGeom>
          <a:noFill/>
          <a:ln>
            <a:noFill/>
          </a:ln>
        </p:spPr>
        <p:txBody>
          <a:bodyPr wrap="square" rtlCol="0">
            <a:spAutoFit/>
          </a:bodyPr>
          <a:lstStyle/>
          <a:p>
            <a:r>
              <a:rPr lang="en-US" sz="8000" i="1" dirty="0">
                <a:solidFill>
                  <a:schemeClr val="tx1">
                    <a:lumMod val="95000"/>
                  </a:schemeClr>
                </a:solidFill>
              </a:rPr>
              <a:t>*</a:t>
            </a:r>
            <a:endParaRPr lang="en-US" sz="8000" dirty="0">
              <a:solidFill>
                <a:schemeClr val="tx1">
                  <a:lumMod val="95000"/>
                </a:schemeClr>
              </a:solidFill>
            </a:endParaRPr>
          </a:p>
        </p:txBody>
      </p:sp>
      <p:sp>
        <p:nvSpPr>
          <p:cNvPr id="17" name="Rounded Rectangular Callout 16">
            <a:extLst>
              <a:ext uri="{FF2B5EF4-FFF2-40B4-BE49-F238E27FC236}">
                <a16:creationId xmlns:a16="http://schemas.microsoft.com/office/drawing/2014/main" id="{A23ABFCB-C5D6-994E-BEB6-CC180A07235D}"/>
              </a:ext>
            </a:extLst>
          </p:cNvPr>
          <p:cNvSpPr/>
          <p:nvPr/>
        </p:nvSpPr>
        <p:spPr>
          <a:xfrm>
            <a:off x="8599324" y="5465738"/>
            <a:ext cx="2224374" cy="819447"/>
          </a:xfrm>
          <a:prstGeom prst="wedgeRoundRectCallout">
            <a:avLst>
              <a:gd name="adj1" fmla="val -107445"/>
              <a:gd name="adj2" fmla="val -10648"/>
              <a:gd name="adj3" fmla="val 16667"/>
            </a:avLst>
          </a:prstGeom>
          <a:solidFill>
            <a:schemeClr val="tx2"/>
          </a:solidFill>
          <a:ln>
            <a:solidFill>
              <a:srgbClr val="C1171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300" dirty="0">
                <a:solidFill>
                  <a:schemeClr val="bg1"/>
                </a:solidFill>
              </a:rPr>
              <a:t>= </a:t>
            </a:r>
            <a:r>
              <a:rPr lang="en-US" sz="3300" b="1" dirty="0">
                <a:solidFill>
                  <a:schemeClr val="bg1"/>
                </a:solidFill>
              </a:rPr>
              <a:t>HOW </a:t>
            </a:r>
            <a:endParaRPr lang="en-US" sz="3300" b="1"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323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r>
              <a:rPr lang="en-US" sz="8800" dirty="0"/>
              <a:t> </a:t>
            </a:r>
            <a:r>
              <a:rPr lang="en-US" dirty="0">
                <a:solidFill>
                  <a:schemeClr val="bg1"/>
                </a:solidFill>
              </a:rPr>
              <a:t> </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6589B4D-3D86-7E47-A882-FF8440376490}"/>
              </a:ext>
            </a:extLst>
          </p:cNvPr>
          <p:cNvSpPr txBox="1">
            <a:spLocks/>
          </p:cNvSpPr>
          <p:nvPr/>
        </p:nvSpPr>
        <p:spPr>
          <a:xfrm>
            <a:off x="1215933" y="4758098"/>
            <a:ext cx="4642168"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3600" dirty="0">
                <a:solidFill>
                  <a:schemeClr val="bg2">
                    <a:lumMod val="60000"/>
                    <a:lumOff val="40000"/>
                  </a:schemeClr>
                </a:solidFill>
              </a:rPr>
              <a:t>Part 8</a:t>
            </a:r>
          </a:p>
        </p:txBody>
      </p:sp>
      <p:sp>
        <p:nvSpPr>
          <p:cNvPr id="10" name="Title 1">
            <a:extLst>
              <a:ext uri="{FF2B5EF4-FFF2-40B4-BE49-F238E27FC236}">
                <a16:creationId xmlns:a16="http://schemas.microsoft.com/office/drawing/2014/main" id="{162A55BA-38D4-C042-A03A-3837BAC57EE3}"/>
              </a:ext>
            </a:extLst>
          </p:cNvPr>
          <p:cNvSpPr txBox="1">
            <a:spLocks/>
          </p:cNvSpPr>
          <p:nvPr/>
        </p:nvSpPr>
        <p:spPr>
          <a:xfrm>
            <a:off x="3169524" y="4334605"/>
            <a:ext cx="4642168" cy="104074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3">
                    <a:lumMod val="60000"/>
                    <a:lumOff val="40000"/>
                  </a:schemeClr>
                </a:solidFill>
              </a:rPr>
              <a:t>3:27 – 4:25</a:t>
            </a:r>
            <a:endParaRPr lang="en-US" sz="8000" dirty="0">
              <a:solidFill>
                <a:schemeClr val="bg1"/>
              </a:solidFill>
            </a:endParaRPr>
          </a:p>
        </p:txBody>
      </p:sp>
    </p:spTree>
    <p:extLst>
      <p:ext uri="{BB962C8B-B14F-4D97-AF65-F5344CB8AC3E}">
        <p14:creationId xmlns:p14="http://schemas.microsoft.com/office/powerpoint/2010/main" val="282925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666398"/>
          </a:xfrm>
        </p:spPr>
        <p:txBody>
          <a:bodyPr/>
          <a:lstStyle/>
          <a:p>
            <a:r>
              <a:rPr lang="en-US" sz="3200" dirty="0"/>
              <a:t>Romans 3:27-31	 </a:t>
            </a:r>
            <a:r>
              <a:rPr lang="en-US" sz="2400" dirty="0"/>
              <a:t>(NIV) </a:t>
            </a:r>
            <a:endParaRPr lang="en-US" sz="3200" dirty="0"/>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65814"/>
            <a:ext cx="11087001" cy="5416949"/>
          </a:xfrm>
        </p:spPr>
        <p:txBody>
          <a:bodyPr>
            <a:noAutofit/>
          </a:bodyPr>
          <a:lstStyle/>
          <a:p>
            <a:pPr marL="0" indent="0">
              <a:buNone/>
            </a:pPr>
            <a:r>
              <a:rPr lang="en-US" sz="3000" u="sng" baseline="30000" dirty="0">
                <a:solidFill>
                  <a:schemeClr val="accent3"/>
                </a:solidFill>
                <a:hlinkClick r:id="rId2">
                  <a:extLst>
                    <a:ext uri="{A12FA001-AC4F-418D-AE19-62706E023703}">
                      <ahyp:hlinkClr xmlns:ahyp="http://schemas.microsoft.com/office/drawing/2018/hyperlinkcolor" val="tx"/>
                    </a:ext>
                  </a:extLst>
                </a:hlinkClick>
              </a:rPr>
              <a:t>27</a:t>
            </a:r>
            <a:r>
              <a:rPr lang="en-US" sz="3000" dirty="0"/>
              <a:t> Where, then, is boasting? It is excluded. On what principle? On that of observing the law? No, but on that of faith. </a:t>
            </a:r>
            <a:r>
              <a:rPr lang="en-US" sz="3000" u="sng" baseline="30000" dirty="0">
                <a:solidFill>
                  <a:schemeClr val="accent3"/>
                </a:solidFill>
                <a:hlinkClick r:id="rId3">
                  <a:extLst>
                    <a:ext uri="{A12FA001-AC4F-418D-AE19-62706E023703}">
                      <ahyp:hlinkClr xmlns:ahyp="http://schemas.microsoft.com/office/drawing/2018/hyperlinkcolor" val="tx"/>
                    </a:ext>
                  </a:extLst>
                </a:hlinkClick>
              </a:rPr>
              <a:t>28</a:t>
            </a:r>
            <a:r>
              <a:rPr lang="en-US" sz="3000" dirty="0"/>
              <a:t> For we maintain that a man is justified by faith apart from observing the law. </a:t>
            </a:r>
            <a:r>
              <a:rPr lang="en-US" sz="3000" u="sng" baseline="30000" dirty="0">
                <a:solidFill>
                  <a:schemeClr val="accent3"/>
                </a:solidFill>
                <a:hlinkClick r:id="rId4">
                  <a:extLst>
                    <a:ext uri="{A12FA001-AC4F-418D-AE19-62706E023703}">
                      <ahyp:hlinkClr xmlns:ahyp="http://schemas.microsoft.com/office/drawing/2018/hyperlinkcolor" val="tx"/>
                    </a:ext>
                  </a:extLst>
                </a:hlinkClick>
              </a:rPr>
              <a:t>29</a:t>
            </a:r>
            <a:r>
              <a:rPr lang="en-US" sz="3000" dirty="0"/>
              <a:t> Is God the God of Jews only? Is he not the God of Gentiles too? Yes, of Gentiles too, </a:t>
            </a:r>
            <a:r>
              <a:rPr lang="en-US" sz="3000" u="sng" baseline="30000" dirty="0">
                <a:solidFill>
                  <a:schemeClr val="accent3"/>
                </a:solidFill>
                <a:hlinkClick r:id="rId5">
                  <a:extLst>
                    <a:ext uri="{A12FA001-AC4F-418D-AE19-62706E023703}">
                      <ahyp:hlinkClr xmlns:ahyp="http://schemas.microsoft.com/office/drawing/2018/hyperlinkcolor" val="tx"/>
                    </a:ext>
                  </a:extLst>
                </a:hlinkClick>
              </a:rPr>
              <a:t>30</a:t>
            </a:r>
            <a:r>
              <a:rPr lang="en-US" sz="3000" dirty="0"/>
              <a:t> since there is only one God, who will justify the circumcised by faith and the uncircumcised through that same faith. </a:t>
            </a:r>
            <a:r>
              <a:rPr lang="en-US" sz="3000" u="sng" baseline="30000" dirty="0">
                <a:solidFill>
                  <a:schemeClr val="accent3"/>
                </a:solidFill>
                <a:hlinkClick r:id="rId6">
                  <a:extLst>
                    <a:ext uri="{A12FA001-AC4F-418D-AE19-62706E023703}">
                      <ahyp:hlinkClr xmlns:ahyp="http://schemas.microsoft.com/office/drawing/2018/hyperlinkcolor" val="tx"/>
                    </a:ext>
                  </a:extLst>
                </a:hlinkClick>
              </a:rPr>
              <a:t>31</a:t>
            </a:r>
            <a:r>
              <a:rPr lang="en-US" sz="3000" dirty="0"/>
              <a:t> Do we, then, nullify the law by this faith? Not at all! Rather, we uphold the law. </a:t>
            </a:r>
          </a:p>
        </p:txBody>
      </p:sp>
      <p:cxnSp>
        <p:nvCxnSpPr>
          <p:cNvPr id="11" name="Straight Connector 10">
            <a:extLst>
              <a:ext uri="{FF2B5EF4-FFF2-40B4-BE49-F238E27FC236}">
                <a16:creationId xmlns:a16="http://schemas.microsoft.com/office/drawing/2014/main" id="{352EC56E-65DA-4D48-B102-ED98D0535589}"/>
              </a:ext>
            </a:extLst>
          </p:cNvPr>
          <p:cNvCxnSpPr>
            <a:cxnSpLocks/>
          </p:cNvCxnSpPr>
          <p:nvPr/>
        </p:nvCxnSpPr>
        <p:spPr>
          <a:xfrm>
            <a:off x="9005104" y="2762532"/>
            <a:ext cx="134266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28F292-0C3E-FB4B-881D-3E27B38C82A2}"/>
              </a:ext>
            </a:extLst>
          </p:cNvPr>
          <p:cNvCxnSpPr>
            <a:cxnSpLocks/>
          </p:cNvCxnSpPr>
          <p:nvPr/>
        </p:nvCxnSpPr>
        <p:spPr>
          <a:xfrm>
            <a:off x="562072" y="2750957"/>
            <a:ext cx="76901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935FFC0-4DD4-5044-B7D1-9CB1D5427FCD}"/>
              </a:ext>
            </a:extLst>
          </p:cNvPr>
          <p:cNvCxnSpPr>
            <a:cxnSpLocks/>
          </p:cNvCxnSpPr>
          <p:nvPr/>
        </p:nvCxnSpPr>
        <p:spPr>
          <a:xfrm>
            <a:off x="2900158" y="4593262"/>
            <a:ext cx="134775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D4B948-1FD2-1D4B-9EE0-7C6B59171C3C}"/>
              </a:ext>
            </a:extLst>
          </p:cNvPr>
          <p:cNvCxnSpPr>
            <a:cxnSpLocks/>
          </p:cNvCxnSpPr>
          <p:nvPr/>
        </p:nvCxnSpPr>
        <p:spPr>
          <a:xfrm>
            <a:off x="550497" y="5046603"/>
            <a:ext cx="19149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EC0938-B3A5-9B4E-8B41-D5EA99A0458A}"/>
              </a:ext>
            </a:extLst>
          </p:cNvPr>
          <p:cNvCxnSpPr>
            <a:cxnSpLocks/>
          </p:cNvCxnSpPr>
          <p:nvPr/>
        </p:nvCxnSpPr>
        <p:spPr>
          <a:xfrm>
            <a:off x="8724153" y="5046603"/>
            <a:ext cx="147314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5897F3-C173-5B4B-8AC8-22FCAF5DC45F}"/>
              </a:ext>
            </a:extLst>
          </p:cNvPr>
          <p:cNvCxnSpPr>
            <a:cxnSpLocks/>
          </p:cNvCxnSpPr>
          <p:nvPr/>
        </p:nvCxnSpPr>
        <p:spPr>
          <a:xfrm>
            <a:off x="7493178" y="2761071"/>
            <a:ext cx="1342663"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C4DF07-64AD-BA4C-A616-26868ECB6636}"/>
              </a:ext>
            </a:extLst>
          </p:cNvPr>
          <p:cNvCxnSpPr>
            <a:cxnSpLocks/>
          </p:cNvCxnSpPr>
          <p:nvPr/>
        </p:nvCxnSpPr>
        <p:spPr>
          <a:xfrm>
            <a:off x="8497282" y="4117559"/>
            <a:ext cx="963442" cy="0"/>
          </a:xfrm>
          <a:prstGeom prst="line">
            <a:avLst/>
          </a:prstGeom>
          <a:ln w="38100">
            <a:solidFill>
              <a:srgbClr val="49B0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4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6F712E-49A6-E741-B2A6-0F74881D618B}"/>
              </a:ext>
            </a:extLst>
          </p:cNvPr>
          <p:cNvSpPr txBox="1"/>
          <p:nvPr/>
        </p:nvSpPr>
        <p:spPr>
          <a:xfrm>
            <a:off x="3987890" y="2818308"/>
            <a:ext cx="3728136" cy="2215991"/>
          </a:xfrm>
          <a:prstGeom prst="rect">
            <a:avLst/>
          </a:prstGeom>
          <a:noFill/>
        </p:spPr>
        <p:txBody>
          <a:bodyPr wrap="none" rtlCol="0">
            <a:spAutoFit/>
          </a:bodyPr>
          <a:lstStyle/>
          <a:p>
            <a:r>
              <a:rPr lang="en-US" sz="13800" b="1" dirty="0">
                <a:ln w="19050">
                  <a:solidFill>
                    <a:schemeClr val="bg1"/>
                  </a:solidFill>
                </a:ln>
                <a:gradFill>
                  <a:gsLst>
                    <a:gs pos="91993">
                      <a:schemeClr val="accent4">
                        <a:lumMod val="60000"/>
                        <a:lumOff val="40000"/>
                      </a:schemeClr>
                    </a:gs>
                    <a:gs pos="66970">
                      <a:schemeClr val="accent3">
                        <a:lumMod val="40000"/>
                        <a:lumOff val="60000"/>
                      </a:schemeClr>
                    </a:gs>
                    <a:gs pos="0">
                      <a:schemeClr val="accent1">
                        <a:lumMod val="5000"/>
                        <a:lumOff val="95000"/>
                      </a:schemeClr>
                    </a:gs>
                    <a:gs pos="74000">
                      <a:schemeClr val="accent3"/>
                    </a:gs>
                    <a:gs pos="83000">
                      <a:schemeClr val="accent4">
                        <a:lumMod val="60000"/>
                        <a:lumOff val="40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Avenir Next Condensed" panose="020B0506020202020204" pitchFamily="34" charset="0"/>
                <a:cs typeface="Times New Roman" panose="02020603050405020304" pitchFamily="18" charset="0"/>
              </a:rPr>
              <a:t>Faith</a:t>
            </a:r>
          </a:p>
        </p:txBody>
      </p:sp>
    </p:spTree>
    <p:extLst>
      <p:ext uri="{BB962C8B-B14F-4D97-AF65-F5344CB8AC3E}">
        <p14:creationId xmlns:p14="http://schemas.microsoft.com/office/powerpoint/2010/main" val="19554270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{32AFA091-DA1A-6B4B-814B-C52743ACC06D}tf10001062</Template>
  <TotalTime>26262</TotalTime>
  <Words>2164</Words>
  <Application>Microsoft Macintosh PowerPoint</Application>
  <PresentationFormat>Widescreen</PresentationFormat>
  <Paragraphs>108</Paragraphs>
  <Slides>29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Avenir Next Condensed</vt:lpstr>
      <vt:lpstr>Calibri</vt:lpstr>
      <vt:lpstr>Century Gothic</vt:lpstr>
      <vt:lpstr>Wingdings 3</vt:lpstr>
      <vt:lpstr>Ion</vt:lpstr>
      <vt:lpstr>Romans  </vt:lpstr>
      <vt:lpstr>Romans  </vt:lpstr>
      <vt:lpstr>PowerPoint Presentation</vt:lpstr>
      <vt:lpstr>Romans 1:16-17  (NIV) </vt:lpstr>
      <vt:lpstr>Romans 3:21-26  (NIV) </vt:lpstr>
      <vt:lpstr>Romans 1:16-17  (NIV) </vt:lpstr>
      <vt:lpstr>Romans  </vt:lpstr>
      <vt:lpstr>Romans 3:27-31  (NIV) </vt:lpstr>
      <vt:lpstr>PowerPoint Presentation</vt:lpstr>
      <vt:lpstr>PowerPoint Presentation</vt:lpstr>
      <vt:lpstr>Episode 332</vt:lpstr>
      <vt:lpstr>Romans 3:27-31  (NIV) </vt:lpstr>
      <vt:lpstr>Romans 3:27-31  (NIV) </vt:lpstr>
      <vt:lpstr>PowerPoint Presentation</vt:lpstr>
      <vt:lpstr>Romans 3:27-31  (NIV) </vt:lpstr>
      <vt:lpstr>Romans 3:27-31  (NIV) </vt:lpstr>
      <vt:lpstr>Romans 4      Abraham Justified by Faith</vt:lpstr>
      <vt:lpstr>Romans 4      Abraham Justified by Faith</vt:lpstr>
      <vt:lpstr>Romans 3:22  (NIV) </vt:lpstr>
      <vt:lpstr>Romans 4      Abraham Justified by Faith</vt:lpstr>
      <vt:lpstr>Romans 4      Abraham Justified by Faith</vt:lpstr>
      <vt:lpstr>Romans 4      Abraham Justified by Faith</vt:lpstr>
      <vt:lpstr>Hebrews 11:1 </vt:lpstr>
      <vt:lpstr>Hebrews 11  (NIV) </vt:lpstr>
      <vt:lpstr>PowerPoint Presentation</vt:lpstr>
      <vt:lpstr>Hebrews 11  (NIV) </vt:lpstr>
      <vt:lpstr>Romans 10:12-14,17  (NIV) </vt:lpstr>
      <vt:lpstr>PowerPoint Presentation</vt:lpstr>
      <vt:lpstr>Hebrews 11:14-16  (NIV)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 1</dc:title>
  <dc:creator>deanna Stevens</dc:creator>
  <cp:lastModifiedBy>deanna Stevens</cp:lastModifiedBy>
  <cp:revision>353</cp:revision>
  <dcterms:created xsi:type="dcterms:W3CDTF">2020-04-24T17:03:55Z</dcterms:created>
  <dcterms:modified xsi:type="dcterms:W3CDTF">2022-03-13T04:48:57Z</dcterms:modified>
</cp:coreProperties>
</file>