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  <p:sldMasterId id="2147483835" r:id="rId2"/>
    <p:sldMasterId id="2147483845" r:id="rId3"/>
    <p:sldMasterId id="2147483872" r:id="rId4"/>
    <p:sldMasterId id="2147483875" r:id="rId5"/>
    <p:sldMasterId id="2147483880" r:id="rId6"/>
    <p:sldMasterId id="2147483885" r:id="rId7"/>
    <p:sldMasterId id="2147483888" r:id="rId8"/>
    <p:sldMasterId id="2147483891" r:id="rId9"/>
    <p:sldMasterId id="2147483914" r:id="rId10"/>
    <p:sldMasterId id="2147483920" r:id="rId11"/>
  </p:sldMasterIdLst>
  <p:notesMasterIdLst>
    <p:notesMasterId r:id="rId25"/>
  </p:notesMasterIdLst>
  <p:handoutMasterIdLst>
    <p:handoutMasterId r:id="rId26"/>
  </p:handoutMasterIdLst>
  <p:sldIdLst>
    <p:sldId id="306" r:id="rId12"/>
    <p:sldId id="307" r:id="rId13"/>
    <p:sldId id="304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14" r:id="rId24"/>
  </p:sldIdLst>
  <p:sldSz cx="12192000" cy="6858000"/>
  <p:notesSz cx="6950075" cy="9236075"/>
  <p:custShowLst>
    <p:custShow name="Memes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9B238D-AB4B-443B-AE74-6B7E606E67C7}">
          <p14:sldIdLst>
            <p14:sldId id="306"/>
            <p14:sldId id="307"/>
            <p14:sldId id="304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4614"/>
    <a:srgbClr val="FF2600"/>
    <a:srgbClr val="008F00"/>
    <a:srgbClr val="00FDFF"/>
    <a:srgbClr val="FF7E79"/>
    <a:srgbClr val="BB62C7"/>
    <a:srgbClr val="0DB079"/>
    <a:srgbClr val="11B098"/>
    <a:srgbClr val="3E4957"/>
    <a:srgbClr val="F54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805" autoAdjust="0"/>
    <p:restoredTop sz="95141" autoAdjust="0"/>
  </p:normalViewPr>
  <p:slideViewPr>
    <p:cSldViewPr>
      <p:cViewPr varScale="1">
        <p:scale>
          <a:sx n="78" d="100"/>
          <a:sy n="78" d="100"/>
        </p:scale>
        <p:origin x="293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4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74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BA261189-8F52-444B-890B-269A83425068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186FB555-BB8E-49AE-B117-4AF281875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57277A89-0140-4E3B-8429-21E784784C77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4" tIns="46235" rIns="92474" bIns="462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4" tIns="46235" rIns="92474" bIns="462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ED4FF1BE-2FA6-48B7-A734-A21F96AC4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1"/>
            <a:ext cx="10668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2"/>
            <a:ext cx="12192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70560" y="2775745"/>
            <a:ext cx="109728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66752" y="1559720"/>
            <a:ext cx="68072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5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990600"/>
            <a:ext cx="103632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352677"/>
            <a:ext cx="103632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2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 tIns="9144" bIns="914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9800"/>
            <a:ext cx="53848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99800"/>
            <a:ext cx="53848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5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685800"/>
          </a:xfrm>
          <a:effectLst/>
        </p:spPr>
        <p:txBody>
          <a:bodyPr tIns="9144" bIns="9144" anchor="b">
            <a:normAutofit/>
          </a:bodyPr>
          <a:lstStyle>
            <a:lvl1pPr>
              <a:defRPr sz="40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0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3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90560"/>
          </a:xfrm>
        </p:spPr>
        <p:txBody>
          <a:bodyPr tIns="0" bIns="0" anchor="b">
            <a:normAutofit/>
          </a:bodyPr>
          <a:lstStyle>
            <a:lvl1pPr algn="l">
              <a:buNone/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133856"/>
            <a:ext cx="34544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133472"/>
            <a:ext cx="70104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B912-3C1D-4056-A8C3-D1C28246EBAF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1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8000" y="381000"/>
            <a:ext cx="11277600" cy="5791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2000"/>
              </a:spcAft>
              <a:defRPr sz="3600"/>
            </a:lvl1pPr>
            <a:lvl2pPr>
              <a:spcBef>
                <a:spcPts val="0"/>
              </a:spcBef>
              <a:spcAft>
                <a:spcPts val="2000"/>
              </a:spcAft>
              <a:defRPr sz="3600"/>
            </a:lvl2pPr>
            <a:lvl3pPr>
              <a:spcBef>
                <a:spcPts val="0"/>
              </a:spcBef>
              <a:defRPr sz="3400"/>
            </a:lvl3pPr>
            <a:lvl4pPr>
              <a:spcBef>
                <a:spcPts val="0"/>
              </a:spcBef>
              <a:defRPr sz="3400"/>
            </a:lvl4pPr>
            <a:lvl5pPr>
              <a:spcBef>
                <a:spcPts val="0"/>
              </a:spcBef>
              <a:defRPr sz="3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4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067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A9DAA-006C-4F4B-980E-E3DF019B24E2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3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05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0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01302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14719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9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8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12192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4"/>
            <a:ext cx="12192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6858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295401"/>
            <a:ext cx="10972800" cy="4999037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6416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51200" y="6356351"/>
            <a:ext cx="38608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8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sz="40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Tx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17403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6108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52417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1574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79642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12087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Luke+15&amp;version=ESV#fen-ESV-25602d" TargetMode="External"/><Relationship Id="rId2" Type="http://schemas.openxmlformats.org/officeDocument/2006/relationships/hyperlink" Target="https://www.biblegateway.com/passage/?search=Luke+15&amp;version=ESV#fen-ESV-25601c" TargetMode="Externa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Luke+15&amp;version=ESV#fen-ESV-25595b" TargetMode="Externa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8671"/>
            <a:ext cx="4076460" cy="3626217"/>
          </a:xfrm>
        </p:spPr>
        <p:txBody>
          <a:bodyPr anchor="b">
            <a:normAutofit/>
          </a:bodyPr>
          <a:lstStyle/>
          <a:p>
            <a:pPr algn="r"/>
            <a:r>
              <a:rPr lang="en-US" sz="6600" dirty="0">
                <a:solidFill>
                  <a:srgbClr val="FFC000"/>
                </a:solidFill>
              </a:rPr>
              <a:t>Huge Mistake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159" y="4809745"/>
            <a:ext cx="4076458" cy="1350906"/>
          </a:xfrm>
        </p:spPr>
        <p:txBody>
          <a:bodyPr>
            <a:normAutofit/>
          </a:bodyPr>
          <a:lstStyle/>
          <a:p>
            <a:r>
              <a:rPr lang="en-US" sz="2400" dirty="0"/>
              <a:t>Disgraced elder, Dr. Van Nostrand (</a:t>
            </a:r>
            <a:r>
              <a:rPr lang="en-US" sz="2400" dirty="0" err="1"/>
              <a:t>Hoffermanndale</a:t>
            </a:r>
            <a:r>
              <a:rPr lang="en-US" sz="2400" dirty="0"/>
              <a:t> Clinic - Belgium)</a:t>
            </a:r>
          </a:p>
        </p:txBody>
      </p:sp>
      <p:pic>
        <p:nvPicPr>
          <p:cNvPr id="5" name="Picture 4" descr="Disgraced elder, Dr. Van Nostrand (Hoffermanndale Clinic - Belgium)&#10;&#10;Description automatically generated with medium confidence">
            <a:extLst>
              <a:ext uri="{FF2B5EF4-FFF2-40B4-BE49-F238E27FC236}">
                <a16:creationId xmlns:a16="http://schemas.microsoft.com/office/drawing/2014/main" id="{030DCD21-3188-605D-1D9D-0D1341E116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11940" r="11690"/>
          <a:stretch/>
        </p:blipFill>
        <p:spPr>
          <a:xfrm rot="5400000">
            <a:off x="5395513" y="61513"/>
            <a:ext cx="6858000" cy="6734973"/>
          </a:xfrm>
          <a:prstGeom prst="rect">
            <a:avLst/>
          </a:prstGeom>
        </p:spPr>
      </p:pic>
      <p:sp>
        <p:nvSpPr>
          <p:cNvPr id="12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71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 15:20-24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5844"/>
            <a:ext cx="11231970" cy="5057294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“And he arose and came to his father. But while he was still a long way off, his father saw him and felt compassion, and ran and embraced him and kissed him. </a:t>
            </a:r>
            <a:r>
              <a:rPr lang="en-US" sz="3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21 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son said to him, ‘Father, I have sinned against heaven and before you. I am no longer worthy to be called your son.’</a:t>
            </a:r>
            <a:r>
              <a:rPr lang="en-US" sz="3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3100" u="sng" baseline="300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See footnote c"/>
              </a:rPr>
              <a:t>c</a:t>
            </a:r>
            <a:r>
              <a:rPr lang="en-US" sz="3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22 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 father said to his servants,</a:t>
            </a:r>
            <a:r>
              <a:rPr lang="en-US" sz="3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3100" u="sng" baseline="300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See footnote d"/>
              </a:rPr>
              <a:t>d</a:t>
            </a:r>
            <a:r>
              <a:rPr lang="en-US" sz="3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‘Bring quickly the best robe, and put it on him, and put a ring on his hand, and shoes on his feet. </a:t>
            </a:r>
            <a:r>
              <a:rPr lang="en-US" sz="3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23 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bring the fattened calf and kill it, and let us eat and celebrate. </a:t>
            </a:r>
            <a:r>
              <a:rPr lang="en-US" sz="3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24 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this my son was dead, and is alive again; he was lost, and is found.’ And they began to celebrate.”</a:t>
            </a:r>
          </a:p>
        </p:txBody>
      </p:sp>
    </p:spTree>
    <p:extLst>
      <p:ext uri="{BB962C8B-B14F-4D97-AF65-F5344CB8AC3E}">
        <p14:creationId xmlns:p14="http://schemas.microsoft.com/office/powerpoint/2010/main" val="1732682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 15:25-27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5844"/>
            <a:ext cx="11231970" cy="5057294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25 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“Now his older son was in the field, and as he came and drew near to the house, he heard music and dancing. </a:t>
            </a:r>
            <a:r>
              <a:rPr lang="en-US" sz="3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26 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he called one of the servants and asked what these things meant. </a:t>
            </a:r>
            <a:r>
              <a:rPr lang="en-US" sz="3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27 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he said to him, ‘Your brother has come, and your father has killed the fattened calf, because he has received him back safe and sound.’</a:t>
            </a:r>
          </a:p>
        </p:txBody>
      </p:sp>
    </p:spTree>
    <p:extLst>
      <p:ext uri="{BB962C8B-B14F-4D97-AF65-F5344CB8AC3E}">
        <p14:creationId xmlns:p14="http://schemas.microsoft.com/office/powerpoint/2010/main" val="145903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 15:28-32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5844"/>
            <a:ext cx="11231970" cy="5057294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“But he was angry and refused to go in. His father came out and entreated him, </a:t>
            </a:r>
            <a:r>
              <a:rPr lang="en-US" sz="3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29 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he answered his father, ‘Look, these many years I have served you, and I never disobeyed your command, yet you never gave me a young goat, that I might celebrate with my friends. </a:t>
            </a:r>
            <a:r>
              <a:rPr lang="en-US" sz="3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30 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when this son of yours came, who has devoured your property with prostitutes, you killed the fattened calf for him!’ </a:t>
            </a:r>
            <a:r>
              <a:rPr lang="en-US" sz="3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31 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he said to him, ‘Son, you are always with me, and all that is mine is yours. </a:t>
            </a:r>
            <a:r>
              <a:rPr lang="en-US" sz="3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32 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was fitting to celebrate and be glad, for this your brother was dead, and is alive; he was lost, and is found.’”</a:t>
            </a:r>
          </a:p>
        </p:txBody>
      </p:sp>
    </p:spTree>
    <p:extLst>
      <p:ext uri="{BB962C8B-B14F-4D97-AF65-F5344CB8AC3E}">
        <p14:creationId xmlns:p14="http://schemas.microsoft.com/office/powerpoint/2010/main" val="1581542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8909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Luke 15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/>
        </p:blipFill>
        <p:spPr>
          <a:xfrm>
            <a:off x="499313" y="242205"/>
            <a:ext cx="4803769" cy="625898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2583" y="1535186"/>
            <a:ext cx="4434721" cy="482116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How does it end?</a:t>
            </a:r>
          </a:p>
          <a:p>
            <a:pPr algn="l"/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Jesus makes the same offer of reconciliation to the Jewish leaders that he makes to everyone else. Will they accept it?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2115" y="1591485"/>
            <a:ext cx="35480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srgbClr val="243FFF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8DA9DAA-006C-4F4B-980E-E3DF019B24E2}" type="slidenum"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srgbClr val="243FFF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srgbClr val="243FFF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93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8909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dirty="0">
                <a:solidFill>
                  <a:schemeClr val="tx1"/>
                </a:solidFill>
              </a:rPr>
              <a:t>Luke 15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/>
        </p:blipFill>
        <p:spPr>
          <a:xfrm>
            <a:off x="499313" y="242205"/>
            <a:ext cx="4803769" cy="625898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2583" y="1535186"/>
            <a:ext cx="4434721" cy="482116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1. The occasion and audience of Jesus’ teaching are imperative to grasp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2. None of the three parables may be taken in isolation from the others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3. The Prodigal Son is the least important character in the whole chapter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4. There is no ending to the chapter – Jesus’ listeners must finish it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5. The nature and love of God are more radical and awesome than we think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2115" y="1591485"/>
            <a:ext cx="35480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srgbClr val="243FFF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8DA9DAA-006C-4F4B-980E-E3DF019B24E2}" type="slidenum"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srgbClr val="243FFF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srgbClr val="243FFF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82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 15:1-2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5844"/>
            <a:ext cx="11231970" cy="5057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“Now the tax collectors and sinners were all drawing near to hear him. </a:t>
            </a:r>
            <a:r>
              <a:rPr lang="en-US" sz="4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Pharisees and the scribes grumbled, saying, ‘This man receives sinners and eats with them.’”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054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 15:3-4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5844"/>
            <a:ext cx="11231970" cy="5057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“What man of you, having a hundred sheep, if he has lost one of them, does not leave the ninety-nine in the open country, and go after the one that is lost, until he finds it?”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589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 15:5-7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5844"/>
            <a:ext cx="11231970" cy="5057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5 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“And when he has found it, he lays it on his shoulders, rejoicing. </a:t>
            </a:r>
            <a:r>
              <a:rPr lang="en-US" sz="3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6 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when he comes home, he calls together his friends and his neighbors, saying to them, ‘Rejoice with me, for I have found my sheep that was lost.’ </a:t>
            </a:r>
            <a:r>
              <a:rPr lang="en-US" sz="3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7 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so, I tell you, there will be more joy in heaven over one sinner who repents than over ninety-nine righteous persons who need no repentance.”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423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 15:8-10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5844"/>
            <a:ext cx="11231970" cy="5057294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“Or what woman, having ten silver coins, if she loses one coin, does not light a lamp and sweep the house and seek diligently until she finds it? </a:t>
            </a:r>
            <a:r>
              <a:rPr lang="en-US" sz="3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9 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when she has found it, she calls together her friends and neighbors, saying, ‘Rejoice with me, for I have found the coin that I had lost.’ </a:t>
            </a:r>
            <a:r>
              <a:rPr lang="en-US" sz="3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10 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so, I tell you, there is joy before the angels of God over one sinner who repents.”</a:t>
            </a:r>
          </a:p>
        </p:txBody>
      </p:sp>
    </p:spTree>
    <p:extLst>
      <p:ext uri="{BB962C8B-B14F-4D97-AF65-F5344CB8AC3E}">
        <p14:creationId xmlns:p14="http://schemas.microsoft.com/office/powerpoint/2010/main" val="45414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 15:11-13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5844"/>
            <a:ext cx="11231970" cy="5057294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11 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he said, “There was a man who had two sons. </a:t>
            </a:r>
            <a:r>
              <a:rPr lang="en-US" sz="3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12 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younger of them said to his father, ‘Father, give me the share of property that is coming to me.’ And he divided his property between them. </a:t>
            </a:r>
            <a:r>
              <a:rPr lang="en-US" sz="3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13 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many days later, the younger son gathered all he had and took a journey into a far country, and there he squandered his property in reckless living.”</a:t>
            </a:r>
          </a:p>
        </p:txBody>
      </p:sp>
    </p:spTree>
    <p:extLst>
      <p:ext uri="{BB962C8B-B14F-4D97-AF65-F5344CB8AC3E}">
        <p14:creationId xmlns:p14="http://schemas.microsoft.com/office/powerpoint/2010/main" val="233628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 15:14-16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5844"/>
            <a:ext cx="11231970" cy="5057294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“And when he had spent everything, a severe famine arose in that country, and he began to be in need. </a:t>
            </a:r>
            <a:r>
              <a:rPr lang="en-US" sz="3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15 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he went and hired himself out to</a:t>
            </a:r>
            <a:r>
              <a:rPr lang="en-US" sz="3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3600" u="sng" baseline="300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See footnote b"/>
              </a:rPr>
              <a:t>b</a:t>
            </a:r>
            <a:r>
              <a:rPr lang="en-US" sz="3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one of the citizens of that country, who sent him into his fields to feed pigs. </a:t>
            </a:r>
            <a:r>
              <a:rPr lang="en-US" sz="3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16 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he was longing to be fed with the pods that the pigs ate, and no one gave him anything.”</a:t>
            </a:r>
          </a:p>
        </p:txBody>
      </p:sp>
    </p:spTree>
    <p:extLst>
      <p:ext uri="{BB962C8B-B14F-4D97-AF65-F5344CB8AC3E}">
        <p14:creationId xmlns:p14="http://schemas.microsoft.com/office/powerpoint/2010/main" val="417381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Luke 15:15-19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5844"/>
            <a:ext cx="11231970" cy="5057294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17 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“But when he came to himself, he said, ‘How many of my father's hired servants have more than enough bread, but I perish here with hunger! </a:t>
            </a:r>
            <a:r>
              <a:rPr lang="en-US" sz="3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18 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will arise and go to my father, and I will say to him, “Father, I have sinned against heaven and before you. </a:t>
            </a:r>
            <a:r>
              <a:rPr lang="en-US" sz="3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19 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no longer worthy to be called your son. Treat me as one of your hired servants.”’</a:t>
            </a:r>
          </a:p>
        </p:txBody>
      </p:sp>
    </p:spTree>
    <p:extLst>
      <p:ext uri="{BB962C8B-B14F-4D97-AF65-F5344CB8AC3E}">
        <p14:creationId xmlns:p14="http://schemas.microsoft.com/office/powerpoint/2010/main" val="2551173583"/>
      </p:ext>
    </p:extLst>
  </p:cSld>
  <p:clrMapOvr>
    <a:masterClrMapping/>
  </p:clrMapOvr>
</p:sld>
</file>

<file path=ppt/theme/theme1.xml><?xml version="1.0" encoding="utf-8"?>
<a:theme xmlns:a="http://schemas.openxmlformats.org/drawingml/2006/main" name="8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lux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3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4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11021</TotalTime>
  <Words>1009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  <vt:variant>
        <vt:lpstr>Custom Shows</vt:lpstr>
      </vt:variant>
      <vt:variant>
        <vt:i4>1</vt:i4>
      </vt:variant>
    </vt:vector>
  </HeadingPairs>
  <TitlesOfParts>
    <vt:vector size="31" baseType="lpstr">
      <vt:lpstr>Arial</vt:lpstr>
      <vt:lpstr>Bookman Old Style</vt:lpstr>
      <vt:lpstr>Calibri</vt:lpstr>
      <vt:lpstr>Gill Sans MT</vt:lpstr>
      <vt:lpstr>Univers</vt:lpstr>
      <vt:lpstr>Wingdings 2</vt:lpstr>
      <vt:lpstr>8_WJB1</vt:lpstr>
      <vt:lpstr>1_WJB1</vt:lpstr>
      <vt:lpstr>Deluxe</vt:lpstr>
      <vt:lpstr>9_WJB1</vt:lpstr>
      <vt:lpstr>10_WJB1</vt:lpstr>
      <vt:lpstr>11_WJB1</vt:lpstr>
      <vt:lpstr>12_WJB1</vt:lpstr>
      <vt:lpstr>13_WJB1</vt:lpstr>
      <vt:lpstr>14_WJB1</vt:lpstr>
      <vt:lpstr>8_WJB1</vt:lpstr>
      <vt:lpstr>GradientUnivers</vt:lpstr>
      <vt:lpstr>Huge Mistake</vt:lpstr>
      <vt:lpstr>Luke 15</vt:lpstr>
      <vt:lpstr>Luke 15:1-2</vt:lpstr>
      <vt:lpstr>Luke 15:3-4</vt:lpstr>
      <vt:lpstr>Luke 15:5-7</vt:lpstr>
      <vt:lpstr>Luke 15:8-10</vt:lpstr>
      <vt:lpstr>Luke 15:11-13</vt:lpstr>
      <vt:lpstr>Luke 15:14-16</vt:lpstr>
      <vt:lpstr>Luke 15:15-19</vt:lpstr>
      <vt:lpstr>Luke 15:20-24</vt:lpstr>
      <vt:lpstr>Luke 15:25-27</vt:lpstr>
      <vt:lpstr>Luke 15:28-32</vt:lpstr>
      <vt:lpstr>Luke 15</vt:lpstr>
      <vt:lpstr>Memes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∙ E ∙ S ∙ T </dc:title>
  <dc:creator>Wendell Brane</dc:creator>
  <cp:lastModifiedBy>Joshua Miles</cp:lastModifiedBy>
  <cp:revision>651</cp:revision>
  <cp:lastPrinted>2022-05-15T12:11:41Z</cp:lastPrinted>
  <dcterms:created xsi:type="dcterms:W3CDTF">2021-01-08T23:52:50Z</dcterms:created>
  <dcterms:modified xsi:type="dcterms:W3CDTF">2022-05-15T22:11:56Z</dcterms:modified>
</cp:coreProperties>
</file>