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67" r:id="rId2"/>
  </p:sldMasterIdLst>
  <p:notesMasterIdLst>
    <p:notesMasterId r:id="rId13"/>
  </p:notesMasterIdLst>
  <p:handoutMasterIdLst>
    <p:handoutMasterId r:id="rId14"/>
  </p:handoutMasterIdLst>
  <p:sldIdLst>
    <p:sldId id="5237" r:id="rId3"/>
    <p:sldId id="5238" r:id="rId4"/>
    <p:sldId id="5239" r:id="rId5"/>
    <p:sldId id="5240" r:id="rId6"/>
    <p:sldId id="5241" r:id="rId7"/>
    <p:sldId id="265" r:id="rId8"/>
    <p:sldId id="261" r:id="rId9"/>
    <p:sldId id="5242" r:id="rId10"/>
    <p:sldId id="5243" r:id="rId11"/>
    <p:sldId id="262" r:id="rId12"/>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237"/>
            <p14:sldId id="5238"/>
            <p14:sldId id="5239"/>
            <p14:sldId id="5240"/>
            <p14:sldId id="5241"/>
            <p14:sldId id="265"/>
            <p14:sldId id="261"/>
            <p14:sldId id="5242"/>
            <p14:sldId id="524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11B098"/>
    <a:srgbClr val="0DB079"/>
    <a:srgbClr val="CD4614"/>
    <a:srgbClr val="F545BC"/>
    <a:srgbClr val="FF2600"/>
    <a:srgbClr val="00FDFF"/>
    <a:srgbClr val="FF7E79"/>
    <a:srgbClr val="BB62C7"/>
    <a:srgbClr val="3E4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847" autoAdjust="0"/>
    <p:restoredTop sz="95423" autoAdjust="0"/>
  </p:normalViewPr>
  <p:slideViewPr>
    <p:cSldViewPr>
      <p:cViewPr varScale="1">
        <p:scale>
          <a:sx n="97" d="100"/>
          <a:sy n="97" d="100"/>
        </p:scale>
        <p:origin x="232" y="632"/>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7/10/2022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7/10/2022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146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419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945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715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3239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683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457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021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7/10/2022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30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64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28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34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174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167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761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0770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609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7/10/2022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7/10/2022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2046998"/>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FF47-BB4A-8644-BB69-B7162BD6BB70}"/>
              </a:ext>
            </a:extLst>
          </p:cNvPr>
          <p:cNvSpPr>
            <a:spLocks noGrp="1"/>
          </p:cNvSpPr>
          <p:nvPr>
            <p:ph type="ctrTitle"/>
          </p:nvPr>
        </p:nvSpPr>
        <p:spPr/>
        <p:txBody>
          <a:bodyPr/>
          <a:lstStyle/>
          <a:p>
            <a:r>
              <a:rPr lang="en-US" dirty="0"/>
              <a:t>Original Sin</a:t>
            </a:r>
          </a:p>
        </p:txBody>
      </p:sp>
      <p:sp>
        <p:nvSpPr>
          <p:cNvPr id="3" name="Subtitle 2">
            <a:extLst>
              <a:ext uri="{FF2B5EF4-FFF2-40B4-BE49-F238E27FC236}">
                <a16:creationId xmlns:a16="http://schemas.microsoft.com/office/drawing/2014/main" id="{E44582D1-D452-BC46-9743-6ACF72B6AFEF}"/>
              </a:ext>
            </a:extLst>
          </p:cNvPr>
          <p:cNvSpPr>
            <a:spLocks noGrp="1"/>
          </p:cNvSpPr>
          <p:nvPr>
            <p:ph type="subTitle" idx="1"/>
          </p:nvPr>
        </p:nvSpPr>
        <p:spPr/>
        <p:txBody>
          <a:bodyPr/>
          <a:lstStyle/>
          <a:p>
            <a:r>
              <a:rPr lang="en-US" dirty="0"/>
              <a:t>Introduction, Historical Overview and competing positions</a:t>
            </a:r>
          </a:p>
          <a:p>
            <a:r>
              <a:rPr lang="en-US" dirty="0"/>
              <a:t>Part I</a:t>
            </a:r>
          </a:p>
        </p:txBody>
      </p:sp>
    </p:spTree>
    <p:extLst>
      <p:ext uri="{BB962C8B-B14F-4D97-AF65-F5344CB8AC3E}">
        <p14:creationId xmlns:p14="http://schemas.microsoft.com/office/powerpoint/2010/main" val="225084409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83FE-43E9-7A47-9EBE-66657F617E4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8B65C51-D22C-0941-90B1-FCF39BE450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2767614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C813-BB85-6D48-8813-0F4FE8DB3F4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3AD0DC3-B76A-524B-8F3A-F1C0066C9AAC}"/>
              </a:ext>
            </a:extLst>
          </p:cNvPr>
          <p:cNvSpPr>
            <a:spLocks noGrp="1"/>
          </p:cNvSpPr>
          <p:nvPr>
            <p:ph idx="1"/>
          </p:nvPr>
        </p:nvSpPr>
        <p:spPr/>
        <p:txBody>
          <a:bodyPr>
            <a:normAutofit/>
          </a:bodyPr>
          <a:lstStyle/>
          <a:p>
            <a:pPr marL="0" indent="0">
              <a:buNone/>
            </a:pPr>
            <a:r>
              <a:rPr lang="en-US" sz="2800" dirty="0"/>
              <a:t>What is the doctrine of original sin?</a:t>
            </a:r>
          </a:p>
        </p:txBody>
      </p:sp>
    </p:spTree>
    <p:extLst>
      <p:ext uri="{BB962C8B-B14F-4D97-AF65-F5344CB8AC3E}">
        <p14:creationId xmlns:p14="http://schemas.microsoft.com/office/powerpoint/2010/main" val="299930435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D0DC3-B76A-524B-8F3A-F1C0066C9AAC}"/>
              </a:ext>
            </a:extLst>
          </p:cNvPr>
          <p:cNvSpPr>
            <a:spLocks noGrp="1"/>
          </p:cNvSpPr>
          <p:nvPr>
            <p:ph idx="1"/>
          </p:nvPr>
        </p:nvSpPr>
        <p:spPr>
          <a:xfrm>
            <a:off x="1143001" y="1468820"/>
            <a:ext cx="9905998" cy="3124201"/>
          </a:xfrm>
        </p:spPr>
        <p:txBody>
          <a:bodyPr/>
          <a:lstStyle/>
          <a:p>
            <a:pPr marL="0" indent="0">
              <a:buNone/>
            </a:pPr>
            <a:r>
              <a:rPr lang="en-US" sz="2800" dirty="0"/>
              <a:t>“nothing is so easy to denounce, nothing is so difficult to understand”</a:t>
            </a:r>
          </a:p>
          <a:p>
            <a:endParaRPr lang="en-US" dirty="0"/>
          </a:p>
          <a:p>
            <a:pPr marL="0" indent="0">
              <a:buNone/>
            </a:pPr>
            <a:r>
              <a:rPr lang="en-US" sz="1200" dirty="0"/>
              <a:t>Augustine</a:t>
            </a:r>
          </a:p>
        </p:txBody>
      </p:sp>
    </p:spTree>
    <p:extLst>
      <p:ext uri="{BB962C8B-B14F-4D97-AF65-F5344CB8AC3E}">
        <p14:creationId xmlns:p14="http://schemas.microsoft.com/office/powerpoint/2010/main" val="24033540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Historical overview</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lstStyle/>
          <a:p>
            <a:r>
              <a:rPr lang="en-US" dirty="0"/>
              <a:t>The Fall</a:t>
            </a:r>
          </a:p>
          <a:p>
            <a:endParaRPr lang="en-US" dirty="0"/>
          </a:p>
        </p:txBody>
      </p:sp>
    </p:spTree>
    <p:extLst>
      <p:ext uri="{BB962C8B-B14F-4D97-AF65-F5344CB8AC3E}">
        <p14:creationId xmlns:p14="http://schemas.microsoft.com/office/powerpoint/2010/main" val="295534565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D9BFC-DEC8-8543-BBBC-07DF7BD2F1B6}"/>
              </a:ext>
            </a:extLst>
          </p:cNvPr>
          <p:cNvSpPr>
            <a:spLocks noGrp="1"/>
          </p:cNvSpPr>
          <p:nvPr>
            <p:ph idx="1"/>
          </p:nvPr>
        </p:nvSpPr>
        <p:spPr>
          <a:xfrm>
            <a:off x="84084" y="231228"/>
            <a:ext cx="12107916" cy="6484882"/>
          </a:xfrm>
        </p:spPr>
        <p:txBody>
          <a:bodyPr>
            <a:normAutofit/>
          </a:bodyPr>
          <a:lstStyle/>
          <a:p>
            <a:pPr marL="0" indent="0">
              <a:buNone/>
            </a:pPr>
            <a:r>
              <a:rPr lang="en-US" sz="2800" dirty="0">
                <a:effectLst/>
              </a:rPr>
              <a:t>Romans 5:12-21  </a:t>
            </a:r>
          </a:p>
          <a:p>
            <a:pPr marL="0" indent="0">
              <a:buNone/>
            </a:pPr>
            <a:r>
              <a:rPr lang="en-US" sz="2800" dirty="0">
                <a:effectLst/>
              </a:rPr>
              <a:t>Therefore as sin came into the world through one man and death through sin, and so death spread to all men because all men sinned – sin indeed was in the world before the law was given, but sin is not counted where there is no law. Yet death reigned from Adam to Moses, even over those whose sins were not like the transgression of Adam, who was a type of the one who was to come. But the free gift is not like the trespass. For if many died through one man’s trespass, much more have the grace of God and the free gift in the grace of that one man Jesus Christ abounded for many. And the free gift is not like the effect of that one man’s sin. </a:t>
            </a:r>
            <a:endParaRPr lang="en-US" sz="2800" dirty="0"/>
          </a:p>
        </p:txBody>
      </p:sp>
    </p:spTree>
    <p:extLst>
      <p:ext uri="{BB962C8B-B14F-4D97-AF65-F5344CB8AC3E}">
        <p14:creationId xmlns:p14="http://schemas.microsoft.com/office/powerpoint/2010/main" val="30072724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D9BFC-DEC8-8543-BBBC-07DF7BD2F1B6}"/>
              </a:ext>
            </a:extLst>
          </p:cNvPr>
          <p:cNvSpPr>
            <a:spLocks noGrp="1"/>
          </p:cNvSpPr>
          <p:nvPr>
            <p:ph idx="1"/>
          </p:nvPr>
        </p:nvSpPr>
        <p:spPr>
          <a:xfrm>
            <a:off x="84084" y="231228"/>
            <a:ext cx="12107916" cy="6484882"/>
          </a:xfrm>
        </p:spPr>
        <p:txBody>
          <a:bodyPr>
            <a:normAutofit/>
          </a:bodyPr>
          <a:lstStyle/>
          <a:p>
            <a:pPr marL="0" indent="0">
              <a:buNone/>
            </a:pPr>
            <a:r>
              <a:rPr lang="en-US" sz="2800" dirty="0">
                <a:effectLst/>
              </a:rPr>
              <a:t>Romans 5:12-21  </a:t>
            </a:r>
          </a:p>
          <a:p>
            <a:pPr marL="0" indent="0">
              <a:buNone/>
            </a:pPr>
            <a:r>
              <a:rPr lang="en-US" sz="2800" dirty="0">
                <a:effectLst/>
              </a:rPr>
              <a:t>For the judgment following one trespass brought condemnation, but the free gift following many trespasses brings justification. If, because of one man’s trespass, death reigned through that one man, much more will those who receive the abundance of grace and the free gift of righteousness reign in life through the one man Jesus Christ. Then as one man’s trespass led to condemnation for all men, so one man’s act of righteousness leads to acquittal and life for all men. For as by one man’s disobedience many were made sinners, so by one man’s obedience, many will be made righteous. Law came in, to increase the trespass; but where sin increased, grace abounded all the more, so that, as sin reigned in death, grace also might reign through righteousness to eternal life through Jesus Christ our Lord. </a:t>
            </a:r>
            <a:endParaRPr lang="en-US" sz="2800" dirty="0"/>
          </a:p>
        </p:txBody>
      </p:sp>
    </p:spTree>
    <p:extLst>
      <p:ext uri="{BB962C8B-B14F-4D97-AF65-F5344CB8AC3E}">
        <p14:creationId xmlns:p14="http://schemas.microsoft.com/office/powerpoint/2010/main" val="375793139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1413" y="114300"/>
            <a:ext cx="9905998" cy="1905000"/>
          </a:xfrm>
        </p:spPr>
        <p:txBody>
          <a:bodyPr/>
          <a:lstStyle/>
          <a:p>
            <a:r>
              <a:rPr lang="en-US" dirty="0"/>
              <a:t>Historical overview</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1141413" y="1739900"/>
            <a:ext cx="10250487" cy="3898900"/>
          </a:xfrm>
        </p:spPr>
        <p:txBody>
          <a:bodyPr>
            <a:noAutofit/>
          </a:bodyPr>
          <a:lstStyle/>
          <a:p>
            <a:r>
              <a:rPr lang="en-US" sz="2800" dirty="0"/>
              <a:t>The fall</a:t>
            </a:r>
          </a:p>
          <a:p>
            <a:r>
              <a:rPr lang="en-US" sz="2800" dirty="0"/>
              <a:t>Judaism (second Temple period)</a:t>
            </a:r>
          </a:p>
          <a:p>
            <a:pPr lvl="1"/>
            <a:r>
              <a:rPr lang="en-US" sz="2800" dirty="0"/>
              <a:t>Life of Adam </a:t>
            </a:r>
          </a:p>
          <a:p>
            <a:pPr lvl="1"/>
            <a:r>
              <a:rPr lang="en-US" sz="2800" dirty="0"/>
              <a:t>4 Ezra</a:t>
            </a:r>
          </a:p>
          <a:p>
            <a:pPr lvl="1"/>
            <a:r>
              <a:rPr lang="en-US" sz="2800" dirty="0"/>
              <a:t>2 </a:t>
            </a:r>
            <a:r>
              <a:rPr lang="en-US" sz="2800" dirty="0" err="1"/>
              <a:t>baruch</a:t>
            </a:r>
            <a:endParaRPr lang="en-US" sz="2800" dirty="0"/>
          </a:p>
          <a:p>
            <a:pPr lvl="1"/>
            <a:r>
              <a:rPr lang="en-US" sz="2800" dirty="0"/>
              <a:t>Biblical antiquities</a:t>
            </a:r>
          </a:p>
        </p:txBody>
      </p:sp>
    </p:spTree>
    <p:extLst>
      <p:ext uri="{BB962C8B-B14F-4D97-AF65-F5344CB8AC3E}">
        <p14:creationId xmlns:p14="http://schemas.microsoft.com/office/powerpoint/2010/main" val="265410080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1413" y="114300"/>
            <a:ext cx="9905998" cy="1905000"/>
          </a:xfrm>
        </p:spPr>
        <p:txBody>
          <a:bodyPr/>
          <a:lstStyle/>
          <a:p>
            <a:r>
              <a:rPr lang="en-US" dirty="0"/>
              <a:t>Historical overview</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1141413" y="1790700"/>
            <a:ext cx="10542588" cy="4597400"/>
          </a:xfrm>
        </p:spPr>
        <p:txBody>
          <a:bodyPr>
            <a:noAutofit/>
          </a:bodyPr>
          <a:lstStyle/>
          <a:p>
            <a:r>
              <a:rPr lang="en-US" sz="2800" dirty="0"/>
              <a:t>The fall</a:t>
            </a:r>
          </a:p>
          <a:p>
            <a:r>
              <a:rPr lang="en-US" sz="2800" dirty="0"/>
              <a:t>Judaism</a:t>
            </a:r>
          </a:p>
          <a:p>
            <a:r>
              <a:rPr lang="en-US" sz="2800" dirty="0"/>
              <a:t>Early fathers</a:t>
            </a:r>
          </a:p>
          <a:p>
            <a:pPr lvl="1"/>
            <a:r>
              <a:rPr lang="en-US" sz="2800" dirty="0"/>
              <a:t>Justin martyr (2</a:t>
            </a:r>
            <a:r>
              <a:rPr lang="en-US" sz="2800" baseline="30000" dirty="0"/>
              <a:t>nd</a:t>
            </a:r>
            <a:r>
              <a:rPr lang="en-US" sz="2800" dirty="0"/>
              <a:t> Century)</a:t>
            </a:r>
          </a:p>
          <a:p>
            <a:pPr lvl="1"/>
            <a:r>
              <a:rPr lang="en-US" sz="2800" dirty="0"/>
              <a:t>Clement of Alexandria (2</a:t>
            </a:r>
            <a:r>
              <a:rPr lang="en-US" sz="2800" baseline="30000" dirty="0"/>
              <a:t>nd</a:t>
            </a:r>
            <a:r>
              <a:rPr lang="en-US" sz="2800" dirty="0"/>
              <a:t> Century)</a:t>
            </a:r>
          </a:p>
          <a:p>
            <a:pPr lvl="1"/>
            <a:r>
              <a:rPr lang="en-US" sz="2800" dirty="0"/>
              <a:t>Cappadocian fathers (4</a:t>
            </a:r>
            <a:r>
              <a:rPr lang="en-US" sz="2800" baseline="30000" dirty="0"/>
              <a:t>th</a:t>
            </a:r>
            <a:r>
              <a:rPr lang="en-US" sz="2800" dirty="0"/>
              <a:t> Century)</a:t>
            </a:r>
          </a:p>
          <a:p>
            <a:pPr lvl="2"/>
            <a:r>
              <a:rPr lang="en-US" sz="2800" dirty="0"/>
              <a:t>Basil the great, Gregory of Nazianzus and Gregory of </a:t>
            </a:r>
            <a:r>
              <a:rPr lang="en-US" sz="2800" dirty="0" err="1"/>
              <a:t>nyssa</a:t>
            </a:r>
            <a:endParaRPr lang="en-US" sz="2800" dirty="0"/>
          </a:p>
        </p:txBody>
      </p:sp>
    </p:spTree>
    <p:extLst>
      <p:ext uri="{BB962C8B-B14F-4D97-AF65-F5344CB8AC3E}">
        <p14:creationId xmlns:p14="http://schemas.microsoft.com/office/powerpoint/2010/main" val="9872421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4589" y="181304"/>
            <a:ext cx="9905998" cy="1905000"/>
          </a:xfrm>
        </p:spPr>
        <p:txBody>
          <a:bodyPr/>
          <a:lstStyle/>
          <a:p>
            <a:r>
              <a:rPr lang="en-US" dirty="0"/>
              <a:t>Historical overview</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872358" y="1752672"/>
            <a:ext cx="10594711" cy="5105328"/>
          </a:xfrm>
        </p:spPr>
        <p:txBody>
          <a:bodyPr>
            <a:normAutofit/>
          </a:bodyPr>
          <a:lstStyle/>
          <a:p>
            <a:r>
              <a:rPr lang="en-US" sz="2400" dirty="0"/>
              <a:t>The fall</a:t>
            </a:r>
          </a:p>
          <a:p>
            <a:r>
              <a:rPr lang="en-US" sz="2400" dirty="0"/>
              <a:t>Judaism</a:t>
            </a:r>
          </a:p>
          <a:p>
            <a:r>
              <a:rPr lang="en-US" sz="2400" dirty="0"/>
              <a:t>Early fathers</a:t>
            </a:r>
          </a:p>
          <a:p>
            <a:r>
              <a:rPr lang="en-US" sz="2400" dirty="0"/>
              <a:t>Pelagius</a:t>
            </a:r>
          </a:p>
          <a:p>
            <a:r>
              <a:rPr lang="en-US" sz="2400" dirty="0"/>
              <a:t>Augustine</a:t>
            </a:r>
          </a:p>
          <a:p>
            <a:r>
              <a:rPr lang="en-US" sz="2400" dirty="0"/>
              <a:t>Cassian</a:t>
            </a:r>
          </a:p>
          <a:p>
            <a:r>
              <a:rPr lang="en-US" sz="2400" dirty="0"/>
              <a:t>Second council of orange</a:t>
            </a:r>
          </a:p>
          <a:p>
            <a:r>
              <a:rPr lang="en-US" sz="2400" dirty="0"/>
              <a:t>Eastern orthodox</a:t>
            </a:r>
          </a:p>
          <a:p>
            <a:r>
              <a:rPr lang="en-US" sz="2400" dirty="0"/>
              <a:t>reformation</a:t>
            </a:r>
          </a:p>
          <a:p>
            <a:pPr marL="0" indent="0">
              <a:buNone/>
            </a:pPr>
            <a:endParaRPr lang="en-US" sz="2400" dirty="0"/>
          </a:p>
        </p:txBody>
      </p:sp>
    </p:spTree>
    <p:extLst>
      <p:ext uri="{BB962C8B-B14F-4D97-AF65-F5344CB8AC3E}">
        <p14:creationId xmlns:p14="http://schemas.microsoft.com/office/powerpoint/2010/main" val="29885837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12117</TotalTime>
  <Words>413</Words>
  <Application>Microsoft Office PowerPoint</Application>
  <PresentationFormat>Widescreen</PresentationFormat>
  <Paragraphs>40</Paragraphs>
  <Slides>10</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10</vt:i4>
      </vt:variant>
      <vt:variant>
        <vt:lpstr>Custom Shows</vt:lpstr>
      </vt:variant>
      <vt:variant>
        <vt:i4>1</vt:i4>
      </vt:variant>
    </vt:vector>
  </HeadingPairs>
  <TitlesOfParts>
    <vt:vector size="16" baseType="lpstr">
      <vt:lpstr>Arial</vt:lpstr>
      <vt:lpstr>Calibri</vt:lpstr>
      <vt:lpstr>Century Gothic</vt:lpstr>
      <vt:lpstr>1_WJB1</vt:lpstr>
      <vt:lpstr>Mesh</vt:lpstr>
      <vt:lpstr>Original Sin</vt:lpstr>
      <vt:lpstr>Introduction</vt:lpstr>
      <vt:lpstr>PowerPoint Presentation</vt:lpstr>
      <vt:lpstr>Historical overview</vt:lpstr>
      <vt:lpstr>PowerPoint Presentation</vt:lpstr>
      <vt:lpstr>PowerPoint Presentation</vt:lpstr>
      <vt:lpstr>Historical overview</vt:lpstr>
      <vt:lpstr>Historical overview</vt:lpstr>
      <vt:lpstr>Historical overview</vt:lpstr>
      <vt:lpstr>conclusion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735</cp:revision>
  <cp:lastPrinted>2022-06-05T12:32:06Z</cp:lastPrinted>
  <dcterms:created xsi:type="dcterms:W3CDTF">2021-01-08T23:52:50Z</dcterms:created>
  <dcterms:modified xsi:type="dcterms:W3CDTF">2022-07-10T21:25:37Z</dcterms:modified>
</cp:coreProperties>
</file>