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66" r:id="rId2"/>
  </p:sldMasterIdLst>
  <p:notesMasterIdLst>
    <p:notesMasterId r:id="rId22"/>
  </p:notesMasterIdLst>
  <p:handoutMasterIdLst>
    <p:handoutMasterId r:id="rId23"/>
  </p:handoutMasterIdLst>
  <p:sldIdLst>
    <p:sldId id="5276" r:id="rId3"/>
    <p:sldId id="5277" r:id="rId4"/>
    <p:sldId id="5278" r:id="rId5"/>
    <p:sldId id="265" r:id="rId6"/>
    <p:sldId id="5279" r:id="rId7"/>
    <p:sldId id="267" r:id="rId8"/>
    <p:sldId id="268" r:id="rId9"/>
    <p:sldId id="274" r:id="rId10"/>
    <p:sldId id="275" r:id="rId11"/>
    <p:sldId id="276" r:id="rId12"/>
    <p:sldId id="269" r:id="rId13"/>
    <p:sldId id="270" r:id="rId14"/>
    <p:sldId id="277" r:id="rId15"/>
    <p:sldId id="271" r:id="rId16"/>
    <p:sldId id="278" r:id="rId17"/>
    <p:sldId id="5280" r:id="rId18"/>
    <p:sldId id="272" r:id="rId19"/>
    <p:sldId id="273" r:id="rId20"/>
    <p:sldId id="262" r:id="rId21"/>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5276"/>
            <p14:sldId id="5277"/>
            <p14:sldId id="5278"/>
            <p14:sldId id="265"/>
            <p14:sldId id="5279"/>
            <p14:sldId id="267"/>
            <p14:sldId id="268"/>
            <p14:sldId id="274"/>
            <p14:sldId id="275"/>
            <p14:sldId id="276"/>
            <p14:sldId id="269"/>
            <p14:sldId id="270"/>
            <p14:sldId id="277"/>
            <p14:sldId id="271"/>
            <p14:sldId id="278"/>
            <p14:sldId id="5280"/>
            <p14:sldId id="272"/>
            <p14:sldId id="273"/>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F00"/>
    <a:srgbClr val="11B098"/>
    <a:srgbClr val="0DB079"/>
    <a:srgbClr val="CD4614"/>
    <a:srgbClr val="F545BC"/>
    <a:srgbClr val="FF2600"/>
    <a:srgbClr val="00FDFF"/>
    <a:srgbClr val="FF7E79"/>
    <a:srgbClr val="BB62C7"/>
    <a:srgbClr val="3E4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847" autoAdjust="0"/>
    <p:restoredTop sz="95423" autoAdjust="0"/>
  </p:normalViewPr>
  <p:slideViewPr>
    <p:cSldViewPr>
      <p:cViewPr varScale="1">
        <p:scale>
          <a:sx n="103" d="100"/>
          <a:sy n="103" d="100"/>
        </p:scale>
        <p:origin x="114" y="294"/>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624"/>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7/17/2022</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7/17/2022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7/17/2022</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47552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7/17/2022</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384849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7/17/2022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7/17/2022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7/17/2022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7/17/2022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7/17/2022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7/17/2022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7/17/2022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2075564"/>
      </p:ext>
    </p:extLst>
  </p:cSld>
  <p:clrMap bg1="dk1" tx1="lt1" bg2="dk2" tx2="lt2" accent1="accent1" accent2="accent2" accent3="accent3" accent4="accent4" accent5="accent5" accent6="accent6" hlink="hlink" folHlink="folHlink"/>
  <p:sldLayoutIdLst>
    <p:sldLayoutId id="2147483867" r:id="rId1"/>
    <p:sldLayoutId id="2147483868" r:id="rId2"/>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0FF47-BB4A-8644-BB69-B7162BD6BB70}"/>
              </a:ext>
            </a:extLst>
          </p:cNvPr>
          <p:cNvSpPr>
            <a:spLocks noGrp="1"/>
          </p:cNvSpPr>
          <p:nvPr>
            <p:ph type="ctrTitle"/>
          </p:nvPr>
        </p:nvSpPr>
        <p:spPr/>
        <p:txBody>
          <a:bodyPr/>
          <a:lstStyle/>
          <a:p>
            <a:r>
              <a:rPr lang="en-US" dirty="0"/>
              <a:t>Original Sin</a:t>
            </a:r>
          </a:p>
        </p:txBody>
      </p:sp>
      <p:sp>
        <p:nvSpPr>
          <p:cNvPr id="3" name="Subtitle 2">
            <a:extLst>
              <a:ext uri="{FF2B5EF4-FFF2-40B4-BE49-F238E27FC236}">
                <a16:creationId xmlns:a16="http://schemas.microsoft.com/office/drawing/2014/main" id="{E44582D1-D452-BC46-9743-6ACF72B6AFEF}"/>
              </a:ext>
            </a:extLst>
          </p:cNvPr>
          <p:cNvSpPr>
            <a:spLocks noGrp="1"/>
          </p:cNvSpPr>
          <p:nvPr>
            <p:ph type="subTitle" idx="1"/>
          </p:nvPr>
        </p:nvSpPr>
        <p:spPr/>
        <p:txBody>
          <a:bodyPr/>
          <a:lstStyle/>
          <a:p>
            <a:r>
              <a:rPr lang="en-US" dirty="0"/>
              <a:t>Introduction, Historical Overview and competing positions</a:t>
            </a:r>
          </a:p>
          <a:p>
            <a:r>
              <a:rPr lang="en-US" dirty="0"/>
              <a:t>Part II</a:t>
            </a:r>
          </a:p>
        </p:txBody>
      </p:sp>
    </p:spTree>
    <p:extLst>
      <p:ext uri="{BB962C8B-B14F-4D97-AF65-F5344CB8AC3E}">
        <p14:creationId xmlns:p14="http://schemas.microsoft.com/office/powerpoint/2010/main" val="255795482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a:xfrm>
            <a:off x="1141413" y="2252329"/>
            <a:ext cx="9905998" cy="3124201"/>
          </a:xfrm>
        </p:spPr>
        <p:txBody>
          <a:bodyPr>
            <a:normAutofit/>
          </a:bodyPr>
          <a:lstStyle/>
          <a:p>
            <a:pPr marL="0" indent="0">
              <a:buNone/>
            </a:pPr>
            <a:r>
              <a:rPr lang="en-US" sz="2800" dirty="0">
                <a:effectLst/>
              </a:rPr>
              <a:t>Thus both guilt, or exposedness to punishment, and also depravity of heart, came upon Adam’s posterity just as they came upon him, as much as if he and they had all co-existed, like a tree with many branches…I think this will naturally follow on the supposition of there being a constituted oneness or identity of Adam and his posterity in this affair. </a:t>
            </a:r>
            <a:br>
              <a:rPr lang="en-US" dirty="0">
                <a:effectLst/>
              </a:rPr>
            </a:br>
            <a:r>
              <a:rPr lang="en-US" sz="1600" dirty="0">
                <a:effectLst/>
              </a:rPr>
              <a:t>Edwards</a:t>
            </a:r>
            <a:endParaRPr lang="en-US" sz="1600" dirty="0"/>
          </a:p>
        </p:txBody>
      </p:sp>
    </p:spTree>
    <p:extLst>
      <p:ext uri="{BB962C8B-B14F-4D97-AF65-F5344CB8AC3E}">
        <p14:creationId xmlns:p14="http://schemas.microsoft.com/office/powerpoint/2010/main" val="23496312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p:txBody>
          <a:bodyPr>
            <a:normAutofit/>
          </a:bodyPr>
          <a:lstStyle/>
          <a:p>
            <a:r>
              <a:rPr lang="en-US" sz="2800" dirty="0">
                <a:effectLst/>
              </a:rPr>
              <a:t>Corruption and Guilt: Realism</a:t>
            </a:r>
          </a:p>
          <a:p>
            <a:pPr lvl="1"/>
            <a:r>
              <a:rPr lang="en-US" sz="2600" dirty="0">
                <a:effectLst/>
              </a:rPr>
              <a:t>Romans 5:12 “because all sin” </a:t>
            </a:r>
          </a:p>
          <a:p>
            <a:pPr lvl="1"/>
            <a:r>
              <a:rPr lang="en-US" sz="2600" dirty="0">
                <a:effectLst/>
              </a:rPr>
              <a:t>Latin text Augustine used translated “In whom”</a:t>
            </a:r>
          </a:p>
          <a:p>
            <a:pPr marL="457200" lvl="1" indent="0">
              <a:buNone/>
            </a:pPr>
            <a:r>
              <a:rPr lang="en-US" sz="2400" dirty="0">
                <a:effectLst/>
              </a:rPr>
              <a:t>Therefore, as sin came into the world through one man and death through sin, and so death spread to all men </a:t>
            </a:r>
            <a:r>
              <a:rPr lang="en-US" sz="2400" b="1" dirty="0">
                <a:effectLst/>
              </a:rPr>
              <a:t>because</a:t>
            </a:r>
            <a:r>
              <a:rPr lang="en-US" sz="2400" dirty="0">
                <a:effectLst/>
              </a:rPr>
              <a:t> all men sinned </a:t>
            </a:r>
            <a:br>
              <a:rPr lang="en-US" dirty="0">
                <a:effectLst/>
              </a:rPr>
            </a:br>
            <a:r>
              <a:rPr lang="en-US" sz="1600" i="1" dirty="0">
                <a:effectLst/>
              </a:rPr>
              <a:t>romans 5:12</a:t>
            </a:r>
            <a:endParaRPr lang="en-US" sz="1600" i="1" dirty="0"/>
          </a:p>
        </p:txBody>
      </p:sp>
    </p:spTree>
    <p:extLst>
      <p:ext uri="{BB962C8B-B14F-4D97-AF65-F5344CB8AC3E}">
        <p14:creationId xmlns:p14="http://schemas.microsoft.com/office/powerpoint/2010/main" val="156906576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p:txBody>
          <a:bodyPr>
            <a:normAutofit/>
          </a:bodyPr>
          <a:lstStyle/>
          <a:p>
            <a:r>
              <a:rPr lang="en-US" sz="2800" dirty="0">
                <a:effectLst/>
              </a:rPr>
              <a:t>Corruption and Guilt: Mediate View</a:t>
            </a:r>
          </a:p>
          <a:p>
            <a:pPr lvl="1"/>
            <a:r>
              <a:rPr lang="en-US" sz="2600" dirty="0"/>
              <a:t>We are guilty but not for what </a:t>
            </a:r>
            <a:r>
              <a:rPr lang="en-US" sz="2600" dirty="0" err="1"/>
              <a:t>adam</a:t>
            </a:r>
            <a:r>
              <a:rPr lang="en-US" sz="2600" dirty="0"/>
              <a:t> did </a:t>
            </a:r>
          </a:p>
          <a:p>
            <a:pPr lvl="1"/>
            <a:r>
              <a:rPr lang="en-US" sz="2600" dirty="0"/>
              <a:t>We are indirectly guilty for the sin of </a:t>
            </a:r>
            <a:r>
              <a:rPr lang="en-US" sz="2600" dirty="0" err="1"/>
              <a:t>adam</a:t>
            </a:r>
            <a:r>
              <a:rPr lang="en-US" sz="2600" dirty="0"/>
              <a:t>/eve</a:t>
            </a:r>
          </a:p>
          <a:p>
            <a:pPr lvl="1"/>
            <a:r>
              <a:rPr lang="en-US" sz="2600" dirty="0">
                <a:effectLst/>
              </a:rPr>
              <a:t>Adam sinned, therefore all are depraved, and therefore all are guilty</a:t>
            </a:r>
            <a:endParaRPr lang="en-US" sz="2600" dirty="0"/>
          </a:p>
        </p:txBody>
      </p:sp>
    </p:spTree>
    <p:extLst>
      <p:ext uri="{BB962C8B-B14F-4D97-AF65-F5344CB8AC3E}">
        <p14:creationId xmlns:p14="http://schemas.microsoft.com/office/powerpoint/2010/main" val="38195348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a:xfrm>
            <a:off x="1141413" y="2177901"/>
            <a:ext cx="10331117" cy="3691271"/>
          </a:xfrm>
        </p:spPr>
        <p:txBody>
          <a:bodyPr>
            <a:normAutofit lnSpcReduction="10000"/>
          </a:bodyPr>
          <a:lstStyle/>
          <a:p>
            <a:pPr marL="0" indent="0">
              <a:buNone/>
            </a:pPr>
            <a:r>
              <a:rPr lang="en-US" sz="2800" dirty="0">
                <a:effectLst/>
              </a:rPr>
              <a:t>We all were involved in Adam’s sin and thus receive both the corrupted nature that was his after the fall and the guilt and condemnation that attach to his sin.  With the matter of guilt, however, just as with the imputation of Christ's righteousness, there must be some conscious or voluntary decision on our part.  Until this is the case, there is only a conditional imputation of guilt.  Thus, there is no condemnation before one reaches the age of responsibility…</a:t>
            </a:r>
            <a:br>
              <a:rPr lang="en-US" dirty="0">
                <a:effectLst/>
              </a:rPr>
            </a:br>
            <a:r>
              <a:rPr lang="en-US" sz="1600" dirty="0">
                <a:effectLst/>
              </a:rPr>
              <a:t>Erickson</a:t>
            </a:r>
            <a:endParaRPr lang="en-US" sz="1600" dirty="0"/>
          </a:p>
        </p:txBody>
      </p:sp>
    </p:spTree>
    <p:extLst>
      <p:ext uri="{BB962C8B-B14F-4D97-AF65-F5344CB8AC3E}">
        <p14:creationId xmlns:p14="http://schemas.microsoft.com/office/powerpoint/2010/main" val="100607678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p:txBody>
          <a:bodyPr>
            <a:normAutofit fontScale="92500" lnSpcReduction="10000"/>
          </a:bodyPr>
          <a:lstStyle/>
          <a:p>
            <a:r>
              <a:rPr lang="en-US" sz="2800" dirty="0">
                <a:effectLst/>
              </a:rPr>
              <a:t>Corruption Only</a:t>
            </a:r>
          </a:p>
          <a:p>
            <a:pPr lvl="1"/>
            <a:r>
              <a:rPr lang="en-US" sz="2600" dirty="0">
                <a:effectLst/>
              </a:rPr>
              <a:t>Corruption in original sin without a corresponding affirmation of guilt</a:t>
            </a:r>
          </a:p>
          <a:p>
            <a:pPr lvl="1"/>
            <a:r>
              <a:rPr lang="en-US" sz="2600" dirty="0">
                <a:effectLst/>
              </a:rPr>
              <a:t>Alien guilt: does the bible teach we are guilty for someone else’s sin? Answer: No</a:t>
            </a:r>
          </a:p>
          <a:p>
            <a:pPr lvl="1"/>
            <a:r>
              <a:rPr lang="en-US" sz="2600" dirty="0">
                <a:effectLst/>
              </a:rPr>
              <a:t>Our condition is that we are bent toward sin, so that we will inevitably sin. It is our own sin for which we are guilty. </a:t>
            </a:r>
            <a:r>
              <a:rPr lang="en-US" sz="2900" dirty="0">
                <a:effectLst/>
              </a:rPr>
              <a:t> </a:t>
            </a:r>
          </a:p>
        </p:txBody>
      </p:sp>
    </p:spTree>
    <p:extLst>
      <p:ext uri="{BB962C8B-B14F-4D97-AF65-F5344CB8AC3E}">
        <p14:creationId xmlns:p14="http://schemas.microsoft.com/office/powerpoint/2010/main" val="62761923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00413-4CCD-F04D-8B50-62D7E07EAE11}"/>
              </a:ext>
            </a:extLst>
          </p:cNvPr>
          <p:cNvSpPr>
            <a:spLocks noGrp="1"/>
          </p:cNvSpPr>
          <p:nvPr>
            <p:ph type="title"/>
          </p:nvPr>
        </p:nvSpPr>
        <p:spPr>
          <a:xfrm>
            <a:off x="1144589" y="181304"/>
            <a:ext cx="9905998" cy="1905000"/>
          </a:xfrm>
        </p:spPr>
        <p:txBody>
          <a:bodyPr/>
          <a:lstStyle/>
          <a:p>
            <a:pPr fontAlgn="base"/>
            <a:r>
              <a:rPr lang="en-US" dirty="0">
                <a:effectLst/>
              </a:rPr>
              <a:t>What do we mean by a “sin nature?”</a:t>
            </a:r>
          </a:p>
        </p:txBody>
      </p:sp>
    </p:spTree>
    <p:extLst>
      <p:ext uri="{BB962C8B-B14F-4D97-AF65-F5344CB8AC3E}">
        <p14:creationId xmlns:p14="http://schemas.microsoft.com/office/powerpoint/2010/main" val="358539798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3B28-0101-954F-9960-0F78AC4AF6C4}"/>
              </a:ext>
            </a:extLst>
          </p:cNvPr>
          <p:cNvSpPr>
            <a:spLocks noGrp="1"/>
          </p:cNvSpPr>
          <p:nvPr>
            <p:ph type="title"/>
          </p:nvPr>
        </p:nvSpPr>
        <p:spPr>
          <a:xfrm>
            <a:off x="1144589" y="181304"/>
            <a:ext cx="9905998" cy="1905000"/>
          </a:xfrm>
        </p:spPr>
        <p:txBody>
          <a:bodyPr/>
          <a:lstStyle/>
          <a:p>
            <a:pPr fontAlgn="base"/>
            <a:r>
              <a:rPr lang="en-US" dirty="0">
                <a:effectLst/>
              </a:rPr>
              <a:t>What do we mean by a “sin nature?”</a:t>
            </a:r>
          </a:p>
        </p:txBody>
      </p:sp>
      <p:sp>
        <p:nvSpPr>
          <p:cNvPr id="3" name="Content Placeholder 2">
            <a:extLst>
              <a:ext uri="{FF2B5EF4-FFF2-40B4-BE49-F238E27FC236}">
                <a16:creationId xmlns:a16="http://schemas.microsoft.com/office/drawing/2014/main" id="{C8CFC827-B2D8-F543-AE1B-2CEE565EA715}"/>
              </a:ext>
            </a:extLst>
          </p:cNvPr>
          <p:cNvSpPr>
            <a:spLocks noGrp="1"/>
          </p:cNvSpPr>
          <p:nvPr>
            <p:ph idx="1"/>
          </p:nvPr>
        </p:nvSpPr>
        <p:spPr>
          <a:xfrm>
            <a:off x="872358" y="1752672"/>
            <a:ext cx="10594711" cy="4549274"/>
          </a:xfrm>
        </p:spPr>
        <p:txBody>
          <a:bodyPr>
            <a:normAutofit/>
          </a:bodyPr>
          <a:lstStyle/>
          <a:p>
            <a:pPr marL="0" indent="0">
              <a:buNone/>
            </a:pPr>
            <a:r>
              <a:rPr lang="en-US" sz="2400" dirty="0"/>
              <a:t>We are all sinners</a:t>
            </a:r>
          </a:p>
          <a:p>
            <a:pPr marL="0" indent="0">
              <a:buNone/>
            </a:pPr>
            <a:r>
              <a:rPr lang="en-US" sz="2400" dirty="0"/>
              <a:t>Being sinful is a common human property, not an essential one</a:t>
            </a:r>
          </a:p>
          <a:p>
            <a:pPr marL="0" indent="0">
              <a:buNone/>
            </a:pPr>
            <a:r>
              <a:rPr lang="en-US" sz="2400" dirty="0"/>
              <a:t>Sin changes the functioning nature of a human being</a:t>
            </a:r>
          </a:p>
          <a:p>
            <a:pPr marL="0" indent="0">
              <a:buNone/>
            </a:pPr>
            <a:r>
              <a:rPr lang="en-US" sz="2400" dirty="0"/>
              <a:t>Did the fall change our nature or our standing before god?</a:t>
            </a:r>
          </a:p>
        </p:txBody>
      </p:sp>
    </p:spTree>
    <p:extLst>
      <p:ext uri="{BB962C8B-B14F-4D97-AF65-F5344CB8AC3E}">
        <p14:creationId xmlns:p14="http://schemas.microsoft.com/office/powerpoint/2010/main" val="105557676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3B28-0101-954F-9960-0F78AC4AF6C4}"/>
              </a:ext>
            </a:extLst>
          </p:cNvPr>
          <p:cNvSpPr>
            <a:spLocks noGrp="1"/>
          </p:cNvSpPr>
          <p:nvPr>
            <p:ph type="title"/>
          </p:nvPr>
        </p:nvSpPr>
        <p:spPr>
          <a:xfrm>
            <a:off x="1144589" y="181304"/>
            <a:ext cx="9905998" cy="1905000"/>
          </a:xfrm>
        </p:spPr>
        <p:txBody>
          <a:bodyPr/>
          <a:lstStyle/>
          <a:p>
            <a:pPr fontAlgn="base"/>
            <a:r>
              <a:rPr lang="en-US" dirty="0">
                <a:effectLst/>
              </a:rPr>
              <a:t>Theological Commitments: Essentials </a:t>
            </a:r>
          </a:p>
        </p:txBody>
      </p:sp>
      <p:sp>
        <p:nvSpPr>
          <p:cNvPr id="3" name="Content Placeholder 2">
            <a:extLst>
              <a:ext uri="{FF2B5EF4-FFF2-40B4-BE49-F238E27FC236}">
                <a16:creationId xmlns:a16="http://schemas.microsoft.com/office/drawing/2014/main" id="{C8CFC827-B2D8-F543-AE1B-2CEE565EA715}"/>
              </a:ext>
            </a:extLst>
          </p:cNvPr>
          <p:cNvSpPr>
            <a:spLocks noGrp="1"/>
          </p:cNvSpPr>
          <p:nvPr>
            <p:ph idx="1"/>
          </p:nvPr>
        </p:nvSpPr>
        <p:spPr>
          <a:xfrm>
            <a:off x="872358" y="1752672"/>
            <a:ext cx="10594711" cy="4549274"/>
          </a:xfrm>
        </p:spPr>
        <p:txBody>
          <a:bodyPr>
            <a:normAutofit/>
          </a:bodyPr>
          <a:lstStyle/>
          <a:p>
            <a:pPr marL="800100" lvl="1" indent="-342900">
              <a:buFont typeface="+mj-lt"/>
              <a:buAutoNum type="arabicPeriod"/>
            </a:pPr>
            <a:r>
              <a:rPr lang="en-US" sz="2600" dirty="0">
                <a:effectLst/>
              </a:rPr>
              <a:t>Because of Adam’s fall, all became sinners and stand under God’s righteous judgment.* (there is room for disputable concepts within this statement)</a:t>
            </a:r>
          </a:p>
          <a:p>
            <a:pPr marL="800100" lvl="1" indent="-342900">
              <a:buFont typeface="+mj-lt"/>
              <a:buAutoNum type="arabicPeriod"/>
            </a:pPr>
            <a:r>
              <a:rPr lang="en-US" sz="2600" dirty="0">
                <a:effectLst/>
              </a:rPr>
              <a:t>Each and every human has sinned, thus we are all accountable for our own sins before a holy and just God.</a:t>
            </a:r>
          </a:p>
          <a:p>
            <a:pPr marL="800100" lvl="1" indent="-342900">
              <a:buFont typeface="+mj-lt"/>
              <a:buAutoNum type="arabicPeriod"/>
            </a:pPr>
            <a:r>
              <a:rPr lang="en-US" sz="2600" dirty="0">
                <a:effectLst/>
              </a:rPr>
              <a:t>As a result of the fall of the race into sin, human beings must be born again to new life in Christ.  They can be pardoned and redeemed by faith in Christ alone.</a:t>
            </a:r>
            <a:endParaRPr lang="en-US" sz="2600" dirty="0"/>
          </a:p>
        </p:txBody>
      </p:sp>
    </p:spTree>
    <p:extLst>
      <p:ext uri="{BB962C8B-B14F-4D97-AF65-F5344CB8AC3E}">
        <p14:creationId xmlns:p14="http://schemas.microsoft.com/office/powerpoint/2010/main" val="389728502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3B28-0101-954F-9960-0F78AC4AF6C4}"/>
              </a:ext>
            </a:extLst>
          </p:cNvPr>
          <p:cNvSpPr>
            <a:spLocks noGrp="1"/>
          </p:cNvSpPr>
          <p:nvPr>
            <p:ph type="title"/>
          </p:nvPr>
        </p:nvSpPr>
        <p:spPr>
          <a:xfrm>
            <a:off x="1144589" y="181304"/>
            <a:ext cx="9905998" cy="1905000"/>
          </a:xfrm>
        </p:spPr>
        <p:txBody>
          <a:bodyPr/>
          <a:lstStyle/>
          <a:p>
            <a:pPr fontAlgn="base"/>
            <a:r>
              <a:rPr lang="en-US" dirty="0">
                <a:effectLst/>
              </a:rPr>
              <a:t>Theological Commitments: </a:t>
            </a:r>
            <a:r>
              <a:rPr lang="en-US" dirty="0" err="1">
                <a:effectLst/>
              </a:rPr>
              <a:t>Disputables</a:t>
            </a:r>
            <a:r>
              <a:rPr lang="en-US" dirty="0">
                <a:effectLst/>
              </a:rPr>
              <a:t> </a:t>
            </a:r>
          </a:p>
        </p:txBody>
      </p:sp>
      <p:sp>
        <p:nvSpPr>
          <p:cNvPr id="3" name="Content Placeholder 2">
            <a:extLst>
              <a:ext uri="{FF2B5EF4-FFF2-40B4-BE49-F238E27FC236}">
                <a16:creationId xmlns:a16="http://schemas.microsoft.com/office/drawing/2014/main" id="{C8CFC827-B2D8-F543-AE1B-2CEE565EA715}"/>
              </a:ext>
            </a:extLst>
          </p:cNvPr>
          <p:cNvSpPr>
            <a:spLocks noGrp="1"/>
          </p:cNvSpPr>
          <p:nvPr>
            <p:ph idx="1"/>
          </p:nvPr>
        </p:nvSpPr>
        <p:spPr>
          <a:xfrm>
            <a:off x="872358" y="1752672"/>
            <a:ext cx="10594711" cy="4549274"/>
          </a:xfrm>
        </p:spPr>
        <p:txBody>
          <a:bodyPr>
            <a:normAutofit/>
          </a:bodyPr>
          <a:lstStyle/>
          <a:p>
            <a:pPr marL="514350" indent="-514350" fontAlgn="base">
              <a:buFont typeface="+mj-lt"/>
              <a:buAutoNum type="arabicPeriod"/>
            </a:pPr>
            <a:r>
              <a:rPr lang="en-US" sz="2600" dirty="0">
                <a:effectLst/>
              </a:rPr>
              <a:t>Alien Guilt - are we held accountable for Adam’s sin, our sin only or a combination of both? </a:t>
            </a:r>
          </a:p>
          <a:p>
            <a:pPr marL="914400" lvl="1" indent="-457200" fontAlgn="base">
              <a:buFont typeface="+mj-lt"/>
              <a:buAutoNum type="alphaLcParenR"/>
            </a:pPr>
            <a:r>
              <a:rPr lang="en-US" sz="2400" dirty="0">
                <a:effectLst/>
              </a:rPr>
              <a:t>If we are accountable for Adam’s first sin, by what method or mechanism is that accountability inherited or imputed?</a:t>
            </a:r>
          </a:p>
          <a:p>
            <a:pPr marL="457200" indent="-457200" fontAlgn="base">
              <a:buFont typeface="+mj-lt"/>
              <a:buAutoNum type="arabicPeriod"/>
            </a:pPr>
            <a:r>
              <a:rPr lang="en-US" sz="2600" dirty="0">
                <a:effectLst/>
              </a:rPr>
              <a:t>How are we corrupted by Adam’s sin?  </a:t>
            </a:r>
          </a:p>
          <a:p>
            <a:pPr marL="914400" lvl="1" indent="-457200" fontAlgn="base">
              <a:buFont typeface="+mj-lt"/>
              <a:buAutoNum type="alphaLcParenR"/>
            </a:pPr>
            <a:r>
              <a:rPr lang="en-US" sz="2400" dirty="0">
                <a:effectLst/>
              </a:rPr>
              <a:t>Do we sin because we are sinners? </a:t>
            </a:r>
            <a:br>
              <a:rPr lang="en-US" sz="2400" dirty="0">
                <a:effectLst/>
              </a:rPr>
            </a:br>
            <a:r>
              <a:rPr lang="en-US" sz="2400" dirty="0">
                <a:effectLst/>
              </a:rPr>
              <a:t> 				or</a:t>
            </a:r>
            <a:br>
              <a:rPr lang="en-US" sz="2400" dirty="0">
                <a:effectLst/>
              </a:rPr>
            </a:br>
            <a:r>
              <a:rPr lang="en-US" sz="2400" dirty="0">
                <a:effectLst/>
              </a:rPr>
              <a:t>Are we sinners because we sin?</a:t>
            </a:r>
          </a:p>
        </p:txBody>
      </p:sp>
    </p:spTree>
    <p:extLst>
      <p:ext uri="{BB962C8B-B14F-4D97-AF65-F5344CB8AC3E}">
        <p14:creationId xmlns:p14="http://schemas.microsoft.com/office/powerpoint/2010/main" val="33468070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83FE-43E9-7A47-9EBE-66657F617E4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8B65C51-D22C-0941-90B1-FCF39BE450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3417131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C813-BB85-6D48-8813-0F4FE8DB3F4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3AD0DC3-B76A-524B-8F3A-F1C0066C9AAC}"/>
              </a:ext>
            </a:extLst>
          </p:cNvPr>
          <p:cNvSpPr>
            <a:spLocks noGrp="1"/>
          </p:cNvSpPr>
          <p:nvPr>
            <p:ph idx="1"/>
          </p:nvPr>
        </p:nvSpPr>
        <p:spPr/>
        <p:txBody>
          <a:bodyPr>
            <a:normAutofit fontScale="92500" lnSpcReduction="10000"/>
          </a:bodyPr>
          <a:lstStyle/>
          <a:p>
            <a:pPr marL="0" indent="0">
              <a:buNone/>
            </a:pPr>
            <a:r>
              <a:rPr lang="en-US" sz="2800" dirty="0"/>
              <a:t>Terms</a:t>
            </a:r>
          </a:p>
          <a:p>
            <a:r>
              <a:rPr lang="en-US" sz="2800" dirty="0"/>
              <a:t>Corruption </a:t>
            </a:r>
          </a:p>
          <a:p>
            <a:pPr lvl="1"/>
            <a:r>
              <a:rPr lang="en-US" sz="2400" dirty="0"/>
              <a:t>Lacking some property, order or distinctness of structure previously present (polluted, diseased, tarnished, damaged)</a:t>
            </a:r>
          </a:p>
          <a:p>
            <a:r>
              <a:rPr lang="en-US" sz="2800" dirty="0"/>
              <a:t>Guilt</a:t>
            </a:r>
          </a:p>
          <a:p>
            <a:pPr lvl="1"/>
            <a:r>
              <a:rPr lang="en-US" sz="2400" dirty="0">
                <a:effectLst/>
              </a:rPr>
              <a:t>the fact of having committed a specified or implied offense or crime (Adam committed a moral crime against god and was found guilty)</a:t>
            </a:r>
            <a:endParaRPr lang="en-US" sz="2400" dirty="0"/>
          </a:p>
        </p:txBody>
      </p:sp>
    </p:spTree>
    <p:extLst>
      <p:ext uri="{BB962C8B-B14F-4D97-AF65-F5344CB8AC3E}">
        <p14:creationId xmlns:p14="http://schemas.microsoft.com/office/powerpoint/2010/main" val="70804070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p:txBody>
          <a:bodyPr>
            <a:normAutofit/>
          </a:bodyPr>
          <a:lstStyle/>
          <a:p>
            <a:r>
              <a:rPr lang="en-US" sz="2800" dirty="0">
                <a:effectLst/>
              </a:rPr>
              <a:t>Corruption and Guilt: Federalism</a:t>
            </a:r>
          </a:p>
          <a:p>
            <a:pPr lvl="1"/>
            <a:r>
              <a:rPr lang="en-US" sz="2600" dirty="0"/>
              <a:t>Adam is our “federal” or “</a:t>
            </a:r>
            <a:r>
              <a:rPr lang="en-US" sz="2600" dirty="0" err="1"/>
              <a:t>respresentative</a:t>
            </a:r>
            <a:r>
              <a:rPr lang="en-US" sz="2600" dirty="0"/>
              <a:t>” head</a:t>
            </a:r>
          </a:p>
          <a:p>
            <a:pPr lvl="1"/>
            <a:r>
              <a:rPr lang="en-US" sz="2600" dirty="0">
                <a:effectLst/>
              </a:rPr>
              <a:t>Adam stood in for us as the representative of the whole human race</a:t>
            </a:r>
            <a:endParaRPr lang="en-US" sz="2600" dirty="0"/>
          </a:p>
          <a:p>
            <a:pPr lvl="1"/>
            <a:endParaRPr lang="en-US" sz="2600" dirty="0"/>
          </a:p>
        </p:txBody>
      </p:sp>
    </p:spTree>
    <p:extLst>
      <p:ext uri="{BB962C8B-B14F-4D97-AF65-F5344CB8AC3E}">
        <p14:creationId xmlns:p14="http://schemas.microsoft.com/office/powerpoint/2010/main" val="175260592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p:txBody>
          <a:bodyPr>
            <a:normAutofit/>
          </a:bodyPr>
          <a:lstStyle/>
          <a:p>
            <a:pPr marL="457200" lvl="1" indent="0">
              <a:buNone/>
            </a:pPr>
            <a:r>
              <a:rPr lang="en-US" sz="2400" dirty="0">
                <a:effectLst/>
              </a:rPr>
              <a:t>Parents are not to be put to death for their children, nor children put to death for their parents; each will die for their own sin. </a:t>
            </a:r>
          </a:p>
          <a:p>
            <a:pPr marL="457200" lvl="1" indent="0">
              <a:buNone/>
            </a:pPr>
            <a:r>
              <a:rPr lang="en-US" sz="2000" dirty="0" err="1">
                <a:effectLst/>
              </a:rPr>
              <a:t>Deut</a:t>
            </a:r>
            <a:r>
              <a:rPr lang="en-US" sz="2000" dirty="0">
                <a:effectLst/>
              </a:rPr>
              <a:t> 24:16</a:t>
            </a:r>
            <a:endParaRPr lang="en-US" sz="2000" dirty="0"/>
          </a:p>
        </p:txBody>
      </p:sp>
    </p:spTree>
    <p:extLst>
      <p:ext uri="{BB962C8B-B14F-4D97-AF65-F5344CB8AC3E}">
        <p14:creationId xmlns:p14="http://schemas.microsoft.com/office/powerpoint/2010/main" val="119637389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p:txBody>
          <a:bodyPr>
            <a:normAutofit/>
          </a:bodyPr>
          <a:lstStyle/>
          <a:p>
            <a:pPr marL="457200" lvl="1" indent="0">
              <a:buNone/>
            </a:pPr>
            <a:r>
              <a:rPr lang="en-US" dirty="0">
                <a:effectLst/>
              </a:rPr>
              <a:t>“In those days people will no longer say, ‘The parents have eaten sour grapes, and the children’s teeth are set on edge.’ Instead, everyone will die for their own sin; whoever eats sour grapes—their own teeth will be set on edge.</a:t>
            </a:r>
          </a:p>
          <a:p>
            <a:pPr marL="457200" lvl="1" indent="0">
              <a:buNone/>
            </a:pPr>
            <a:r>
              <a:rPr lang="en-US" dirty="0" err="1">
                <a:effectLst/>
              </a:rPr>
              <a:t>Jer</a:t>
            </a:r>
            <a:r>
              <a:rPr lang="en-US" dirty="0">
                <a:effectLst/>
              </a:rPr>
              <a:t> 31:29-30</a:t>
            </a:r>
            <a:endParaRPr lang="en-US" sz="2000" dirty="0"/>
          </a:p>
        </p:txBody>
      </p:sp>
    </p:spTree>
    <p:extLst>
      <p:ext uri="{BB962C8B-B14F-4D97-AF65-F5344CB8AC3E}">
        <p14:creationId xmlns:p14="http://schemas.microsoft.com/office/powerpoint/2010/main" val="420798860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p:txBody>
          <a:bodyPr>
            <a:normAutofit/>
          </a:bodyPr>
          <a:lstStyle/>
          <a:p>
            <a:pPr marL="457200" lvl="1" indent="0">
              <a:buNone/>
            </a:pPr>
            <a:r>
              <a:rPr lang="en-US" dirty="0">
                <a:effectLst/>
              </a:rPr>
              <a:t>The one who sins is the one who will die. The child will not share the guilt of the parent, nor will the parent share the guilt of the child. The righteousness of the righteous will be credited to them, and the wickedness of the wicked will be charged against them.</a:t>
            </a:r>
          </a:p>
          <a:p>
            <a:pPr marL="457200" lvl="1" indent="0">
              <a:buNone/>
            </a:pPr>
            <a:r>
              <a:rPr lang="en-US" dirty="0" err="1">
                <a:effectLst/>
              </a:rPr>
              <a:t>Ezek</a:t>
            </a:r>
            <a:r>
              <a:rPr lang="en-US" dirty="0">
                <a:effectLst/>
              </a:rPr>
              <a:t> 18:20</a:t>
            </a:r>
            <a:endParaRPr lang="en-US" sz="2000" dirty="0"/>
          </a:p>
        </p:txBody>
      </p:sp>
    </p:spTree>
    <p:extLst>
      <p:ext uri="{BB962C8B-B14F-4D97-AF65-F5344CB8AC3E}">
        <p14:creationId xmlns:p14="http://schemas.microsoft.com/office/powerpoint/2010/main" val="80239208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p:txBody>
          <a:bodyPr>
            <a:normAutofit/>
          </a:bodyPr>
          <a:lstStyle/>
          <a:p>
            <a:r>
              <a:rPr lang="en-US" sz="2800" dirty="0">
                <a:effectLst/>
              </a:rPr>
              <a:t>Corruption and Guilt: Realism</a:t>
            </a:r>
          </a:p>
          <a:p>
            <a:pPr lvl="1"/>
            <a:r>
              <a:rPr lang="en-US" sz="2600" dirty="0">
                <a:effectLst/>
              </a:rPr>
              <a:t>“we all were that one man”</a:t>
            </a:r>
          </a:p>
          <a:p>
            <a:pPr lvl="1"/>
            <a:r>
              <a:rPr lang="en-US" sz="2600" dirty="0">
                <a:effectLst/>
              </a:rPr>
              <a:t>a real unity with </a:t>
            </a:r>
            <a:r>
              <a:rPr lang="en-US" sz="2600" dirty="0" err="1">
                <a:effectLst/>
              </a:rPr>
              <a:t>adam</a:t>
            </a:r>
            <a:r>
              <a:rPr lang="en-US" sz="2600" dirty="0">
                <a:effectLst/>
              </a:rPr>
              <a:t> and his act of sin</a:t>
            </a:r>
          </a:p>
          <a:p>
            <a:pPr lvl="1"/>
            <a:endParaRPr lang="en-US" sz="2600" dirty="0"/>
          </a:p>
        </p:txBody>
      </p:sp>
    </p:spTree>
    <p:extLst>
      <p:ext uri="{BB962C8B-B14F-4D97-AF65-F5344CB8AC3E}">
        <p14:creationId xmlns:p14="http://schemas.microsoft.com/office/powerpoint/2010/main" val="28191897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a:xfrm>
            <a:off x="1141413" y="2177902"/>
            <a:ext cx="9905998" cy="3124201"/>
          </a:xfrm>
        </p:spPr>
        <p:txBody>
          <a:bodyPr>
            <a:normAutofit fontScale="92500"/>
          </a:bodyPr>
          <a:lstStyle/>
          <a:p>
            <a:pPr marL="0" indent="0">
              <a:buNone/>
            </a:pPr>
            <a:r>
              <a:rPr lang="en-US" sz="2800" dirty="0">
                <a:effectLst/>
              </a:rPr>
              <a:t>For we were all in that one man, since </a:t>
            </a:r>
            <a:r>
              <a:rPr lang="en-US" sz="2800" b="1" i="1" dirty="0">
                <a:effectLst/>
              </a:rPr>
              <a:t>we all were that one man</a:t>
            </a:r>
            <a:r>
              <a:rPr lang="en-US" sz="2800" dirty="0">
                <a:effectLst/>
              </a:rPr>
              <a:t>, who fell into sin…For not yet was the particular form created and distributed to us, in which we as individuals were to live, but already the seminal nature was there from which we were to be propagated; and this being vitiated by sin, and bound by the chain of death, and justly condemned, man could not be born of man in any other state. </a:t>
            </a:r>
            <a:r>
              <a:rPr lang="en-US" sz="1600" dirty="0">
                <a:effectLst/>
              </a:rPr>
              <a:t>Augustine</a:t>
            </a:r>
            <a:endParaRPr lang="en-US" sz="1600" dirty="0"/>
          </a:p>
        </p:txBody>
      </p:sp>
    </p:spTree>
    <p:extLst>
      <p:ext uri="{BB962C8B-B14F-4D97-AF65-F5344CB8AC3E}">
        <p14:creationId xmlns:p14="http://schemas.microsoft.com/office/powerpoint/2010/main" val="407671599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2F69-F23C-9F4A-AD3D-B104C77653C9}"/>
              </a:ext>
            </a:extLst>
          </p:cNvPr>
          <p:cNvSpPr>
            <a:spLocks noGrp="1"/>
          </p:cNvSpPr>
          <p:nvPr>
            <p:ph type="title"/>
          </p:nvPr>
        </p:nvSpPr>
        <p:spPr/>
        <p:txBody>
          <a:bodyPr/>
          <a:lstStyle/>
          <a:p>
            <a:r>
              <a:rPr lang="en-US" dirty="0"/>
              <a:t>Theological options</a:t>
            </a:r>
          </a:p>
        </p:txBody>
      </p:sp>
      <p:sp>
        <p:nvSpPr>
          <p:cNvPr id="3" name="Content Placeholder 2">
            <a:extLst>
              <a:ext uri="{FF2B5EF4-FFF2-40B4-BE49-F238E27FC236}">
                <a16:creationId xmlns:a16="http://schemas.microsoft.com/office/drawing/2014/main" id="{469FC218-8823-6A4C-85E2-3EE2D31C67EE}"/>
              </a:ext>
            </a:extLst>
          </p:cNvPr>
          <p:cNvSpPr>
            <a:spLocks noGrp="1"/>
          </p:cNvSpPr>
          <p:nvPr>
            <p:ph idx="1"/>
          </p:nvPr>
        </p:nvSpPr>
        <p:spPr>
          <a:xfrm>
            <a:off x="1141413" y="2369287"/>
            <a:ext cx="9905998" cy="3124201"/>
          </a:xfrm>
        </p:spPr>
        <p:txBody>
          <a:bodyPr>
            <a:normAutofit lnSpcReduction="10000"/>
          </a:bodyPr>
          <a:lstStyle/>
          <a:p>
            <a:pPr marL="0" indent="0">
              <a:buNone/>
            </a:pPr>
            <a:r>
              <a:rPr lang="en-US" sz="2800" dirty="0">
                <a:effectLst/>
              </a:rPr>
              <a:t>God, in every step of his proceeding with Adam, in relation to the covenant or constitution established with him, looked on his posterity as being </a:t>
            </a:r>
            <a:r>
              <a:rPr lang="en-US" sz="2800" i="1" dirty="0">
                <a:effectLst/>
              </a:rPr>
              <a:t>one with him</a:t>
            </a:r>
            <a:r>
              <a:rPr lang="en-US" sz="2800" dirty="0">
                <a:effectLst/>
              </a:rPr>
              <a:t>.  And though he dealt more immediately with Adam, yet it was as the head of the whole body, and the root of the whole tree, and in his proceedings with him, he dealt with all the branches, as if they had been existing in their root…</a:t>
            </a:r>
            <a:br>
              <a:rPr lang="en-US" dirty="0">
                <a:effectLst/>
              </a:rPr>
            </a:br>
            <a:r>
              <a:rPr lang="en-US" sz="1600" dirty="0">
                <a:effectLst/>
              </a:rPr>
              <a:t>Edwards</a:t>
            </a:r>
            <a:endParaRPr lang="en-US" sz="1600" dirty="0"/>
          </a:p>
        </p:txBody>
      </p:sp>
    </p:spTree>
    <p:extLst>
      <p:ext uri="{BB962C8B-B14F-4D97-AF65-F5344CB8AC3E}">
        <p14:creationId xmlns:p14="http://schemas.microsoft.com/office/powerpoint/2010/main" val="163947889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12208</TotalTime>
  <Words>989</Words>
  <Application>Microsoft Office PowerPoint</Application>
  <PresentationFormat>Widescreen</PresentationFormat>
  <Paragraphs>65</Paragraphs>
  <Slides>19</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Slide Titles</vt:lpstr>
      </vt:variant>
      <vt:variant>
        <vt:i4>19</vt:i4>
      </vt:variant>
      <vt:variant>
        <vt:lpstr>Custom Shows</vt:lpstr>
      </vt:variant>
      <vt:variant>
        <vt:i4>1</vt:i4>
      </vt:variant>
    </vt:vector>
  </HeadingPairs>
  <TitlesOfParts>
    <vt:vector size="25" baseType="lpstr">
      <vt:lpstr>Arial</vt:lpstr>
      <vt:lpstr>Calibri</vt:lpstr>
      <vt:lpstr>Century Gothic</vt:lpstr>
      <vt:lpstr>1_WJB1</vt:lpstr>
      <vt:lpstr>Mesh</vt:lpstr>
      <vt:lpstr>Original Sin</vt:lpstr>
      <vt:lpstr>Introduction</vt:lpstr>
      <vt:lpstr>Theological options</vt:lpstr>
      <vt:lpstr>Theological options</vt:lpstr>
      <vt:lpstr>Theological options</vt:lpstr>
      <vt:lpstr>Theological options</vt:lpstr>
      <vt:lpstr>Theological options</vt:lpstr>
      <vt:lpstr>Theological options</vt:lpstr>
      <vt:lpstr>Theological options</vt:lpstr>
      <vt:lpstr>Theological options</vt:lpstr>
      <vt:lpstr>Theological options</vt:lpstr>
      <vt:lpstr>Theological options</vt:lpstr>
      <vt:lpstr>Theological options</vt:lpstr>
      <vt:lpstr>Theological options</vt:lpstr>
      <vt:lpstr>What do we mean by a “sin nature?”</vt:lpstr>
      <vt:lpstr>What do we mean by a “sin nature?”</vt:lpstr>
      <vt:lpstr>Theological Commitments: Essentials </vt:lpstr>
      <vt:lpstr>Theological Commitments: Disputables </vt:lpstr>
      <vt:lpstr>conclusion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746</cp:revision>
  <cp:lastPrinted>2022-06-05T12:32:06Z</cp:lastPrinted>
  <dcterms:created xsi:type="dcterms:W3CDTF">2021-01-08T23:52:50Z</dcterms:created>
  <dcterms:modified xsi:type="dcterms:W3CDTF">2022-07-17T16:59:46Z</dcterms:modified>
</cp:coreProperties>
</file>