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66" r:id="rId2"/>
  </p:sldMasterIdLst>
  <p:notesMasterIdLst>
    <p:notesMasterId r:id="rId42"/>
  </p:notesMasterIdLst>
  <p:handoutMasterIdLst>
    <p:handoutMasterId r:id="rId43"/>
  </p:handoutMasterIdLst>
  <p:sldIdLst>
    <p:sldId id="5391" r:id="rId3"/>
    <p:sldId id="309" r:id="rId4"/>
    <p:sldId id="5393" r:id="rId5"/>
    <p:sldId id="260" r:id="rId6"/>
    <p:sldId id="262" r:id="rId7"/>
    <p:sldId id="269" r:id="rId8"/>
    <p:sldId id="5394" r:id="rId9"/>
    <p:sldId id="314" r:id="rId10"/>
    <p:sldId id="296" r:id="rId11"/>
    <p:sldId id="297" r:id="rId12"/>
    <p:sldId id="261" r:id="rId13"/>
    <p:sldId id="5395" r:id="rId14"/>
    <p:sldId id="316" r:id="rId15"/>
    <p:sldId id="293" r:id="rId16"/>
    <p:sldId id="311" r:id="rId17"/>
    <p:sldId id="265" r:id="rId18"/>
    <p:sldId id="310" r:id="rId19"/>
    <p:sldId id="283" r:id="rId20"/>
    <p:sldId id="294" r:id="rId21"/>
    <p:sldId id="285" r:id="rId22"/>
    <p:sldId id="286" r:id="rId23"/>
    <p:sldId id="292" r:id="rId24"/>
    <p:sldId id="274" r:id="rId25"/>
    <p:sldId id="276" r:id="rId26"/>
    <p:sldId id="313" r:id="rId27"/>
    <p:sldId id="300" r:id="rId28"/>
    <p:sldId id="287" r:id="rId29"/>
    <p:sldId id="288" r:id="rId30"/>
    <p:sldId id="290" r:id="rId31"/>
    <p:sldId id="281" r:id="rId32"/>
    <p:sldId id="312" r:id="rId33"/>
    <p:sldId id="301" r:id="rId34"/>
    <p:sldId id="303" r:id="rId35"/>
    <p:sldId id="291" r:id="rId36"/>
    <p:sldId id="304" r:id="rId37"/>
    <p:sldId id="307" r:id="rId38"/>
    <p:sldId id="306" r:id="rId39"/>
    <p:sldId id="315" r:id="rId40"/>
    <p:sldId id="308" r:id="rId41"/>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5391"/>
            <p14:sldId id="309"/>
            <p14:sldId id="5393"/>
            <p14:sldId id="260"/>
            <p14:sldId id="262"/>
            <p14:sldId id="269"/>
            <p14:sldId id="5394"/>
            <p14:sldId id="314"/>
            <p14:sldId id="296"/>
            <p14:sldId id="297"/>
            <p14:sldId id="261"/>
            <p14:sldId id="5395"/>
            <p14:sldId id="316"/>
            <p14:sldId id="293"/>
            <p14:sldId id="311"/>
            <p14:sldId id="265"/>
            <p14:sldId id="310"/>
            <p14:sldId id="283"/>
            <p14:sldId id="294"/>
            <p14:sldId id="285"/>
            <p14:sldId id="286"/>
            <p14:sldId id="292"/>
            <p14:sldId id="274"/>
            <p14:sldId id="276"/>
            <p14:sldId id="313"/>
            <p14:sldId id="300"/>
            <p14:sldId id="287"/>
            <p14:sldId id="288"/>
            <p14:sldId id="290"/>
            <p14:sldId id="281"/>
            <p14:sldId id="312"/>
            <p14:sldId id="301"/>
            <p14:sldId id="303"/>
            <p14:sldId id="291"/>
            <p14:sldId id="304"/>
            <p14:sldId id="307"/>
            <p14:sldId id="306"/>
            <p14:sldId id="315"/>
            <p14:sldId id="30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9193"/>
    <a:srgbClr val="941651"/>
    <a:srgbClr val="008F00"/>
    <a:srgbClr val="FF40FF"/>
    <a:srgbClr val="11B098"/>
    <a:srgbClr val="0DB079"/>
    <a:srgbClr val="CD4614"/>
    <a:srgbClr val="F545BC"/>
    <a:srgbClr val="FF26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429" autoAdjust="0"/>
    <p:restoredTop sz="95493" autoAdjust="0"/>
  </p:normalViewPr>
  <p:slideViewPr>
    <p:cSldViewPr>
      <p:cViewPr varScale="1">
        <p:scale>
          <a:sx n="152" d="100"/>
          <a:sy n="152" d="100"/>
        </p:scale>
        <p:origin x="156" y="138"/>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1542"/>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8/21/2022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8/21/2022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651015755"/>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540136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58772842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8/21/2022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602664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99254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1629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07674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8/21/2022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235932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8/21/2022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453027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70178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33834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8/21/2022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8/21/2022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8/21/2022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8/21/2022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8/21/2022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8/21/2022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D5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8/21/2022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63008804"/>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1.xml"/><Relationship Id="rId1" Type="http://schemas.openxmlformats.org/officeDocument/2006/relationships/video" Target="https://www.youtube.com/embed/FPCzEP0oD7I?feature=oembe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B1A0-EF7D-EF00-DF49-969142DE28C7}"/>
              </a:ext>
            </a:extLst>
          </p:cNvPr>
          <p:cNvSpPr>
            <a:spLocks noGrp="1"/>
          </p:cNvSpPr>
          <p:nvPr>
            <p:ph type="ctrTitle"/>
          </p:nvPr>
        </p:nvSpPr>
        <p:spPr/>
        <p:txBody>
          <a:bodyPr>
            <a:normAutofit/>
          </a:bodyPr>
          <a:lstStyle/>
          <a:p>
            <a:r>
              <a:rPr lang="en-US" sz="3200" dirty="0"/>
              <a:t>apologetics</a:t>
            </a:r>
          </a:p>
        </p:txBody>
      </p:sp>
      <p:pic>
        <p:nvPicPr>
          <p:cNvPr id="2050" name="Picture 2" descr="On Guard: Defending Your Faith with Reason and Precision: William Lane Craig,  Lee Strobel: 9781434764881: Amazon.com: Books">
            <a:extLst>
              <a:ext uri="{FF2B5EF4-FFF2-40B4-BE49-F238E27FC236}">
                <a16:creationId xmlns:a16="http://schemas.microsoft.com/office/drawing/2014/main" id="{CE10C6BA-BAEE-2168-B02F-5891632AEDD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959" b="50000"/>
          <a:stretch/>
        </p:blipFill>
        <p:spPr bwMode="auto">
          <a:xfrm>
            <a:off x="3869527" y="4357511"/>
            <a:ext cx="4224338" cy="1616678"/>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EEDAB35D-E642-7B8B-31D8-C8FF091C5633}"/>
              </a:ext>
            </a:extLst>
          </p:cNvPr>
          <p:cNvSpPr>
            <a:spLocks noGrp="1"/>
          </p:cNvSpPr>
          <p:nvPr>
            <p:ph type="subTitle" idx="1"/>
          </p:nvPr>
        </p:nvSpPr>
        <p:spPr>
          <a:xfrm>
            <a:off x="4257486" y="5790468"/>
            <a:ext cx="3400806" cy="881795"/>
          </a:xfrm>
        </p:spPr>
        <p:txBody>
          <a:bodyPr>
            <a:normAutofit/>
          </a:bodyPr>
          <a:lstStyle/>
          <a:p>
            <a:r>
              <a:rPr lang="en-US" sz="3200" dirty="0">
                <a:latin typeface="+mj-lt"/>
                <a:cs typeface="Apple Chancery" panose="03020702040506060504" pitchFamily="66" charset="-79"/>
              </a:rPr>
              <a:t>Chapter 3</a:t>
            </a:r>
          </a:p>
        </p:txBody>
      </p:sp>
    </p:spTree>
    <p:extLst>
      <p:ext uri="{BB962C8B-B14F-4D97-AF65-F5344CB8AC3E}">
        <p14:creationId xmlns:p14="http://schemas.microsoft.com/office/powerpoint/2010/main" val="167500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vocabulary</a:t>
            </a:r>
          </a:p>
        </p:txBody>
      </p:sp>
      <p:sp>
        <p:nvSpPr>
          <p:cNvPr id="4" name="Content Placeholder 2">
            <a:extLst>
              <a:ext uri="{FF2B5EF4-FFF2-40B4-BE49-F238E27FC236}">
                <a16:creationId xmlns:a16="http://schemas.microsoft.com/office/drawing/2014/main" id="{1E240CA9-B6D5-5E04-F3A1-5B8C203DFDB0}"/>
              </a:ext>
            </a:extLst>
          </p:cNvPr>
          <p:cNvSpPr txBox="1">
            <a:spLocks/>
          </p:cNvSpPr>
          <p:nvPr/>
        </p:nvSpPr>
        <p:spPr>
          <a:xfrm>
            <a:off x="4529144" y="2767087"/>
            <a:ext cx="3275457" cy="222325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3600" b="1" i="0" u="none" strike="noStrike" kern="1200" cap="none" spc="0" normalizeH="0" baseline="0" noProof="0" dirty="0">
                <a:ln>
                  <a:noFill/>
                </a:ln>
                <a:solidFill>
                  <a:srgbClr val="FFFFFF"/>
                </a:solidFill>
                <a:effectLst/>
                <a:uLnTx/>
                <a:uFillTx/>
                <a:latin typeface="Gill Sans MT" panose="020B0502020104020203"/>
                <a:ea typeface="+mn-ea"/>
                <a:cs typeface="+mn-cs"/>
              </a:rPr>
              <a:t> M</a:t>
            </a:r>
            <a:r>
              <a:rPr kumimoji="0" lang="en-US" sz="3600" b="0" i="0" u="none" strike="noStrike" kern="1200" cap="none" spc="0" normalizeH="0" baseline="0" noProof="0" dirty="0">
                <a:ln>
                  <a:noFill/>
                </a:ln>
                <a:solidFill>
                  <a:srgbClr val="FFFFFF"/>
                </a:solidFill>
                <a:effectLst/>
                <a:uLnTx/>
                <a:uFillTx/>
                <a:latin typeface="Gill Sans MT" panose="020B0502020104020203"/>
                <a:ea typeface="+mn-ea"/>
                <a:cs typeface="+mn-cs"/>
              </a:rPr>
              <a:t>aterialism</a:t>
            </a:r>
          </a:p>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3600" b="1" i="0" u="none" strike="noStrike" kern="1200" cap="none" spc="0" normalizeH="0" baseline="0" noProof="0" dirty="0">
                <a:ln>
                  <a:noFill/>
                </a:ln>
                <a:solidFill>
                  <a:srgbClr val="FFFFFF"/>
                </a:solidFill>
                <a:effectLst/>
                <a:uLnTx/>
                <a:uFillTx/>
                <a:latin typeface="Gill Sans MT" panose="020B0502020104020203"/>
                <a:ea typeface="+mn-ea"/>
                <a:cs typeface="+mn-cs"/>
              </a:rPr>
              <a:t> A</a:t>
            </a:r>
            <a:r>
              <a:rPr kumimoji="0" lang="en-US" sz="3600" b="0" i="0" u="none" strike="noStrike" kern="1200" cap="none" spc="0" normalizeH="0" baseline="0" noProof="0" dirty="0">
                <a:ln>
                  <a:noFill/>
                </a:ln>
                <a:solidFill>
                  <a:srgbClr val="FFFFFF"/>
                </a:solidFill>
                <a:effectLst/>
                <a:uLnTx/>
                <a:uFillTx/>
                <a:latin typeface="Gill Sans MT" panose="020B0502020104020203"/>
                <a:ea typeface="+mn-ea"/>
                <a:cs typeface="+mn-cs"/>
              </a:rPr>
              <a:t>theism</a:t>
            </a:r>
          </a:p>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3600" b="1" i="0" u="none" strike="noStrike" kern="1200" cap="none" spc="0" normalizeH="0" baseline="0" noProof="0" dirty="0">
                <a:ln>
                  <a:noFill/>
                </a:ln>
                <a:solidFill>
                  <a:srgbClr val="FFFFFF"/>
                </a:solidFill>
                <a:effectLst/>
                <a:uLnTx/>
                <a:uFillTx/>
                <a:latin typeface="Gill Sans MT" panose="020B0502020104020203"/>
                <a:ea typeface="+mn-ea"/>
                <a:cs typeface="+mn-cs"/>
              </a:rPr>
              <a:t> N</a:t>
            </a:r>
            <a:r>
              <a:rPr kumimoji="0" lang="en-US" sz="3600" b="0" i="0" u="none" strike="noStrike" kern="1200" cap="none" spc="0" normalizeH="0" baseline="0" noProof="0" dirty="0">
                <a:ln>
                  <a:noFill/>
                </a:ln>
                <a:solidFill>
                  <a:srgbClr val="FFFFFF"/>
                </a:solidFill>
                <a:effectLst/>
                <a:uLnTx/>
                <a:uFillTx/>
                <a:latin typeface="Gill Sans MT" panose="020B0502020104020203"/>
                <a:ea typeface="+mn-ea"/>
                <a:cs typeface="+mn-cs"/>
              </a:rPr>
              <a:t>aturalism</a:t>
            </a:r>
          </a:p>
        </p:txBody>
      </p:sp>
      <p:pic>
        <p:nvPicPr>
          <p:cNvPr id="2050" name="Picture 2" descr="ADA Compliant Men's Restroom Sign, Black">
            <a:extLst>
              <a:ext uri="{FF2B5EF4-FFF2-40B4-BE49-F238E27FC236}">
                <a16:creationId xmlns:a16="http://schemas.microsoft.com/office/drawing/2014/main" id="{068D4D01-FEC1-CCF9-8F8A-D42C67583D9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153" t="3542" r="25086" b="31400"/>
          <a:stretch/>
        </p:blipFill>
        <p:spPr bwMode="auto">
          <a:xfrm>
            <a:off x="-6836082" y="-2198336"/>
            <a:ext cx="2415372" cy="3290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90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path" presetSubtype="0" accel="50000" decel="50000" fill="hold" nodeType="clickEffect">
                                  <p:stCondLst>
                                    <p:cond delay="0"/>
                                  </p:stCondLst>
                                  <p:childTnLst>
                                    <p:animMotion origin="layout" path="M 0.31667 0.04005 C 0.32435 0.01806 0.35104 -0.00347 0.36081 -0.00347 C 0.42044 -0.00347 0.48164 0.33542 0.48164 0.67431 C 0.48164 0.50348 0.51237 0.33542 0.54128 0.33542 C 0.57175 0.33542 0.60052 0.50602 0.60052 0.67431 C 0.60052 0.59005 0.61576 0.50348 0.63125 0.50348 C 0.64649 0.50348 0.66198 0.5875 0.66198 0.67431 C 0.66198 0.63079 0.66979 0.59005 0.67722 0.59005 C 0.6849 0.59005 0.69245 0.63334 0.69245 0.67431 C 0.69245 0.65232 0.69623 0.63079 0.70026 0.63079 C 0.70235 0.63079 0.70807 0.65278 0.70807 0.67431 C 0.70807 0.66343 0.7099 0.65232 0.71159 0.65232 C 0.71159 0.64977 0.71537 0.66297 0.71537 0.67431 C 0.71537 0.66852 0.71537 0.66343 0.71745 0.66343 C 0.71745 0.66598 0.7194 0.66922 0.7194 0.67431 C 0.7194 0.67176 0.7194 0.66852 0.7194 0.66598 C 0.72136 0.66598 0.72136 0.66852 0.72136 0.67176 C 0.72344 0.67176 0.72344 0.66922 0.72344 0.66598 C 0.72565 0.66598 0.72565 0.66852 0.72565 0.67176 " pathEditMode="relative" rAng="0" ptsTypes="AAAAAAAAAAAAAAAAAAA">
                                      <p:cBhvr>
                                        <p:cTn id="6" dur="5000" fill="hold"/>
                                        <p:tgtEl>
                                          <p:spTgt spid="2050"/>
                                        </p:tgtEl>
                                        <p:attrNameLst>
                                          <p:attrName>ppt_x</p:attrName>
                                          <p:attrName>ppt_y</p:attrName>
                                        </p:attrNameLst>
                                      </p:cBhvr>
                                      <p:rCtr x="20443" y="2953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6C6C0-26DC-9A1C-7E8A-5095A1A7BC7C}"/>
              </a:ext>
            </a:extLst>
          </p:cNvPr>
          <p:cNvSpPr>
            <a:spLocks noGrp="1"/>
          </p:cNvSpPr>
          <p:nvPr>
            <p:ph type="title"/>
          </p:nvPr>
        </p:nvSpPr>
        <p:spPr/>
        <p:txBody>
          <a:bodyPr/>
          <a:lstStyle/>
          <a:p>
            <a:r>
              <a:rPr lang="en-US" dirty="0"/>
              <a:t>Logical argument</a:t>
            </a:r>
          </a:p>
        </p:txBody>
      </p:sp>
      <p:sp>
        <p:nvSpPr>
          <p:cNvPr id="3" name="Content Placeholder 2">
            <a:extLst>
              <a:ext uri="{FF2B5EF4-FFF2-40B4-BE49-F238E27FC236}">
                <a16:creationId xmlns:a16="http://schemas.microsoft.com/office/drawing/2014/main" id="{D801F2EF-B13F-D5EC-E2F5-DEAF1065CA20}"/>
              </a:ext>
            </a:extLst>
          </p:cNvPr>
          <p:cNvSpPr>
            <a:spLocks noGrp="1"/>
          </p:cNvSpPr>
          <p:nvPr>
            <p:ph idx="1"/>
          </p:nvPr>
        </p:nvSpPr>
        <p:spPr>
          <a:xfrm>
            <a:off x="5054600" y="2638044"/>
            <a:ext cx="4443963" cy="3101983"/>
          </a:xfrm>
        </p:spPr>
        <p:txBody>
          <a:bodyPr>
            <a:normAutofit/>
          </a:bodyPr>
          <a:lstStyle/>
          <a:p>
            <a:r>
              <a:rPr lang="en-US" sz="3200" dirty="0">
                <a:solidFill>
                  <a:schemeClr val="bg1"/>
                </a:solidFill>
              </a:rPr>
              <a:t> All men are mortal.</a:t>
            </a:r>
          </a:p>
          <a:p>
            <a:r>
              <a:rPr lang="en-US" sz="3200" dirty="0">
                <a:solidFill>
                  <a:schemeClr val="bg1"/>
                </a:solidFill>
              </a:rPr>
              <a:t> Socrates is a man.</a:t>
            </a:r>
          </a:p>
          <a:p>
            <a:r>
              <a:rPr lang="en-US" sz="3200" dirty="0">
                <a:solidFill>
                  <a:schemeClr val="bg1"/>
                </a:solidFill>
              </a:rPr>
              <a:t> Socrates is mortal.</a:t>
            </a:r>
          </a:p>
        </p:txBody>
      </p:sp>
      <p:sp>
        <p:nvSpPr>
          <p:cNvPr id="4" name="Content Placeholder 2">
            <a:extLst>
              <a:ext uri="{FF2B5EF4-FFF2-40B4-BE49-F238E27FC236}">
                <a16:creationId xmlns:a16="http://schemas.microsoft.com/office/drawing/2014/main" id="{E6E852C5-8435-6E0A-7538-E30A366E4EF2}"/>
              </a:ext>
            </a:extLst>
          </p:cNvPr>
          <p:cNvSpPr txBox="1">
            <a:spLocks/>
          </p:cNvSpPr>
          <p:nvPr/>
        </p:nvSpPr>
        <p:spPr>
          <a:xfrm>
            <a:off x="364236" y="2942844"/>
            <a:ext cx="4652264" cy="31019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PREMISES   </a:t>
            </a:r>
            <a:b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br>
            <a:r>
              <a:rPr kumimoji="0" lang="en-US" sz="2000" b="0" i="0" u="none" strike="noStrike" kern="1200" cap="none" spc="0" normalizeH="0" baseline="0" noProof="0" dirty="0">
                <a:ln>
                  <a:noFill/>
                </a:ln>
                <a:solidFill>
                  <a:srgbClr val="0E2D57"/>
                </a:solidFill>
                <a:effectLst/>
                <a:uLnTx/>
                <a:uFillTx/>
                <a:latin typeface="Gill Sans MT" panose="020B0502020104020203"/>
                <a:ea typeface="+mn-ea"/>
                <a:cs typeface="+mn-cs"/>
              </a:rPr>
              <a:t>.</a:t>
            </a:r>
            <a:endParaRPr kumimoji="0" lang="en-US" sz="3200" b="0" i="0" u="none" strike="noStrike" kern="1200" cap="none" spc="0" normalizeH="0" baseline="0" noProof="0" dirty="0">
              <a:ln>
                <a:noFill/>
              </a:ln>
              <a:solidFill>
                <a:srgbClr val="0E2D57"/>
              </a:solidFill>
              <a:effectLst/>
              <a:uLnTx/>
              <a:uFillTx/>
              <a:latin typeface="Gill Sans MT" panose="020B0502020104020203"/>
              <a:ea typeface="+mn-ea"/>
              <a:cs typeface="+mn-cs"/>
            </a:endParaRP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 CONCLUSION</a:t>
            </a:r>
          </a:p>
        </p:txBody>
      </p:sp>
      <p:sp>
        <p:nvSpPr>
          <p:cNvPr id="5" name="Left Brace 4">
            <a:extLst>
              <a:ext uri="{FF2B5EF4-FFF2-40B4-BE49-F238E27FC236}">
                <a16:creationId xmlns:a16="http://schemas.microsoft.com/office/drawing/2014/main" id="{A8A700D1-806C-FD8A-466B-C46D03F606D8}"/>
              </a:ext>
            </a:extLst>
          </p:cNvPr>
          <p:cNvSpPr/>
          <p:nvPr/>
        </p:nvSpPr>
        <p:spPr>
          <a:xfrm>
            <a:off x="4628066" y="2751743"/>
            <a:ext cx="361002" cy="960721"/>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
        <p:nvSpPr>
          <p:cNvPr id="7" name="Curved Down Arrow 6">
            <a:extLst>
              <a:ext uri="{FF2B5EF4-FFF2-40B4-BE49-F238E27FC236}">
                <a16:creationId xmlns:a16="http://schemas.microsoft.com/office/drawing/2014/main" id="{37F2A428-C6BC-0495-B3F7-887FE781B64D}"/>
              </a:ext>
            </a:extLst>
          </p:cNvPr>
          <p:cNvSpPr/>
          <p:nvPr/>
        </p:nvSpPr>
        <p:spPr>
          <a:xfrm rot="6062736">
            <a:off x="8708489" y="3510578"/>
            <a:ext cx="1155554" cy="582235"/>
          </a:xfrm>
          <a:prstGeom prst="curved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66445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Gottfried Wilhelm (VON) Leibniz</a:t>
            </a:r>
            <a:br>
              <a:rPr lang="en-US" dirty="0"/>
            </a:br>
            <a:r>
              <a:rPr lang="en-US" sz="2000" dirty="0"/>
              <a:t>[</a:t>
            </a:r>
            <a:r>
              <a:rPr lang="en-US" sz="2000" dirty="0" err="1"/>
              <a:t>GermanY</a:t>
            </a:r>
            <a:r>
              <a:rPr lang="en-US" sz="2000" dirty="0"/>
              <a:t>; 1647-1716]</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773936" y="1981201"/>
            <a:ext cx="10249118" cy="1447799"/>
          </a:xfrm>
        </p:spPr>
        <p:txBody>
          <a:bodyPr>
            <a:normAutofit/>
          </a:bodyPr>
          <a:lstStyle/>
          <a:p>
            <a:r>
              <a:rPr lang="en-US" sz="3200" dirty="0">
                <a:solidFill>
                  <a:schemeClr val="bg1"/>
                </a:solidFill>
              </a:rPr>
              <a:t> Mathematics &amp; Philosophy</a:t>
            </a:r>
          </a:p>
          <a:p>
            <a:r>
              <a:rPr lang="en-US" sz="3200" dirty="0">
                <a:solidFill>
                  <a:schemeClr val="bg1"/>
                </a:solidFill>
              </a:rPr>
              <a:t> Well-rounded Christian Scholar</a:t>
            </a:r>
          </a:p>
          <a:p>
            <a:pPr marL="0" indent="0">
              <a:buNone/>
            </a:pPr>
            <a:endParaRPr lang="en-US" sz="3200" dirty="0">
              <a:solidFill>
                <a:schemeClr val="bg1"/>
              </a:solidFill>
            </a:endParaRPr>
          </a:p>
        </p:txBody>
      </p:sp>
      <p:sp>
        <p:nvSpPr>
          <p:cNvPr id="5" name="Content Placeholder 2">
            <a:extLst>
              <a:ext uri="{FF2B5EF4-FFF2-40B4-BE49-F238E27FC236}">
                <a16:creationId xmlns:a16="http://schemas.microsoft.com/office/drawing/2014/main" id="{F8FFA27E-EE9D-FC44-4C7B-28F566FD649E}"/>
              </a:ext>
            </a:extLst>
          </p:cNvPr>
          <p:cNvSpPr txBox="1">
            <a:spLocks/>
          </p:cNvSpPr>
          <p:nvPr/>
        </p:nvSpPr>
        <p:spPr>
          <a:xfrm>
            <a:off x="1158240" y="3633217"/>
            <a:ext cx="10249118" cy="258470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6A21D">
                    <a:lumMod val="40000"/>
                    <a:lumOff val="60000"/>
                  </a:srgbClr>
                </a:solidFill>
                <a:effectLst/>
                <a:uLnTx/>
                <a:uFillTx/>
                <a:latin typeface="Gill Sans MT" panose="020B0502020104020203"/>
                <a:ea typeface="+mn-ea"/>
                <a:cs typeface="+mn-cs"/>
              </a:rPr>
              <a:t>“</a:t>
            </a:r>
            <a:r>
              <a:rPr kumimoji="0" lang="en-US" sz="3200" b="0" i="1" u="none" strike="noStrike" kern="1200" cap="none" spc="0" normalizeH="0" baseline="0" noProof="0" dirty="0">
                <a:ln>
                  <a:noFill/>
                </a:ln>
                <a:solidFill>
                  <a:srgbClr val="F6A21D">
                    <a:lumMod val="40000"/>
                    <a:lumOff val="60000"/>
                  </a:srgbClr>
                </a:solidFill>
                <a:effectLst/>
                <a:uLnTx/>
                <a:uFillTx/>
                <a:latin typeface="Gill Sans MT" panose="020B0502020104020203"/>
                <a:ea typeface="+mn-ea"/>
                <a:cs typeface="+mn-cs"/>
              </a:rPr>
              <a:t>Perhaps never has a man read as much, studied as much, meditated more, and written more than Leibniz… What he has composed on the world, God, nature, and the soul is of the most sublime eloquence.“</a:t>
            </a:r>
            <a:r>
              <a:rPr kumimoji="0" lang="en-US" sz="3200" b="0" i="0" u="none" strike="noStrike" kern="1200" cap="none" spc="0" normalizeH="0" baseline="0" noProof="0" dirty="0">
                <a:ln>
                  <a:noFill/>
                </a:ln>
                <a:solidFill>
                  <a:srgbClr val="F6A21D">
                    <a:lumMod val="40000"/>
                    <a:lumOff val="60000"/>
                  </a:srgbClr>
                </a:solidFill>
                <a:effectLst/>
                <a:uLnTx/>
                <a:uFillTx/>
                <a:latin typeface="Gill Sans MT" panose="020B0502020104020203"/>
                <a:ea typeface="+mn-ea"/>
                <a:cs typeface="+mn-cs"/>
              </a:rPr>
              <a:t> 			 		- Diderot</a:t>
            </a:r>
          </a:p>
        </p:txBody>
      </p:sp>
    </p:spTree>
    <p:extLst>
      <p:ext uri="{BB962C8B-B14F-4D97-AF65-F5344CB8AC3E}">
        <p14:creationId xmlns:p14="http://schemas.microsoft.com/office/powerpoint/2010/main" val="286802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Leibniz’ Contingency Argument">
            <a:hlinkClick r:id="" action="ppaction://media"/>
            <a:extLst>
              <a:ext uri="{FF2B5EF4-FFF2-40B4-BE49-F238E27FC236}">
                <a16:creationId xmlns:a16="http://schemas.microsoft.com/office/drawing/2014/main" id="{A04C8585-CFBB-F1D8-227B-0484CC587350}"/>
              </a:ext>
            </a:extLst>
          </p:cNvPr>
          <p:cNvPicPr>
            <a:picLocks noGrp="1" noRot="1" noChangeAspect="1"/>
          </p:cNvPicPr>
          <p:nvPr>
            <p:ph idx="1"/>
            <a:videoFile r:link="rId1"/>
          </p:nvPr>
        </p:nvPicPr>
        <p:blipFill>
          <a:blip r:embed="rId3"/>
          <a:stretch>
            <a:fillRect/>
          </a:stretch>
        </p:blipFill>
        <p:spPr>
          <a:xfrm>
            <a:off x="18535" y="0"/>
            <a:ext cx="12173465" cy="6878817"/>
          </a:xfrm>
          <a:prstGeom prst="rect">
            <a:avLst/>
          </a:prstGeom>
        </p:spPr>
      </p:pic>
    </p:spTree>
    <p:extLst>
      <p:ext uri="{BB962C8B-B14F-4D97-AF65-F5344CB8AC3E}">
        <p14:creationId xmlns:p14="http://schemas.microsoft.com/office/powerpoint/2010/main" val="348420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918916" cy="4593772"/>
          </a:xfrm>
        </p:spPr>
        <p:txBody>
          <a:bodyPr>
            <a:normAutofit/>
          </a:bodyPr>
          <a:lstStyle/>
          <a:p>
            <a:pPr marL="514350" indent="-514350">
              <a:buAutoNum type="arabicPeriod"/>
            </a:pPr>
            <a:r>
              <a:rPr lang="en-US" sz="3200" dirty="0">
                <a:solidFill>
                  <a:schemeClr val="bg1"/>
                </a:solidFill>
              </a:rPr>
              <a:t>Everything that exists has an explanation.</a:t>
            </a:r>
          </a:p>
          <a:p>
            <a:pPr marL="514350" indent="-514350">
              <a:buFont typeface="Arial" panose="020B0604020202020204" pitchFamily="34" charset="0"/>
              <a:buAutoNum type="arabicPeriod"/>
            </a:pPr>
            <a:r>
              <a:rPr lang="en-US" sz="3200" dirty="0">
                <a:solidFill>
                  <a:schemeClr val="bg1"/>
                </a:solidFill>
              </a:rPr>
              <a:t>If the universe has an explanation of its existence, that explanation is God.</a:t>
            </a:r>
          </a:p>
          <a:p>
            <a:pPr marL="514350" indent="-514350">
              <a:buAutoNum type="arabicPeriod"/>
            </a:pPr>
            <a:r>
              <a:rPr lang="en-US" sz="3200" dirty="0">
                <a:solidFill>
                  <a:schemeClr val="bg1"/>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AutoNum type="arabicPeriod"/>
            </a:pPr>
            <a:r>
              <a:rPr lang="en-US" sz="3200" dirty="0">
                <a:solidFill>
                  <a:schemeClr val="bg1"/>
                </a:solidFill>
              </a:rPr>
              <a:t>Therefore, the explanation of the universe’s existence is God.</a:t>
            </a:r>
          </a:p>
          <a:p>
            <a:pPr marL="0" indent="0">
              <a:buNone/>
            </a:pPr>
            <a:endParaRPr lang="en-US" sz="3200" dirty="0">
              <a:solidFill>
                <a:schemeClr val="bg1"/>
              </a:solidFill>
            </a:endParaRPr>
          </a:p>
        </p:txBody>
      </p:sp>
    </p:spTree>
    <p:extLst>
      <p:ext uri="{BB962C8B-B14F-4D97-AF65-F5344CB8AC3E}">
        <p14:creationId xmlns:p14="http://schemas.microsoft.com/office/powerpoint/2010/main" val="1232144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918916" cy="4593772"/>
          </a:xfrm>
        </p:spPr>
        <p:txBody>
          <a:bodyPr>
            <a:normAutofit/>
          </a:bodyPr>
          <a:lstStyle/>
          <a:p>
            <a:pPr marL="514350" indent="-514350">
              <a:buAutoNum type="arabicPeriod"/>
            </a:pPr>
            <a:r>
              <a:rPr lang="en-US" sz="3200" dirty="0">
                <a:solidFill>
                  <a:schemeClr val="bg1"/>
                </a:solidFill>
              </a:rPr>
              <a:t>Everything that exists has an explanation.</a:t>
            </a:r>
          </a:p>
          <a:p>
            <a:pPr marL="514350" indent="-514350">
              <a:buAutoNum type="arabicPeriod"/>
            </a:pPr>
            <a:r>
              <a:rPr lang="en-US" sz="3200" dirty="0">
                <a:solidFill>
                  <a:schemeClr val="bg1"/>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chemeClr val="bg1"/>
                </a:solidFill>
              </a:rPr>
              <a:t>If the universe has an explanation of its existence, that explanation is God.</a:t>
            </a:r>
          </a:p>
          <a:p>
            <a:pPr marL="514350" indent="-514350">
              <a:buAutoNum type="arabicPeriod"/>
            </a:pPr>
            <a:r>
              <a:rPr lang="en-US" sz="3200" dirty="0">
                <a:solidFill>
                  <a:schemeClr val="bg1"/>
                </a:solidFill>
              </a:rPr>
              <a:t>Therefore, the explanation of the universe’s existence is God.</a:t>
            </a:r>
          </a:p>
          <a:p>
            <a:pPr marL="0" indent="0">
              <a:buNone/>
            </a:pPr>
            <a:endParaRPr lang="en-US" sz="3200" dirty="0">
              <a:solidFill>
                <a:schemeClr val="bg1"/>
              </a:solidFill>
            </a:endParaRPr>
          </a:p>
        </p:txBody>
      </p:sp>
    </p:spTree>
    <p:extLst>
      <p:ext uri="{BB962C8B-B14F-4D97-AF65-F5344CB8AC3E}">
        <p14:creationId xmlns:p14="http://schemas.microsoft.com/office/powerpoint/2010/main" val="234585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880816" cy="4593772"/>
          </a:xfrm>
        </p:spPr>
        <p:txBody>
          <a:bodyPr>
            <a:normAutofit/>
          </a:bodyPr>
          <a:lstStyle/>
          <a:p>
            <a:pPr marL="514350" indent="-514350">
              <a:buAutoNum type="arabicPeriod"/>
            </a:pPr>
            <a:r>
              <a:rPr lang="en-US" sz="3200" dirty="0">
                <a:solidFill>
                  <a:schemeClr val="bg1"/>
                </a:solidFill>
              </a:rPr>
              <a:t>Everything that exists has an explanation.</a:t>
            </a:r>
          </a:p>
          <a:p>
            <a:pPr marL="514350" indent="-514350">
              <a:buAutoNum type="arabicPeriod"/>
            </a:pPr>
            <a:r>
              <a:rPr lang="en-US" sz="3200" dirty="0">
                <a:solidFill>
                  <a:schemeClr val="bg1"/>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rgbClr val="6D7F99"/>
                </a:solidFill>
              </a:rPr>
              <a:t>If the universe has an explanation of its existence, that explanation is God.</a:t>
            </a:r>
            <a:endParaRPr lang="en-US" sz="3200" dirty="0">
              <a:solidFill>
                <a:schemeClr val="bg1"/>
              </a:solidFill>
            </a:endParaRPr>
          </a:p>
          <a:p>
            <a:pPr marL="514350" indent="-514350">
              <a:buAutoNum type="arabicPeriod"/>
            </a:pPr>
            <a:r>
              <a:rPr lang="en-US" sz="3200" dirty="0">
                <a:solidFill>
                  <a:srgbClr val="6D7F99"/>
                </a:solidFill>
              </a:rPr>
              <a:t>Therefore, the explanation of the universe’s existence is God.</a:t>
            </a:r>
          </a:p>
          <a:p>
            <a:pPr marL="0" indent="0">
              <a:buNone/>
            </a:pPr>
            <a:endParaRPr lang="en-US" sz="3200" dirty="0">
              <a:solidFill>
                <a:schemeClr val="bg1"/>
              </a:solidFill>
            </a:endParaRPr>
          </a:p>
        </p:txBody>
      </p:sp>
      <p:sp>
        <p:nvSpPr>
          <p:cNvPr id="4" name="Content Placeholder 2">
            <a:extLst>
              <a:ext uri="{FF2B5EF4-FFF2-40B4-BE49-F238E27FC236}">
                <a16:creationId xmlns:a16="http://schemas.microsoft.com/office/drawing/2014/main" id="{9C1F66C7-B60B-27C9-7749-4C1DDE2B12FE}"/>
              </a:ext>
            </a:extLst>
          </p:cNvPr>
          <p:cNvSpPr txBox="1">
            <a:spLocks/>
          </p:cNvSpPr>
          <p:nvPr/>
        </p:nvSpPr>
        <p:spPr>
          <a:xfrm>
            <a:off x="57550" y="1498600"/>
            <a:ext cx="800099" cy="389889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P</a:t>
            </a: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P   </a:t>
            </a:r>
            <a:endParaRPr kumimoji="0" lang="en-US" sz="3200" b="0" i="0" u="none" strike="noStrike" kern="1200" cap="none" spc="0" normalizeH="0" baseline="0" noProof="0" dirty="0">
              <a:ln>
                <a:noFill/>
              </a:ln>
              <a:solidFill>
                <a:srgbClr val="0E2D57"/>
              </a:solidFill>
              <a:effectLst/>
              <a:uLnTx/>
              <a:uFillTx/>
              <a:latin typeface="Gill Sans MT" panose="020B0502020104020203"/>
              <a:ea typeface="+mn-ea"/>
              <a:cs typeface="+mn-cs"/>
            </a:endParaRP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 C</a:t>
            </a:r>
          </a:p>
        </p:txBody>
      </p:sp>
    </p:spTree>
    <p:extLst>
      <p:ext uri="{BB962C8B-B14F-4D97-AF65-F5344CB8AC3E}">
        <p14:creationId xmlns:p14="http://schemas.microsoft.com/office/powerpoint/2010/main" val="586632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880816" cy="4593772"/>
          </a:xfrm>
        </p:spPr>
        <p:txBody>
          <a:bodyPr>
            <a:normAutofit/>
          </a:bodyPr>
          <a:lstStyle/>
          <a:p>
            <a:pPr marL="514350" indent="-514350">
              <a:buAutoNum type="arabicPeriod"/>
            </a:pPr>
            <a:r>
              <a:rPr lang="en-US" sz="3200" dirty="0">
                <a:solidFill>
                  <a:srgbClr val="6D7F99"/>
                </a:solidFill>
              </a:rPr>
              <a:t>Everything that exists has an explanation.</a:t>
            </a:r>
          </a:p>
          <a:p>
            <a:pPr marL="514350" indent="-514350">
              <a:buAutoNum type="arabicPeriod"/>
            </a:pPr>
            <a:r>
              <a:rPr lang="en-US" sz="3200" dirty="0">
                <a:solidFill>
                  <a:srgbClr val="6D7F99"/>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rgbClr val="6D7F99"/>
                </a:solidFill>
              </a:rPr>
              <a:t>If the universe has an explanation of its existence, that explanation is God.</a:t>
            </a:r>
            <a:endParaRPr lang="en-US" sz="3200" dirty="0">
              <a:solidFill>
                <a:schemeClr val="bg1"/>
              </a:solidFill>
            </a:endParaRPr>
          </a:p>
          <a:p>
            <a:pPr marL="514350" indent="-514350">
              <a:buAutoNum type="arabicPeriod"/>
            </a:pPr>
            <a:r>
              <a:rPr lang="en-US" sz="3200" dirty="0">
                <a:solidFill>
                  <a:srgbClr val="6D7F99"/>
                </a:solidFill>
              </a:rPr>
              <a:t>Therefore, the explanation of the universe’s existence is God.</a:t>
            </a:r>
          </a:p>
          <a:p>
            <a:pPr marL="0" indent="0">
              <a:buNone/>
            </a:pPr>
            <a:endParaRPr lang="en-US" sz="3200" dirty="0">
              <a:solidFill>
                <a:schemeClr val="bg1"/>
              </a:solidFill>
            </a:endParaRPr>
          </a:p>
        </p:txBody>
      </p:sp>
    </p:spTree>
    <p:extLst>
      <p:ext uri="{BB962C8B-B14F-4D97-AF65-F5344CB8AC3E}">
        <p14:creationId xmlns:p14="http://schemas.microsoft.com/office/powerpoint/2010/main" val="663456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880816" cy="4593772"/>
          </a:xfrm>
        </p:spPr>
        <p:txBody>
          <a:bodyPr>
            <a:normAutofit/>
          </a:bodyPr>
          <a:lstStyle/>
          <a:p>
            <a:pPr marL="514350" indent="-514350">
              <a:buAutoNum type="arabicPeriod"/>
            </a:pPr>
            <a:r>
              <a:rPr lang="en-US" sz="3200" dirty="0">
                <a:solidFill>
                  <a:srgbClr val="6D7F99"/>
                </a:solidFill>
              </a:rPr>
              <a:t>Everything that exists has an explanation.</a:t>
            </a:r>
          </a:p>
          <a:p>
            <a:pPr marL="514350" indent="-514350">
              <a:buAutoNum type="arabicPeriod"/>
            </a:pPr>
            <a:r>
              <a:rPr lang="en-US" sz="3200" dirty="0">
                <a:solidFill>
                  <a:srgbClr val="6D7F99"/>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chemeClr val="bg1"/>
                </a:solidFill>
              </a:rPr>
              <a:t>If the universe has an explanation of its existence, that explanation is God.</a:t>
            </a:r>
          </a:p>
          <a:p>
            <a:pPr marL="514350" indent="-514350">
              <a:buAutoNum type="arabicPeriod"/>
            </a:pPr>
            <a:r>
              <a:rPr lang="en-US" sz="3200" dirty="0">
                <a:solidFill>
                  <a:schemeClr val="bg1"/>
                </a:solidFill>
              </a:rPr>
              <a:t>Therefore, the explanation of the universe’s existence is God.</a:t>
            </a:r>
          </a:p>
          <a:p>
            <a:pPr marL="0" indent="0">
              <a:buNone/>
            </a:pPr>
            <a:endParaRPr lang="en-US" sz="3200" dirty="0">
              <a:solidFill>
                <a:schemeClr val="bg1"/>
              </a:solidFill>
            </a:endParaRPr>
          </a:p>
        </p:txBody>
      </p:sp>
      <p:sp>
        <p:nvSpPr>
          <p:cNvPr id="4" name="Content Placeholder 2">
            <a:extLst>
              <a:ext uri="{FF2B5EF4-FFF2-40B4-BE49-F238E27FC236}">
                <a16:creationId xmlns:a16="http://schemas.microsoft.com/office/drawing/2014/main" id="{9C1F66C7-B60B-27C9-7749-4C1DDE2B12FE}"/>
              </a:ext>
            </a:extLst>
          </p:cNvPr>
          <p:cNvSpPr txBox="1">
            <a:spLocks/>
          </p:cNvSpPr>
          <p:nvPr/>
        </p:nvSpPr>
        <p:spPr>
          <a:xfrm>
            <a:off x="72934" y="2714174"/>
            <a:ext cx="800099" cy="389889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P</a:t>
            </a: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P   </a:t>
            </a:r>
            <a:endParaRPr kumimoji="0" lang="en-US" sz="3200" b="0" i="0" u="none" strike="noStrike" kern="1200" cap="none" spc="0" normalizeH="0" baseline="0" noProof="0" dirty="0">
              <a:ln>
                <a:noFill/>
              </a:ln>
              <a:solidFill>
                <a:srgbClr val="0E2D57"/>
              </a:solidFill>
              <a:effectLst/>
              <a:uLnTx/>
              <a:uFillTx/>
              <a:latin typeface="Gill Sans MT" panose="020B0502020104020203"/>
              <a:ea typeface="+mn-ea"/>
              <a:cs typeface="+mn-cs"/>
            </a:endParaRP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   C</a:t>
            </a:r>
          </a:p>
        </p:txBody>
      </p:sp>
    </p:spTree>
    <p:extLst>
      <p:ext uri="{BB962C8B-B14F-4D97-AF65-F5344CB8AC3E}">
        <p14:creationId xmlns:p14="http://schemas.microsoft.com/office/powerpoint/2010/main" val="262435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918916" cy="4593772"/>
          </a:xfrm>
        </p:spPr>
        <p:txBody>
          <a:bodyPr>
            <a:normAutofit/>
          </a:bodyPr>
          <a:lstStyle/>
          <a:p>
            <a:pPr marL="514350" indent="-514350">
              <a:buAutoNum type="arabicPeriod"/>
            </a:pPr>
            <a:r>
              <a:rPr lang="en-US" sz="3200" dirty="0">
                <a:solidFill>
                  <a:schemeClr val="bg1"/>
                </a:solidFill>
              </a:rPr>
              <a:t>Everything that exists has an explanation.</a:t>
            </a:r>
          </a:p>
          <a:p>
            <a:pPr marL="514350" indent="-514350">
              <a:buAutoNum type="arabicPeriod"/>
            </a:pPr>
            <a:r>
              <a:rPr lang="en-US" sz="3200" dirty="0">
                <a:solidFill>
                  <a:schemeClr val="bg1"/>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chemeClr val="bg1"/>
                </a:solidFill>
              </a:rPr>
              <a:t>If the universe has an explanation of its existence, that explanation is God.</a:t>
            </a:r>
          </a:p>
          <a:p>
            <a:pPr marL="514350" indent="-514350">
              <a:buAutoNum type="arabicPeriod"/>
            </a:pPr>
            <a:r>
              <a:rPr lang="en-US" sz="3200" dirty="0">
                <a:solidFill>
                  <a:schemeClr val="bg1"/>
                </a:solidFill>
              </a:rPr>
              <a:t>Therefore, the explanation of the universe’s existence is God.</a:t>
            </a:r>
          </a:p>
          <a:p>
            <a:pPr marL="0" indent="0">
              <a:buNone/>
            </a:pPr>
            <a:endParaRPr lang="en-US" sz="3200" dirty="0">
              <a:solidFill>
                <a:schemeClr val="bg1"/>
              </a:solidFill>
            </a:endParaRPr>
          </a:p>
        </p:txBody>
      </p:sp>
      <p:sp>
        <p:nvSpPr>
          <p:cNvPr id="4" name="Content Placeholder 2">
            <a:extLst>
              <a:ext uri="{FF2B5EF4-FFF2-40B4-BE49-F238E27FC236}">
                <a16:creationId xmlns:a16="http://schemas.microsoft.com/office/drawing/2014/main" id="{D718FE2A-8302-60A5-B20E-D61CCD8CB441}"/>
              </a:ext>
            </a:extLst>
          </p:cNvPr>
          <p:cNvSpPr txBox="1">
            <a:spLocks/>
          </p:cNvSpPr>
          <p:nvPr/>
        </p:nvSpPr>
        <p:spPr>
          <a:xfrm>
            <a:off x="37672" y="1518478"/>
            <a:ext cx="800099" cy="389889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P</a:t>
            </a: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P</a:t>
            </a: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endParaRP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P   </a:t>
            </a: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 </a:t>
            </a:r>
          </a:p>
        </p:txBody>
      </p:sp>
    </p:spTree>
    <p:extLst>
      <p:ext uri="{BB962C8B-B14F-4D97-AF65-F5344CB8AC3E}">
        <p14:creationId xmlns:p14="http://schemas.microsoft.com/office/powerpoint/2010/main" val="394761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Background</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2231135" y="2366572"/>
            <a:ext cx="9764921" cy="3101983"/>
          </a:xfrm>
        </p:spPr>
        <p:txBody>
          <a:bodyPr>
            <a:normAutofit/>
          </a:bodyPr>
          <a:lstStyle/>
          <a:p>
            <a:r>
              <a:rPr lang="en-US" sz="3200" dirty="0">
                <a:solidFill>
                  <a:schemeClr val="bg1"/>
                </a:solidFill>
              </a:rPr>
              <a:t> Personal Experience</a:t>
            </a:r>
          </a:p>
        </p:txBody>
      </p:sp>
    </p:spTree>
    <p:extLst>
      <p:ext uri="{BB962C8B-B14F-4D97-AF65-F5344CB8AC3E}">
        <p14:creationId xmlns:p14="http://schemas.microsoft.com/office/powerpoint/2010/main" val="195912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880816" cy="4593772"/>
          </a:xfrm>
        </p:spPr>
        <p:txBody>
          <a:bodyPr>
            <a:normAutofit/>
          </a:bodyPr>
          <a:lstStyle/>
          <a:p>
            <a:pPr marL="514350" indent="-514350">
              <a:buAutoNum type="arabicPeriod"/>
            </a:pPr>
            <a:r>
              <a:rPr lang="en-US" sz="3200" dirty="0">
                <a:solidFill>
                  <a:schemeClr val="bg1"/>
                </a:solidFill>
              </a:rPr>
              <a:t>Everything that exists has an explanation.</a:t>
            </a:r>
          </a:p>
          <a:p>
            <a:pPr marL="514350" indent="-514350">
              <a:buAutoNum type="arabicPeriod"/>
            </a:pPr>
            <a:r>
              <a:rPr lang="en-US" sz="3200" u="sng" dirty="0">
                <a:solidFill>
                  <a:schemeClr val="bg1"/>
                </a:solidFill>
              </a:rPr>
              <a:t>The universe exists</a:t>
            </a:r>
            <a:r>
              <a:rPr lang="en-US" sz="3200" dirty="0">
                <a:solidFill>
                  <a:schemeClr val="bg1"/>
                </a:solidFill>
              </a:rPr>
              <a:t>.</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rgbClr val="6D7F99"/>
                </a:solidFill>
              </a:rPr>
              <a:t>If the universe has an explanation of its existence, that explanation is God.</a:t>
            </a:r>
            <a:endParaRPr lang="en-US" sz="3200" dirty="0">
              <a:solidFill>
                <a:schemeClr val="bg1"/>
              </a:solidFill>
            </a:endParaRPr>
          </a:p>
          <a:p>
            <a:pPr marL="514350" indent="-514350">
              <a:buAutoNum type="arabicPeriod"/>
            </a:pPr>
            <a:r>
              <a:rPr lang="en-US" sz="3200" dirty="0">
                <a:solidFill>
                  <a:srgbClr val="6D7F99"/>
                </a:solidFill>
              </a:rPr>
              <a:t>Therefore, the explanation of the universe’s existence is God.</a:t>
            </a:r>
          </a:p>
          <a:p>
            <a:pPr marL="0" indent="0">
              <a:buNone/>
            </a:pPr>
            <a:endParaRPr lang="en-US" sz="3200" dirty="0">
              <a:solidFill>
                <a:schemeClr val="bg1"/>
              </a:solidFill>
            </a:endParaRPr>
          </a:p>
        </p:txBody>
      </p:sp>
    </p:spTree>
    <p:extLst>
      <p:ext uri="{BB962C8B-B14F-4D97-AF65-F5344CB8AC3E}">
        <p14:creationId xmlns:p14="http://schemas.microsoft.com/office/powerpoint/2010/main" val="1094206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880816" cy="4593772"/>
          </a:xfrm>
        </p:spPr>
        <p:txBody>
          <a:bodyPr>
            <a:normAutofit/>
          </a:bodyPr>
          <a:lstStyle/>
          <a:p>
            <a:pPr marL="514350" indent="-514350">
              <a:buAutoNum type="arabicPeriod"/>
            </a:pPr>
            <a:r>
              <a:rPr lang="en-US" sz="3200" u="sng" dirty="0">
                <a:solidFill>
                  <a:schemeClr val="bg1"/>
                </a:solidFill>
              </a:rPr>
              <a:t>Everything that exists has an explanation</a:t>
            </a:r>
            <a:r>
              <a:rPr lang="en-US" sz="3200" dirty="0">
                <a:solidFill>
                  <a:schemeClr val="bg1"/>
                </a:solidFill>
              </a:rPr>
              <a:t>.</a:t>
            </a:r>
          </a:p>
          <a:p>
            <a:pPr marL="514350" indent="-514350">
              <a:buAutoNum type="arabicPeriod"/>
            </a:pPr>
            <a:r>
              <a:rPr lang="en-US" sz="3200" dirty="0">
                <a:solidFill>
                  <a:schemeClr val="bg1"/>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rgbClr val="6D7F99"/>
                </a:solidFill>
              </a:rPr>
              <a:t>If the universe has an explanation of its existence, that explanation is God.</a:t>
            </a:r>
            <a:endParaRPr lang="en-US" sz="3200" dirty="0">
              <a:solidFill>
                <a:schemeClr val="bg1"/>
              </a:solidFill>
            </a:endParaRPr>
          </a:p>
          <a:p>
            <a:pPr marL="514350" indent="-514350">
              <a:buAutoNum type="arabicPeriod"/>
            </a:pPr>
            <a:r>
              <a:rPr lang="en-US" sz="3200" dirty="0">
                <a:solidFill>
                  <a:srgbClr val="6D7F99"/>
                </a:solidFill>
              </a:rPr>
              <a:t>Therefore, the explanation of the universe’s existence is God.</a:t>
            </a:r>
          </a:p>
          <a:p>
            <a:pPr marL="0" indent="0">
              <a:buNone/>
            </a:pPr>
            <a:endParaRPr lang="en-US" sz="3200" dirty="0">
              <a:solidFill>
                <a:schemeClr val="bg1"/>
              </a:solidFill>
            </a:endParaRPr>
          </a:p>
        </p:txBody>
      </p:sp>
    </p:spTree>
    <p:extLst>
      <p:ext uri="{BB962C8B-B14F-4D97-AF65-F5344CB8AC3E}">
        <p14:creationId xmlns:p14="http://schemas.microsoft.com/office/powerpoint/2010/main" val="3550331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Premise</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48937" y="1981201"/>
            <a:ext cx="11255829" cy="871727"/>
          </a:xfrm>
        </p:spPr>
        <p:txBody>
          <a:bodyPr>
            <a:normAutofit/>
          </a:bodyPr>
          <a:lstStyle/>
          <a:p>
            <a:pPr marL="514350" indent="-514350">
              <a:buAutoNum type="arabicPeriod"/>
            </a:pPr>
            <a:r>
              <a:rPr lang="en-US" sz="3200" dirty="0">
                <a:solidFill>
                  <a:schemeClr val="bg1"/>
                </a:solidFill>
              </a:rPr>
              <a:t>Everything that exists has an explanation.</a:t>
            </a:r>
          </a:p>
          <a:p>
            <a:pPr marL="0" indent="0">
              <a:buNone/>
            </a:pPr>
            <a:endParaRPr lang="en-US" sz="3200" dirty="0">
              <a:solidFill>
                <a:srgbClr val="6D7F99"/>
              </a:solidFill>
            </a:endParaRPr>
          </a:p>
          <a:p>
            <a:pPr marL="0" indent="0">
              <a:buNone/>
            </a:pPr>
            <a:endParaRPr lang="en-US" sz="3200" dirty="0">
              <a:solidFill>
                <a:schemeClr val="bg1"/>
              </a:solidFill>
            </a:endParaRPr>
          </a:p>
        </p:txBody>
      </p:sp>
      <p:sp>
        <p:nvSpPr>
          <p:cNvPr id="5" name="Content Placeholder 2">
            <a:extLst>
              <a:ext uri="{FF2B5EF4-FFF2-40B4-BE49-F238E27FC236}">
                <a16:creationId xmlns:a16="http://schemas.microsoft.com/office/drawing/2014/main" id="{8C6A38F8-95B9-D3AC-C9D9-E50883E8E5E5}"/>
              </a:ext>
            </a:extLst>
          </p:cNvPr>
          <p:cNvSpPr txBox="1">
            <a:spLocks/>
          </p:cNvSpPr>
          <p:nvPr/>
        </p:nvSpPr>
        <p:spPr>
          <a:xfrm>
            <a:off x="770666" y="2903220"/>
            <a:ext cx="10924032" cy="384047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Objection: </a:t>
            </a:r>
            <a:r>
              <a:rPr kumimoji="0" lang="en-US" sz="3200" b="0" i="1"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According to your own words, God must have an explanation for His existence.</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1200" b="0" i="0" u="none" strike="noStrike" kern="1200" cap="none" spc="0" normalizeH="0" baseline="0" noProof="0" dirty="0">
              <a:ln>
                <a:noFill/>
              </a:ln>
              <a:solidFill>
                <a:srgbClr val="92D050"/>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Answer:</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Necessary</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vs.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Contingent</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Everything exists </a:t>
            </a:r>
            <a:r>
              <a:rPr kumimoji="0" lang="en-US" sz="3200" b="0" i="1" u="sng" strike="noStrike" kern="1200" cap="none" spc="0" normalizeH="0" baseline="0" noProof="0" dirty="0">
                <a:ln>
                  <a:noFill/>
                </a:ln>
                <a:solidFill>
                  <a:srgbClr val="FFFFFF"/>
                </a:solidFill>
                <a:effectLst/>
                <a:uLnTx/>
                <a:uFillTx/>
                <a:latin typeface="Gill Sans MT" panose="020B0502020104020203"/>
                <a:ea typeface="+mn-ea"/>
                <a:cs typeface="+mn-cs"/>
              </a:rPr>
              <a:t>either </a:t>
            </a:r>
            <a:r>
              <a:rPr kumimoji="0" lang="en-US" sz="3200" b="0" i="0" u="sng" strike="noStrike" kern="1200" cap="none" spc="0" normalizeH="0" baseline="0" noProof="0" dirty="0">
                <a:ln>
                  <a:noFill/>
                </a:ln>
                <a:solidFill>
                  <a:srgbClr val="FFFFFF"/>
                </a:solidFill>
                <a:effectLst/>
                <a:uLnTx/>
                <a:uFillTx/>
                <a:latin typeface="Gill Sans MT" panose="020B0502020104020203"/>
                <a:ea typeface="+mn-ea"/>
                <a:cs typeface="+mn-cs"/>
              </a:rPr>
              <a:t>in the </a:t>
            </a:r>
            <a:r>
              <a:rPr kumimoji="0" lang="en-US" sz="3200" b="0" i="1" u="sng" strike="noStrike" kern="1200" cap="none" spc="0" normalizeH="0" baseline="0" noProof="0" dirty="0">
                <a:ln>
                  <a:noFill/>
                </a:ln>
                <a:solidFill>
                  <a:srgbClr val="F7E237"/>
                </a:solidFill>
                <a:effectLst/>
                <a:uLnTx/>
                <a:uFillTx/>
                <a:latin typeface="Gill Sans MT" panose="020B0502020104020203"/>
                <a:ea typeface="+mn-ea"/>
                <a:cs typeface="+mn-cs"/>
              </a:rPr>
              <a:t>necessity</a:t>
            </a:r>
            <a:r>
              <a:rPr kumimoji="0" lang="en-US" sz="3200" b="0" i="0" u="sng" strike="noStrike" kern="1200" cap="none" spc="0" normalizeH="0" baseline="0" noProof="0" dirty="0">
                <a:ln>
                  <a:noFill/>
                </a:ln>
                <a:solidFill>
                  <a:srgbClr val="F7E237"/>
                </a:solidFill>
                <a:effectLst/>
                <a:uLnTx/>
                <a:uFillTx/>
                <a:latin typeface="Gill Sans MT" panose="020B0502020104020203"/>
                <a:ea typeface="+mn-ea"/>
                <a:cs typeface="+mn-cs"/>
              </a:rPr>
              <a:t> of its nature</a:t>
            </a:r>
            <a:r>
              <a:rPr kumimoji="0" lang="en-US" sz="3200" b="0" i="0" u="sng" strike="noStrike" kern="1200" cap="none" spc="0" normalizeH="0" baseline="0" noProof="0" dirty="0">
                <a:ln>
                  <a:noFill/>
                </a:ln>
                <a:solidFill>
                  <a:srgbClr val="FFFFFF"/>
                </a:solidFill>
                <a:effectLst/>
                <a:uLnTx/>
                <a:uFillTx/>
                <a:latin typeface="Gill Sans MT" panose="020B0502020104020203"/>
                <a:ea typeface="+mn-ea"/>
                <a:cs typeface="+mn-cs"/>
              </a:rPr>
              <a:t> (it </a:t>
            </a:r>
            <a:r>
              <a:rPr kumimoji="0" lang="en-US" sz="3200" b="0" i="1" u="sng" strike="noStrike" kern="1200" cap="none" spc="0" normalizeH="0" baseline="0" noProof="0" dirty="0">
                <a:ln>
                  <a:noFill/>
                </a:ln>
                <a:solidFill>
                  <a:srgbClr val="FFFFFF"/>
                </a:solidFill>
                <a:effectLst/>
                <a:uLnTx/>
                <a:uFillTx/>
                <a:latin typeface="Gill Sans MT" panose="020B0502020104020203"/>
                <a:ea typeface="+mn-ea"/>
                <a:cs typeface="+mn-cs"/>
              </a:rPr>
              <a:t>must</a:t>
            </a:r>
            <a:r>
              <a:rPr kumimoji="0" lang="en-US" sz="3200" b="0" i="0" u="sng" strike="noStrike" kern="1200" cap="none" spc="0" normalizeH="0" baseline="0" noProof="0" dirty="0">
                <a:ln>
                  <a:noFill/>
                </a:ln>
                <a:solidFill>
                  <a:srgbClr val="FFFFFF"/>
                </a:solidFill>
                <a:effectLst/>
                <a:uLnTx/>
                <a:uFillTx/>
                <a:latin typeface="Gill Sans MT" panose="020B0502020104020203"/>
                <a:ea typeface="+mn-ea"/>
                <a:cs typeface="+mn-cs"/>
              </a:rPr>
              <a:t> exist)</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or  </a:t>
            </a:r>
            <a:r>
              <a:rPr kumimoji="0" lang="en-US" sz="3200" b="0" i="0" u="sng" strike="noStrike" kern="1200" cap="none" spc="0" normalizeH="0" baseline="0" noProof="0" dirty="0">
                <a:ln>
                  <a:noFill/>
                </a:ln>
                <a:solidFill>
                  <a:srgbClr val="FFFFFF"/>
                </a:solidFill>
                <a:effectLst/>
                <a:uLnTx/>
                <a:uFillTx/>
                <a:latin typeface="Gill Sans MT" panose="020B0502020104020203"/>
                <a:ea typeface="+mn-ea"/>
                <a:cs typeface="+mn-cs"/>
              </a:rPr>
              <a:t>due to some </a:t>
            </a:r>
            <a:r>
              <a:rPr kumimoji="0" lang="en-US" sz="3200" b="0" i="1" u="sng" strike="noStrike" kern="1200" cap="none" spc="0" normalizeH="0" baseline="0" noProof="0" dirty="0">
                <a:ln>
                  <a:noFill/>
                </a:ln>
                <a:solidFill>
                  <a:srgbClr val="F7E237"/>
                </a:solidFill>
                <a:effectLst/>
                <a:uLnTx/>
                <a:uFillTx/>
                <a:latin typeface="Gill Sans MT" panose="020B0502020104020203"/>
                <a:ea typeface="+mn-ea"/>
                <a:cs typeface="+mn-cs"/>
              </a:rPr>
              <a:t>external</a:t>
            </a:r>
            <a:r>
              <a:rPr kumimoji="0" lang="en-US" sz="3200" b="0" i="0" u="sng" strike="noStrike" kern="1200" cap="none" spc="0" normalizeH="0" baseline="0" noProof="0" dirty="0">
                <a:ln>
                  <a:noFill/>
                </a:ln>
                <a:solidFill>
                  <a:srgbClr val="F7E237"/>
                </a:solidFill>
                <a:effectLst/>
                <a:uLnTx/>
                <a:uFillTx/>
                <a:latin typeface="Gill Sans MT" panose="020B0502020104020203"/>
                <a:ea typeface="+mn-ea"/>
                <a:cs typeface="+mn-cs"/>
              </a:rPr>
              <a:t> cause (</a:t>
            </a:r>
            <a:r>
              <a:rPr kumimoji="0" lang="en-US" sz="3200" b="0" i="1" u="sng" strike="noStrike" kern="1200" cap="none" spc="0" normalizeH="0" baseline="0" noProof="0" dirty="0">
                <a:ln>
                  <a:noFill/>
                </a:ln>
                <a:solidFill>
                  <a:srgbClr val="F7E237"/>
                </a:solidFill>
                <a:effectLst/>
                <a:uLnTx/>
                <a:uFillTx/>
                <a:latin typeface="Gill Sans MT" panose="020B0502020104020203"/>
                <a:ea typeface="+mn-ea"/>
                <a:cs typeface="+mn-cs"/>
              </a:rPr>
              <a:t>contingent</a:t>
            </a:r>
            <a:r>
              <a:rPr kumimoji="0" lang="en-US" sz="3200" b="0" i="0" u="sng" strike="noStrike" kern="1200" cap="none" spc="0" normalizeH="0" baseline="0" noProof="0" dirty="0">
                <a:ln>
                  <a:noFill/>
                </a:ln>
                <a:solidFill>
                  <a:srgbClr val="F7E237"/>
                </a:solidFill>
                <a:effectLst/>
                <a:uLnTx/>
                <a:uFillTx/>
                <a:latin typeface="Gill Sans MT" panose="020B0502020104020203"/>
                <a:ea typeface="+mn-ea"/>
                <a:cs typeface="+mn-cs"/>
              </a:rPr>
              <a:t>)</a:t>
            </a:r>
            <a:r>
              <a:rPr kumimoji="0" lang="en-US" sz="3200" b="0" i="0" u="sng" strike="noStrike" kern="1200" cap="none" spc="0" normalizeH="0" baseline="0" noProof="0" dirty="0">
                <a:ln>
                  <a:noFill/>
                </a:ln>
                <a:solidFill>
                  <a:srgbClr val="FFFFFF"/>
                </a:solidFill>
                <a:effectLst/>
                <a:uLnTx/>
                <a:uFillTx/>
                <a:latin typeface="Gill Sans MT" panose="020B0502020104020203"/>
                <a:ea typeface="+mn-ea"/>
                <a:cs typeface="+mn-cs"/>
              </a:rPr>
              <a:t>.</a:t>
            </a:r>
          </a:p>
        </p:txBody>
      </p:sp>
    </p:spTree>
    <p:extLst>
      <p:ext uri="{BB962C8B-B14F-4D97-AF65-F5344CB8AC3E}">
        <p14:creationId xmlns:p14="http://schemas.microsoft.com/office/powerpoint/2010/main" val="72870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Premise</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48937" y="1981201"/>
            <a:ext cx="11255829" cy="871727"/>
          </a:xfrm>
        </p:spPr>
        <p:txBody>
          <a:bodyPr>
            <a:normAutofit/>
          </a:bodyPr>
          <a:lstStyle/>
          <a:p>
            <a:pPr marL="514350" indent="-514350">
              <a:buAutoNum type="arabicPeriod"/>
            </a:pPr>
            <a:r>
              <a:rPr lang="en-US" sz="3200" dirty="0">
                <a:solidFill>
                  <a:schemeClr val="bg1"/>
                </a:solidFill>
              </a:rPr>
              <a:t>Everything that exists has an explanation.</a:t>
            </a:r>
          </a:p>
          <a:p>
            <a:pPr marL="0" indent="0">
              <a:buNone/>
            </a:pPr>
            <a:endParaRPr lang="en-US" sz="3200" dirty="0">
              <a:solidFill>
                <a:srgbClr val="6D7F99"/>
              </a:solidFill>
            </a:endParaRPr>
          </a:p>
          <a:p>
            <a:pPr marL="0" indent="0">
              <a:buNone/>
            </a:pPr>
            <a:endParaRPr lang="en-US" sz="3200" dirty="0">
              <a:solidFill>
                <a:schemeClr val="bg1"/>
              </a:solidFill>
            </a:endParaRPr>
          </a:p>
        </p:txBody>
      </p:sp>
      <p:sp>
        <p:nvSpPr>
          <p:cNvPr id="5" name="Content Placeholder 2">
            <a:extLst>
              <a:ext uri="{FF2B5EF4-FFF2-40B4-BE49-F238E27FC236}">
                <a16:creationId xmlns:a16="http://schemas.microsoft.com/office/drawing/2014/main" id="{8C6A38F8-95B9-D3AC-C9D9-E50883E8E5E5}"/>
              </a:ext>
            </a:extLst>
          </p:cNvPr>
          <p:cNvSpPr txBox="1">
            <a:spLocks/>
          </p:cNvSpPr>
          <p:nvPr/>
        </p:nvSpPr>
        <p:spPr>
          <a:xfrm>
            <a:off x="770665" y="2903220"/>
            <a:ext cx="10683397" cy="384047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Objection: </a:t>
            </a:r>
            <a:r>
              <a:rPr kumimoji="0" lang="en-US" sz="3200" b="0" i="1"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According to your own words, God must have an explanation for His existence.</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1200" b="0" i="0" u="none" strike="noStrike" kern="1200" cap="none" spc="0" normalizeH="0" baseline="0" noProof="0" dirty="0">
              <a:ln>
                <a:noFill/>
              </a:ln>
              <a:solidFill>
                <a:srgbClr val="92D050"/>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Answer:</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Necessary</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vs.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Contingent</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If God had an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external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explanation, then that would be an even greater being, which contradicts the definition of God.</a:t>
            </a:r>
          </a:p>
        </p:txBody>
      </p:sp>
    </p:spTree>
    <p:extLst>
      <p:ext uri="{BB962C8B-B14F-4D97-AF65-F5344CB8AC3E}">
        <p14:creationId xmlns:p14="http://schemas.microsoft.com/office/powerpoint/2010/main" val="2686626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Premise</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48937" y="1981201"/>
            <a:ext cx="11255829" cy="871727"/>
          </a:xfrm>
        </p:spPr>
        <p:txBody>
          <a:bodyPr>
            <a:normAutofit/>
          </a:bodyPr>
          <a:lstStyle/>
          <a:p>
            <a:pPr marL="514350" indent="-514350">
              <a:buAutoNum type="arabicPeriod"/>
            </a:pPr>
            <a:r>
              <a:rPr lang="en-US" sz="3200" dirty="0">
                <a:solidFill>
                  <a:schemeClr val="bg1"/>
                </a:solidFill>
              </a:rPr>
              <a:t>Everything that exists has an explanation.</a:t>
            </a:r>
          </a:p>
          <a:p>
            <a:pPr marL="0" indent="0">
              <a:buNone/>
            </a:pPr>
            <a:endParaRPr lang="en-US" sz="3200" dirty="0">
              <a:solidFill>
                <a:srgbClr val="6D7F99"/>
              </a:solidFill>
            </a:endParaRPr>
          </a:p>
          <a:p>
            <a:pPr marL="0" indent="0">
              <a:buNone/>
            </a:pPr>
            <a:endParaRPr lang="en-US" sz="3200" dirty="0">
              <a:solidFill>
                <a:schemeClr val="bg1"/>
              </a:solidFill>
            </a:endParaRPr>
          </a:p>
        </p:txBody>
      </p:sp>
      <p:sp>
        <p:nvSpPr>
          <p:cNvPr id="5" name="Content Placeholder 2">
            <a:extLst>
              <a:ext uri="{FF2B5EF4-FFF2-40B4-BE49-F238E27FC236}">
                <a16:creationId xmlns:a16="http://schemas.microsoft.com/office/drawing/2014/main" id="{8C6A38F8-95B9-D3AC-C9D9-E50883E8E5E5}"/>
              </a:ext>
            </a:extLst>
          </p:cNvPr>
          <p:cNvSpPr txBox="1">
            <a:spLocks/>
          </p:cNvSpPr>
          <p:nvPr/>
        </p:nvSpPr>
        <p:spPr>
          <a:xfrm>
            <a:off x="770665" y="2903221"/>
            <a:ext cx="10891945" cy="33649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Objection: </a:t>
            </a:r>
            <a:r>
              <a:rPr kumimoji="0" lang="en-US" sz="3200" b="0" i="1"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If God can simply exist, then why not the universe?</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12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Answer: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Necessary</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vs.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Contingent</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Everything exists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either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in the </a:t>
            </a:r>
            <a:r>
              <a:rPr kumimoji="0" lang="en-US" sz="3200" b="0" i="1" u="none" strike="noStrike" kern="1200" cap="none" spc="0" normalizeH="0" baseline="0" noProof="0" dirty="0">
                <a:ln>
                  <a:noFill/>
                </a:ln>
                <a:solidFill>
                  <a:srgbClr val="F7E237"/>
                </a:solidFill>
                <a:effectLst/>
                <a:uLnTx/>
                <a:uFillTx/>
                <a:latin typeface="Gill Sans MT" panose="020B0502020104020203"/>
                <a:ea typeface="+mn-ea"/>
                <a:cs typeface="+mn-cs"/>
              </a:rPr>
              <a:t>necessity</a:t>
            </a:r>
            <a:r>
              <a:rPr kumimoji="0" lang="en-US" sz="3200" b="0" i="0" u="none" strike="noStrike" kern="1200" cap="none" spc="0" normalizeH="0" baseline="0" noProof="0" dirty="0">
                <a:ln>
                  <a:noFill/>
                </a:ln>
                <a:solidFill>
                  <a:srgbClr val="F7E237"/>
                </a:solidFill>
                <a:effectLst/>
                <a:uLnTx/>
                <a:uFillTx/>
                <a:latin typeface="Gill Sans MT" panose="020B0502020104020203"/>
                <a:ea typeface="+mn-ea"/>
                <a:cs typeface="+mn-cs"/>
              </a:rPr>
              <a:t> of its nature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(it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must</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exist) or due to some </a:t>
            </a:r>
            <a:r>
              <a:rPr kumimoji="0" lang="en-US" sz="3200" b="0" i="1" u="none" strike="noStrike" kern="1200" cap="none" spc="0" normalizeH="0" baseline="0" noProof="0" dirty="0">
                <a:ln>
                  <a:noFill/>
                </a:ln>
                <a:solidFill>
                  <a:srgbClr val="F7E237"/>
                </a:solidFill>
                <a:effectLst/>
                <a:uLnTx/>
                <a:uFillTx/>
                <a:latin typeface="Gill Sans MT" panose="020B0502020104020203"/>
                <a:ea typeface="+mn-ea"/>
                <a:cs typeface="+mn-cs"/>
              </a:rPr>
              <a:t>external</a:t>
            </a:r>
            <a:r>
              <a:rPr kumimoji="0" lang="en-US" sz="3200" b="0" i="0" u="none" strike="noStrike" kern="1200" cap="none" spc="0" normalizeH="0" baseline="0" noProof="0" dirty="0">
                <a:ln>
                  <a:noFill/>
                </a:ln>
                <a:solidFill>
                  <a:srgbClr val="F7E237"/>
                </a:solidFill>
                <a:effectLst/>
                <a:uLnTx/>
                <a:uFillTx/>
                <a:latin typeface="Gill Sans MT" panose="020B0502020104020203"/>
                <a:ea typeface="+mn-ea"/>
                <a:cs typeface="+mn-cs"/>
              </a:rPr>
              <a:t> cause (</a:t>
            </a:r>
            <a:r>
              <a:rPr kumimoji="0" lang="en-US" sz="3200" b="0" i="1" u="none" strike="noStrike" kern="1200" cap="none" spc="0" normalizeH="0" baseline="0" noProof="0" dirty="0">
                <a:ln>
                  <a:noFill/>
                </a:ln>
                <a:solidFill>
                  <a:srgbClr val="F7E237"/>
                </a:solidFill>
                <a:effectLst/>
                <a:uLnTx/>
                <a:uFillTx/>
                <a:latin typeface="Gill Sans MT" panose="020B0502020104020203"/>
                <a:ea typeface="+mn-ea"/>
                <a:cs typeface="+mn-cs"/>
              </a:rPr>
              <a:t>contingent</a:t>
            </a:r>
            <a:r>
              <a:rPr kumimoji="0" lang="en-US" sz="3200" b="0" i="0" u="none" strike="noStrike" kern="1200" cap="none" spc="0" normalizeH="0" baseline="0" noProof="0" dirty="0">
                <a:ln>
                  <a:noFill/>
                </a:ln>
                <a:solidFill>
                  <a:srgbClr val="F7E237"/>
                </a:solidFill>
                <a:effectLst/>
                <a:uLnTx/>
                <a:uFillTx/>
                <a:latin typeface="Gill Sans MT" panose="020B0502020104020203"/>
                <a:ea typeface="+mn-ea"/>
                <a:cs typeface="+mn-cs"/>
              </a:rPr>
              <a:t>)</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a:t>
            </a:r>
          </a:p>
        </p:txBody>
      </p:sp>
    </p:spTree>
    <p:extLst>
      <p:ext uri="{BB962C8B-B14F-4D97-AF65-F5344CB8AC3E}">
        <p14:creationId xmlns:p14="http://schemas.microsoft.com/office/powerpoint/2010/main" val="422581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Premise</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48937" y="1981201"/>
            <a:ext cx="11255829" cy="871727"/>
          </a:xfrm>
        </p:spPr>
        <p:txBody>
          <a:bodyPr>
            <a:normAutofit/>
          </a:bodyPr>
          <a:lstStyle/>
          <a:p>
            <a:pPr marL="514350" indent="-514350">
              <a:buAutoNum type="arabicPeriod"/>
            </a:pPr>
            <a:r>
              <a:rPr lang="en-US" sz="3200" dirty="0">
                <a:solidFill>
                  <a:schemeClr val="bg1"/>
                </a:solidFill>
              </a:rPr>
              <a:t>Everything that exists has an explanation.</a:t>
            </a:r>
          </a:p>
          <a:p>
            <a:pPr marL="0" indent="0">
              <a:buNone/>
            </a:pPr>
            <a:endParaRPr lang="en-US" sz="3200" dirty="0">
              <a:solidFill>
                <a:srgbClr val="6D7F99"/>
              </a:solidFill>
            </a:endParaRPr>
          </a:p>
          <a:p>
            <a:pPr marL="0" indent="0">
              <a:buNone/>
            </a:pPr>
            <a:endParaRPr lang="en-US" sz="3200" dirty="0">
              <a:solidFill>
                <a:schemeClr val="bg1"/>
              </a:solidFill>
            </a:endParaRPr>
          </a:p>
        </p:txBody>
      </p:sp>
      <p:sp>
        <p:nvSpPr>
          <p:cNvPr id="5" name="Content Placeholder 2">
            <a:extLst>
              <a:ext uri="{FF2B5EF4-FFF2-40B4-BE49-F238E27FC236}">
                <a16:creationId xmlns:a16="http://schemas.microsoft.com/office/drawing/2014/main" id="{8C6A38F8-95B9-D3AC-C9D9-E50883E8E5E5}"/>
              </a:ext>
            </a:extLst>
          </p:cNvPr>
          <p:cNvSpPr txBox="1">
            <a:spLocks/>
          </p:cNvSpPr>
          <p:nvPr/>
        </p:nvSpPr>
        <p:spPr>
          <a:xfrm>
            <a:off x="770665" y="2903221"/>
            <a:ext cx="10891945" cy="33649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Objection: </a:t>
            </a:r>
            <a:r>
              <a:rPr kumimoji="0" lang="en-US" sz="3200" b="0" i="1"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If God can simply exist, then why not the universe?</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12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endParaRPr>
          </a:p>
        </p:txBody>
      </p:sp>
      <p:sp>
        <p:nvSpPr>
          <p:cNvPr id="4" name="Content Placeholder 2">
            <a:extLst>
              <a:ext uri="{FF2B5EF4-FFF2-40B4-BE49-F238E27FC236}">
                <a16:creationId xmlns:a16="http://schemas.microsoft.com/office/drawing/2014/main" id="{A76E854E-D607-8593-FB53-7A5CABC3FEE9}"/>
              </a:ext>
            </a:extLst>
          </p:cNvPr>
          <p:cNvSpPr txBox="1">
            <a:spLocks/>
          </p:cNvSpPr>
          <p:nvPr/>
        </p:nvSpPr>
        <p:spPr>
          <a:xfrm>
            <a:off x="930878" y="4149853"/>
            <a:ext cx="11255829" cy="871727"/>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6A21D">
                    <a:lumMod val="20000"/>
                    <a:lumOff val="80000"/>
                  </a:srgbClr>
                </a:solidFill>
                <a:effectLst/>
                <a:uLnTx/>
                <a:uFillTx/>
                <a:latin typeface="Gill Sans MT" panose="020B0502020104020203"/>
                <a:ea typeface="+mn-ea"/>
                <a:cs typeface="+mn-cs"/>
              </a:rPr>
              <a:t>”It’s just there, and that's all.”</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Bertrand Russell</a:t>
            </a:r>
            <a:endParaRPr kumimoji="0" lang="en-US" sz="3200" b="0" i="1" u="none" strike="noStrike" kern="1200" cap="none" spc="0" normalizeH="0" baseline="0" noProof="0" dirty="0">
              <a:ln>
                <a:noFill/>
              </a:ln>
              <a:solidFill>
                <a:srgbClr val="6D7F99"/>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6" name="Content Placeholder 2">
            <a:extLst>
              <a:ext uri="{FF2B5EF4-FFF2-40B4-BE49-F238E27FC236}">
                <a16:creationId xmlns:a16="http://schemas.microsoft.com/office/drawing/2014/main" id="{497EC4A0-C8BE-3DAE-4D40-3DC2D10F4AF1}"/>
              </a:ext>
            </a:extLst>
          </p:cNvPr>
          <p:cNvSpPr txBox="1">
            <a:spLocks/>
          </p:cNvSpPr>
          <p:nvPr/>
        </p:nvSpPr>
        <p:spPr>
          <a:xfrm>
            <a:off x="930878" y="5058743"/>
            <a:ext cx="10891945" cy="179925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C96731">
                    <a:lumMod val="40000"/>
                    <a:lumOff val="60000"/>
                  </a:srgbClr>
                </a:solidFill>
                <a:effectLst/>
                <a:uLnTx/>
                <a:uFillTx/>
                <a:latin typeface="Gill Sans MT" panose="020B0502020104020203"/>
                <a:ea typeface="+mn-ea"/>
                <a:cs typeface="+mn-cs"/>
              </a:rPr>
              <a:t>“This objection fails to make any crucial distinction between the universe and other objects.”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 </a:t>
            </a:r>
            <a:r>
              <a:rPr kumimoji="0" lang="en-US" sz="3200" b="0" i="1" u="none" strike="noStrike" kern="1200" cap="none" spc="0" normalizeH="0" baseline="0" noProof="0" dirty="0">
                <a:ln>
                  <a:noFill/>
                </a:ln>
                <a:solidFill>
                  <a:srgbClr val="FFFFFF"/>
                </a:solidFill>
                <a:effectLst/>
                <a:uLnTx/>
                <a:uFillTx/>
                <a:latin typeface="Gill Sans MT" panose="020B0502020104020203"/>
                <a:ea typeface="+mn-ea"/>
                <a:cs typeface="+mn-cs"/>
              </a:rPr>
              <a:t>Richard Swinburne</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81835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Premise</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48937" y="1981201"/>
            <a:ext cx="11255829" cy="2019299"/>
          </a:xfrm>
        </p:spPr>
        <p:txBody>
          <a:bodyPr>
            <a:normAutofit/>
          </a:bodyPr>
          <a:lstStyle/>
          <a:p>
            <a:pPr marL="514350" indent="-514350">
              <a:buAutoNum type="arabicPeriod"/>
            </a:pPr>
            <a:r>
              <a:rPr lang="en-US" sz="3200" dirty="0">
                <a:solidFill>
                  <a:schemeClr val="bg1"/>
                </a:solidFill>
              </a:rPr>
              <a:t>Everything that exists has an explanation.</a:t>
            </a:r>
          </a:p>
          <a:p>
            <a:pPr marL="0" indent="0">
              <a:buNone/>
            </a:pPr>
            <a:endParaRPr lang="en-US" sz="1200" dirty="0">
              <a:solidFill>
                <a:srgbClr val="00B0F0"/>
              </a:solidFill>
            </a:endParaRPr>
          </a:p>
          <a:p>
            <a:pPr marL="0" indent="0">
              <a:buNone/>
            </a:pPr>
            <a:r>
              <a:rPr lang="en-US" sz="3200" dirty="0">
                <a:solidFill>
                  <a:srgbClr val="00B0F0"/>
                </a:solidFill>
              </a:rPr>
              <a:t>Defense:</a:t>
            </a:r>
            <a:endParaRPr lang="en-US" sz="3200" dirty="0">
              <a:solidFill>
                <a:schemeClr val="bg1"/>
              </a:solidFill>
            </a:endParaRPr>
          </a:p>
          <a:p>
            <a:pPr marL="0" indent="0">
              <a:buNone/>
            </a:pPr>
            <a:endParaRPr lang="en-US" sz="3200" dirty="0">
              <a:solidFill>
                <a:srgbClr val="6D7F99"/>
              </a:solidFill>
            </a:endParaRPr>
          </a:p>
          <a:p>
            <a:pPr marL="0" indent="0">
              <a:buNone/>
            </a:pPr>
            <a:endParaRPr lang="en-US" sz="3200" dirty="0">
              <a:solidFill>
                <a:schemeClr val="bg1"/>
              </a:solidFill>
            </a:endParaRPr>
          </a:p>
        </p:txBody>
      </p:sp>
      <p:sp>
        <p:nvSpPr>
          <p:cNvPr id="5" name="Content Placeholder 2">
            <a:extLst>
              <a:ext uri="{FF2B5EF4-FFF2-40B4-BE49-F238E27FC236}">
                <a16:creationId xmlns:a16="http://schemas.microsoft.com/office/drawing/2014/main" id="{8C6A38F8-95B9-D3AC-C9D9-E50883E8E5E5}"/>
              </a:ext>
            </a:extLst>
          </p:cNvPr>
          <p:cNvSpPr txBox="1">
            <a:spLocks/>
          </p:cNvSpPr>
          <p:nvPr/>
        </p:nvSpPr>
        <p:spPr>
          <a:xfrm>
            <a:off x="770665" y="2903220"/>
            <a:ext cx="10683397" cy="384047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1" u="none" strike="noStrike" kern="1200" cap="none" spc="0" normalizeH="0" baseline="0" noProof="0" dirty="0">
                <a:ln>
                  <a:noFill/>
                </a:ln>
                <a:solidFill>
                  <a:srgbClr val="00B0F0"/>
                </a:solidFill>
                <a:effectLst/>
                <a:uLnTx/>
                <a:uFillTx/>
                <a:latin typeface="Gill Sans MT" panose="020B0502020104020203"/>
                <a:ea typeface="+mn-ea"/>
                <a:cs typeface="+mn-cs"/>
              </a:rPr>
              <a:t>		</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Most people agree!</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Sphere in a Forest</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	</a:t>
            </a:r>
            <a:r>
              <a:rPr kumimoji="0" lang="en-US" sz="4400" b="0" i="0" u="none" strike="noStrike" kern="1200" cap="none" spc="0" normalizeH="0" baseline="0" noProof="0" dirty="0">
                <a:ln>
                  <a:noFill/>
                </a:ln>
                <a:solidFill>
                  <a:srgbClr val="FFFFFF"/>
                </a:solidFill>
                <a:effectLst/>
                <a:uLnTx/>
                <a:uFillTx/>
                <a:latin typeface="Gill Sans MT" panose="020B0502020104020203"/>
                <a:ea typeface="+mn-ea"/>
                <a:cs typeface="+mn-cs"/>
              </a:rPr>
              <a:t>	“Where did </a:t>
            </a:r>
            <a:r>
              <a:rPr kumimoji="0" lang="en-US" sz="4400" b="0" i="1" u="none" strike="noStrike" kern="1200" cap="none" spc="0" normalizeH="0" baseline="0" noProof="0" dirty="0">
                <a:ln>
                  <a:noFill/>
                </a:ln>
                <a:solidFill>
                  <a:srgbClr val="FFFFFF"/>
                </a:solidFill>
                <a:effectLst/>
                <a:uLnTx/>
                <a:uFillTx/>
                <a:latin typeface="Gill Sans MT" panose="020B0502020104020203"/>
                <a:ea typeface="+mn-ea"/>
                <a:cs typeface="+mn-cs"/>
              </a:rPr>
              <a:t>this</a:t>
            </a:r>
            <a:r>
              <a:rPr kumimoji="0" lang="en-US" sz="4400" b="0" i="0" u="none" strike="noStrike" kern="1200" cap="none" spc="0" normalizeH="0" baseline="0" noProof="0" dirty="0">
                <a:ln>
                  <a:noFill/>
                </a:ln>
                <a:solidFill>
                  <a:srgbClr val="FFFFFF"/>
                </a:solidFill>
                <a:effectLst/>
                <a:uLnTx/>
                <a:uFillTx/>
                <a:latin typeface="Gill Sans MT" panose="020B0502020104020203"/>
                <a:ea typeface="+mn-ea"/>
                <a:cs typeface="+mn-cs"/>
              </a:rPr>
              <a:t> come from?”</a:t>
            </a: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800" b="0" i="0" u="none" strike="noStrike" kern="1200" cap="none" spc="0" normalizeH="0" baseline="0" noProof="0" dirty="0">
              <a:ln>
                <a:noFill/>
              </a:ln>
              <a:solidFill>
                <a:srgbClr val="92D050"/>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1200" b="0" i="0" u="none" strike="noStrike" kern="1200" cap="none" spc="0" normalizeH="0" baseline="0" noProof="0" dirty="0">
              <a:ln>
                <a:noFill/>
              </a:ln>
              <a:solidFill>
                <a:srgbClr val="92D05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86074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880816" cy="4593772"/>
          </a:xfrm>
        </p:spPr>
        <p:txBody>
          <a:bodyPr>
            <a:normAutofit/>
          </a:bodyPr>
          <a:lstStyle/>
          <a:p>
            <a:pPr marL="514350" indent="-514350">
              <a:buAutoNum type="arabicPeriod"/>
            </a:pPr>
            <a:r>
              <a:rPr lang="en-US" sz="3200" dirty="0">
                <a:solidFill>
                  <a:schemeClr val="bg1"/>
                </a:solidFill>
              </a:rPr>
              <a:t>Everything that exists has an explanation.</a:t>
            </a:r>
          </a:p>
          <a:p>
            <a:pPr marL="514350" indent="-514350">
              <a:buAutoNum type="arabicPeriod"/>
            </a:pPr>
            <a:r>
              <a:rPr lang="en-US" sz="3200" dirty="0">
                <a:solidFill>
                  <a:schemeClr val="bg1"/>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rgbClr val="6D7F99"/>
                </a:solidFill>
              </a:rPr>
              <a:t>If the universe has an explanation of its existence, that explanation is God.</a:t>
            </a:r>
            <a:endParaRPr lang="en-US" sz="3200" dirty="0">
              <a:solidFill>
                <a:schemeClr val="bg1"/>
              </a:solidFill>
            </a:endParaRPr>
          </a:p>
          <a:p>
            <a:pPr marL="514350" indent="-514350">
              <a:buAutoNum type="arabicPeriod"/>
            </a:pPr>
            <a:r>
              <a:rPr lang="en-US" sz="3200" dirty="0">
                <a:solidFill>
                  <a:srgbClr val="6D7F99"/>
                </a:solidFill>
              </a:rPr>
              <a:t>Therefore, the explanation of the universe’s existence is God.</a:t>
            </a:r>
          </a:p>
          <a:p>
            <a:pPr marL="0" indent="0">
              <a:buNone/>
            </a:pPr>
            <a:endParaRPr lang="en-US" sz="3200" dirty="0">
              <a:solidFill>
                <a:schemeClr val="bg1"/>
              </a:solidFill>
            </a:endParaRPr>
          </a:p>
        </p:txBody>
      </p:sp>
      <p:sp>
        <p:nvSpPr>
          <p:cNvPr id="4" name="Content Placeholder 2">
            <a:extLst>
              <a:ext uri="{FF2B5EF4-FFF2-40B4-BE49-F238E27FC236}">
                <a16:creationId xmlns:a16="http://schemas.microsoft.com/office/drawing/2014/main" id="{9C1F66C7-B60B-27C9-7749-4C1DDE2B12FE}"/>
              </a:ext>
            </a:extLst>
          </p:cNvPr>
          <p:cNvSpPr txBox="1">
            <a:spLocks/>
          </p:cNvSpPr>
          <p:nvPr/>
        </p:nvSpPr>
        <p:spPr>
          <a:xfrm>
            <a:off x="57550" y="1479550"/>
            <a:ext cx="800099" cy="389889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P</a:t>
            </a: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P   </a:t>
            </a:r>
            <a:endParaRPr kumimoji="0" lang="en-US" sz="3200" b="0" i="0" u="none" strike="noStrike" kern="1200" cap="none" spc="0" normalizeH="0" baseline="0" noProof="0" dirty="0">
              <a:ln>
                <a:noFill/>
              </a:ln>
              <a:solidFill>
                <a:srgbClr val="0E2D57"/>
              </a:solidFill>
              <a:effectLst/>
              <a:uLnTx/>
              <a:uFillTx/>
              <a:latin typeface="Gill Sans MT" panose="020B0502020104020203"/>
              <a:ea typeface="+mn-ea"/>
              <a:cs typeface="+mn-cs"/>
            </a:endParaRP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 C</a:t>
            </a:r>
          </a:p>
        </p:txBody>
      </p:sp>
    </p:spTree>
    <p:extLst>
      <p:ext uri="{BB962C8B-B14F-4D97-AF65-F5344CB8AC3E}">
        <p14:creationId xmlns:p14="http://schemas.microsoft.com/office/powerpoint/2010/main" val="2098012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880816" cy="4593772"/>
          </a:xfrm>
        </p:spPr>
        <p:txBody>
          <a:bodyPr>
            <a:normAutofit/>
          </a:bodyPr>
          <a:lstStyle/>
          <a:p>
            <a:pPr marL="514350" indent="-514350">
              <a:buAutoNum type="arabicPeriod"/>
            </a:pPr>
            <a:r>
              <a:rPr lang="en-US" sz="3200" dirty="0">
                <a:solidFill>
                  <a:srgbClr val="6D7F99"/>
                </a:solidFill>
              </a:rPr>
              <a:t>Everything that exists has an explanation.</a:t>
            </a:r>
          </a:p>
          <a:p>
            <a:pPr marL="514350" indent="-514350">
              <a:buAutoNum type="arabicPeriod"/>
            </a:pPr>
            <a:r>
              <a:rPr lang="en-US" sz="3200" dirty="0">
                <a:solidFill>
                  <a:srgbClr val="6D7F99"/>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chemeClr val="bg1"/>
                </a:solidFill>
              </a:rPr>
              <a:t>If the universe has an explanation of its existence, that explanation is God.</a:t>
            </a:r>
          </a:p>
          <a:p>
            <a:pPr marL="514350" indent="-514350">
              <a:buAutoNum type="arabicPeriod"/>
            </a:pPr>
            <a:r>
              <a:rPr lang="en-US" sz="3200" dirty="0">
                <a:solidFill>
                  <a:schemeClr val="bg1"/>
                </a:solidFill>
              </a:rPr>
              <a:t>Therefore, the explanation of the universe’s existence is God.</a:t>
            </a:r>
          </a:p>
          <a:p>
            <a:pPr marL="0" indent="0">
              <a:buNone/>
            </a:pPr>
            <a:endParaRPr lang="en-US" sz="3200" dirty="0">
              <a:solidFill>
                <a:schemeClr val="bg1"/>
              </a:solidFill>
            </a:endParaRPr>
          </a:p>
        </p:txBody>
      </p:sp>
      <p:sp>
        <p:nvSpPr>
          <p:cNvPr id="4" name="Content Placeholder 2">
            <a:extLst>
              <a:ext uri="{FF2B5EF4-FFF2-40B4-BE49-F238E27FC236}">
                <a16:creationId xmlns:a16="http://schemas.microsoft.com/office/drawing/2014/main" id="{9C1F66C7-B60B-27C9-7749-4C1DDE2B12FE}"/>
              </a:ext>
            </a:extLst>
          </p:cNvPr>
          <p:cNvSpPr txBox="1">
            <a:spLocks/>
          </p:cNvSpPr>
          <p:nvPr/>
        </p:nvSpPr>
        <p:spPr>
          <a:xfrm>
            <a:off x="72934" y="2714174"/>
            <a:ext cx="800099" cy="389889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P</a:t>
            </a: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P   </a:t>
            </a:r>
            <a:endParaRPr kumimoji="0" lang="en-US" sz="3200" b="0" i="0" u="none" strike="noStrike" kern="1200" cap="none" spc="0" normalizeH="0" baseline="0" noProof="0" dirty="0">
              <a:ln>
                <a:noFill/>
              </a:ln>
              <a:solidFill>
                <a:srgbClr val="0E2D57"/>
              </a:solidFill>
              <a:effectLst/>
              <a:uLnTx/>
              <a:uFillTx/>
              <a:latin typeface="Gill Sans MT" panose="020B0502020104020203"/>
              <a:ea typeface="+mn-ea"/>
              <a:cs typeface="+mn-cs"/>
            </a:endParaRPr>
          </a:p>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   C</a:t>
            </a:r>
          </a:p>
        </p:txBody>
      </p:sp>
    </p:spTree>
    <p:extLst>
      <p:ext uri="{BB962C8B-B14F-4D97-AF65-F5344CB8AC3E}">
        <p14:creationId xmlns:p14="http://schemas.microsoft.com/office/powerpoint/2010/main" val="4013493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880816" cy="4593772"/>
          </a:xfrm>
        </p:spPr>
        <p:txBody>
          <a:bodyPr>
            <a:normAutofit/>
          </a:bodyPr>
          <a:lstStyle/>
          <a:p>
            <a:pPr marL="514350" indent="-514350">
              <a:buAutoNum type="arabicPeriod"/>
            </a:pPr>
            <a:r>
              <a:rPr lang="en-US" sz="3200" dirty="0">
                <a:solidFill>
                  <a:srgbClr val="6D7F99"/>
                </a:solidFill>
              </a:rPr>
              <a:t>Everything that exists has an explanation.</a:t>
            </a:r>
          </a:p>
          <a:p>
            <a:pPr marL="514350" indent="-514350">
              <a:buAutoNum type="arabicPeriod"/>
            </a:pPr>
            <a:r>
              <a:rPr lang="en-US" sz="3200" dirty="0">
                <a:solidFill>
                  <a:srgbClr val="6D7F99"/>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u="sng" dirty="0">
                <a:solidFill>
                  <a:schemeClr val="bg1"/>
                </a:solidFill>
              </a:rPr>
              <a:t>If the universe has an explanation of its existence, that explanation is God</a:t>
            </a:r>
            <a:r>
              <a:rPr lang="en-US" sz="3200" dirty="0">
                <a:solidFill>
                  <a:schemeClr val="bg1"/>
                </a:solidFill>
              </a:rPr>
              <a:t>.</a:t>
            </a:r>
          </a:p>
          <a:p>
            <a:pPr marL="514350" indent="-514350">
              <a:buAutoNum type="arabicPeriod"/>
            </a:pPr>
            <a:r>
              <a:rPr lang="en-US" sz="3200" dirty="0">
                <a:solidFill>
                  <a:schemeClr val="bg1"/>
                </a:solidFill>
              </a:rPr>
              <a:t>Therefore, the explanation of the universe’s existence is God.</a:t>
            </a:r>
          </a:p>
          <a:p>
            <a:pPr marL="0" indent="0">
              <a:buNone/>
            </a:pPr>
            <a:endParaRPr lang="en-US" sz="3200" dirty="0">
              <a:solidFill>
                <a:schemeClr val="bg1"/>
              </a:solidFill>
            </a:endParaRPr>
          </a:p>
        </p:txBody>
      </p:sp>
    </p:spTree>
    <p:extLst>
      <p:ext uri="{BB962C8B-B14F-4D97-AF65-F5344CB8AC3E}">
        <p14:creationId xmlns:p14="http://schemas.microsoft.com/office/powerpoint/2010/main" val="4108962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i="1" dirty="0"/>
              <a:t>Personal Interlude</a:t>
            </a:r>
            <a:r>
              <a:rPr lang="en-US" dirty="0"/>
              <a:t>: A Philosopher’s Journey of Faith, Pt.1 </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566057" y="1981201"/>
            <a:ext cx="11255829" cy="4593772"/>
          </a:xfrm>
        </p:spPr>
        <p:txBody>
          <a:bodyPr>
            <a:normAutofit/>
          </a:bodyPr>
          <a:lstStyle/>
          <a:p>
            <a:pPr marL="0" indent="0">
              <a:buNone/>
            </a:pPr>
            <a:r>
              <a:rPr lang="en-US" sz="3200" dirty="0">
                <a:solidFill>
                  <a:schemeClr val="bg1"/>
                </a:solidFill>
              </a:rPr>
              <a:t>“</a:t>
            </a:r>
            <a:r>
              <a:rPr lang="en-US" sz="3200" i="1" dirty="0">
                <a:solidFill>
                  <a:schemeClr val="bg1"/>
                </a:solidFill>
              </a:rPr>
              <a:t>The truly priceless gift that Wheaton gave me was the integration of my faith and learning.  I saw that as a Christian I didn’t need to stick my brains in one pocket and my faith in the other pocket and never let them see the light of day at the same time.  Rather, I could have a Christian worldview – a Christian perspective on science, a Christian perspective on history, a Christian perspective on the arts, and so on.     It was at Wheaton that I caught the vision of sharing my faith in the context of presenting an intellectual defensive gospel, to appeal to the head as well as to the heart</a:t>
            </a:r>
            <a:r>
              <a:rPr lang="en-US" sz="3200" dirty="0">
                <a:solidFill>
                  <a:schemeClr val="bg1"/>
                </a:solidFill>
              </a:rPr>
              <a:t>.” </a:t>
            </a:r>
          </a:p>
        </p:txBody>
      </p:sp>
    </p:spTree>
    <p:extLst>
      <p:ext uri="{BB962C8B-B14F-4D97-AF65-F5344CB8AC3E}">
        <p14:creationId xmlns:p14="http://schemas.microsoft.com/office/powerpoint/2010/main" val="1837517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6C6C0-26DC-9A1C-7E8A-5095A1A7BC7C}"/>
              </a:ext>
            </a:extLst>
          </p:cNvPr>
          <p:cNvSpPr>
            <a:spLocks noGrp="1"/>
          </p:cNvSpPr>
          <p:nvPr>
            <p:ph type="title"/>
          </p:nvPr>
        </p:nvSpPr>
        <p:spPr>
          <a:xfrm>
            <a:off x="2231136" y="634182"/>
            <a:ext cx="7729728" cy="1188720"/>
          </a:xfrm>
        </p:spPr>
        <p:txBody>
          <a:bodyPr/>
          <a:lstStyle/>
          <a:p>
            <a:r>
              <a:rPr lang="en-US" dirty="0"/>
              <a:t>Contrapositive</a:t>
            </a:r>
          </a:p>
        </p:txBody>
      </p:sp>
      <p:sp>
        <p:nvSpPr>
          <p:cNvPr id="3" name="Content Placeholder 2">
            <a:extLst>
              <a:ext uri="{FF2B5EF4-FFF2-40B4-BE49-F238E27FC236}">
                <a16:creationId xmlns:a16="http://schemas.microsoft.com/office/drawing/2014/main" id="{D801F2EF-B13F-D5EC-E2F5-DEAF1065CA20}"/>
              </a:ext>
            </a:extLst>
          </p:cNvPr>
          <p:cNvSpPr>
            <a:spLocks noGrp="1"/>
          </p:cNvSpPr>
          <p:nvPr>
            <p:ph idx="1"/>
          </p:nvPr>
        </p:nvSpPr>
        <p:spPr>
          <a:xfrm>
            <a:off x="1791144" y="2574723"/>
            <a:ext cx="8779764" cy="3101983"/>
          </a:xfrm>
        </p:spPr>
        <p:txBody>
          <a:bodyPr>
            <a:normAutofit/>
          </a:bodyPr>
          <a:lstStyle/>
          <a:p>
            <a:r>
              <a:rPr lang="en-US" sz="3200" dirty="0">
                <a:solidFill>
                  <a:schemeClr val="bg1"/>
                </a:solidFill>
              </a:rPr>
              <a:t> If it is raining then the sidewalk will be wet. </a:t>
            </a:r>
          </a:p>
          <a:p>
            <a:r>
              <a:rPr lang="en-US" sz="3200" dirty="0">
                <a:solidFill>
                  <a:schemeClr val="bg1"/>
                </a:solidFill>
              </a:rPr>
              <a:t> </a:t>
            </a:r>
            <a:r>
              <a:rPr lang="en-US" sz="3200" dirty="0">
                <a:solidFill>
                  <a:schemeClr val="bg1">
                    <a:lumMod val="85000"/>
                  </a:schemeClr>
                </a:solidFill>
              </a:rPr>
              <a:t>If the sidewalk is wet then it must be raining. </a:t>
            </a:r>
          </a:p>
          <a:p>
            <a:r>
              <a:rPr lang="en-US" sz="3200" dirty="0">
                <a:solidFill>
                  <a:schemeClr val="bg1">
                    <a:lumMod val="85000"/>
                  </a:schemeClr>
                </a:solidFill>
              </a:rPr>
              <a:t> If it is </a:t>
            </a:r>
            <a:r>
              <a:rPr lang="en-US" sz="3200" i="1" dirty="0">
                <a:solidFill>
                  <a:schemeClr val="bg1">
                    <a:lumMod val="85000"/>
                  </a:schemeClr>
                </a:solidFill>
              </a:rPr>
              <a:t>not</a:t>
            </a:r>
            <a:r>
              <a:rPr lang="en-US" sz="3200" dirty="0">
                <a:solidFill>
                  <a:schemeClr val="bg1">
                    <a:lumMod val="85000"/>
                  </a:schemeClr>
                </a:solidFill>
              </a:rPr>
              <a:t> raining then the sidewalk must be </a:t>
            </a:r>
            <a:r>
              <a:rPr lang="en-US" sz="3200" i="1" dirty="0">
                <a:solidFill>
                  <a:schemeClr val="bg1">
                    <a:lumMod val="85000"/>
                  </a:schemeClr>
                </a:solidFill>
              </a:rPr>
              <a:t>dry</a:t>
            </a:r>
            <a:r>
              <a:rPr lang="en-US" sz="3200" dirty="0">
                <a:solidFill>
                  <a:schemeClr val="bg1">
                    <a:lumMod val="85000"/>
                  </a:schemeClr>
                </a:solidFill>
              </a:rPr>
              <a:t>.</a:t>
            </a:r>
          </a:p>
          <a:p>
            <a:r>
              <a:rPr lang="en-US" sz="3200" dirty="0">
                <a:solidFill>
                  <a:schemeClr val="bg1"/>
                </a:solidFill>
              </a:rPr>
              <a:t> </a:t>
            </a:r>
            <a:r>
              <a:rPr lang="en-US" sz="3200" dirty="0">
                <a:solidFill>
                  <a:srgbClr val="F7E237"/>
                </a:solidFill>
              </a:rPr>
              <a:t>If the sidewalk is </a:t>
            </a:r>
            <a:r>
              <a:rPr lang="en-US" sz="3200" i="1" dirty="0">
                <a:solidFill>
                  <a:srgbClr val="F7E237"/>
                </a:solidFill>
              </a:rPr>
              <a:t>dry</a:t>
            </a:r>
            <a:r>
              <a:rPr lang="en-US" sz="3200" dirty="0">
                <a:solidFill>
                  <a:srgbClr val="F7E237"/>
                </a:solidFill>
              </a:rPr>
              <a:t> then it must </a:t>
            </a:r>
            <a:r>
              <a:rPr lang="en-US" sz="3200" i="1" dirty="0">
                <a:solidFill>
                  <a:srgbClr val="F7E237"/>
                </a:solidFill>
              </a:rPr>
              <a:t>not</a:t>
            </a:r>
            <a:r>
              <a:rPr lang="en-US" sz="3200" dirty="0">
                <a:solidFill>
                  <a:srgbClr val="F7E237"/>
                </a:solidFill>
              </a:rPr>
              <a:t> be raining.</a:t>
            </a:r>
          </a:p>
          <a:p>
            <a:pPr marL="0" indent="0">
              <a:buNone/>
            </a:pPr>
            <a:endParaRPr lang="en-US" sz="3200" dirty="0">
              <a:solidFill>
                <a:schemeClr val="bg1"/>
              </a:solidFill>
            </a:endParaRPr>
          </a:p>
        </p:txBody>
      </p:sp>
      <p:sp>
        <p:nvSpPr>
          <p:cNvPr id="6" name="Content Placeholder 2">
            <a:extLst>
              <a:ext uri="{FF2B5EF4-FFF2-40B4-BE49-F238E27FC236}">
                <a16:creationId xmlns:a16="http://schemas.microsoft.com/office/drawing/2014/main" id="{B9A40500-8C81-D7E9-5D87-02DB87985646}"/>
              </a:ext>
            </a:extLst>
          </p:cNvPr>
          <p:cNvSpPr txBox="1">
            <a:spLocks/>
          </p:cNvSpPr>
          <p:nvPr/>
        </p:nvSpPr>
        <p:spPr>
          <a:xfrm>
            <a:off x="9910622" y="2006109"/>
            <a:ext cx="800099" cy="14785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4000" b="0" i="0" u="none" strike="noStrike" kern="1200" cap="none" spc="0" normalizeH="0" baseline="0" noProof="0" dirty="0">
                <a:ln>
                  <a:noFill/>
                </a:ln>
                <a:solidFill>
                  <a:srgbClr val="92D050"/>
                </a:solidFill>
                <a:effectLst/>
                <a:uLnTx/>
                <a:uFillTx/>
                <a:latin typeface="Gill Sans MT" panose="020B0502020104020203"/>
                <a:ea typeface="+mn-ea"/>
                <a:cs typeface="+mn-cs"/>
              </a:rPr>
              <a:t>T</a:t>
            </a:r>
            <a:endPar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endParaRPr>
          </a:p>
        </p:txBody>
      </p:sp>
      <p:sp>
        <p:nvSpPr>
          <p:cNvPr id="9" name="Content Placeholder 2">
            <a:extLst>
              <a:ext uri="{FF2B5EF4-FFF2-40B4-BE49-F238E27FC236}">
                <a16:creationId xmlns:a16="http://schemas.microsoft.com/office/drawing/2014/main" id="{9E9075E0-B335-D161-558C-E35B7D78DA3D}"/>
              </a:ext>
            </a:extLst>
          </p:cNvPr>
          <p:cNvSpPr txBox="1">
            <a:spLocks/>
          </p:cNvSpPr>
          <p:nvPr/>
        </p:nvSpPr>
        <p:spPr>
          <a:xfrm>
            <a:off x="9884956" y="3883815"/>
            <a:ext cx="800099" cy="14785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4000" b="0" i="0" u="none" strike="noStrike" kern="1200" cap="none" spc="0" normalizeH="0" baseline="0" noProof="0" dirty="0">
                <a:ln>
                  <a:noFill/>
                </a:ln>
                <a:solidFill>
                  <a:srgbClr val="92D050"/>
                </a:solidFill>
                <a:effectLst/>
                <a:uLnTx/>
                <a:uFillTx/>
                <a:latin typeface="Gill Sans MT" panose="020B0502020104020203"/>
                <a:ea typeface="+mn-ea"/>
                <a:cs typeface="+mn-cs"/>
              </a:rPr>
              <a:t>T</a:t>
            </a:r>
            <a:endPar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endParaRPr>
          </a:p>
        </p:txBody>
      </p:sp>
      <p:sp>
        <p:nvSpPr>
          <p:cNvPr id="10" name="Content Placeholder 2">
            <a:extLst>
              <a:ext uri="{FF2B5EF4-FFF2-40B4-BE49-F238E27FC236}">
                <a16:creationId xmlns:a16="http://schemas.microsoft.com/office/drawing/2014/main" id="{F5A4B9D5-E148-8D8A-8D63-B311F2F8C1BE}"/>
              </a:ext>
            </a:extLst>
          </p:cNvPr>
          <p:cNvSpPr txBox="1">
            <a:spLocks/>
          </p:cNvSpPr>
          <p:nvPr/>
        </p:nvSpPr>
        <p:spPr>
          <a:xfrm>
            <a:off x="9859263" y="3248114"/>
            <a:ext cx="800099" cy="14785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4000" b="0" i="0" u="none" strike="noStrike" kern="1200" cap="none" spc="0" normalizeH="0" baseline="0" noProof="0" dirty="0">
                <a:ln>
                  <a:noFill/>
                </a:ln>
                <a:solidFill>
                  <a:srgbClr val="FF0000"/>
                </a:solidFill>
                <a:effectLst/>
                <a:uLnTx/>
                <a:uFillTx/>
                <a:latin typeface="Gill Sans MT" panose="020B0502020104020203"/>
                <a:ea typeface="+mn-ea"/>
                <a:cs typeface="+mn-cs"/>
              </a:rPr>
              <a:t>F</a:t>
            </a:r>
            <a:endParaRPr kumimoji="0" lang="en-US" sz="3200" b="0" i="0" u="none" strike="noStrike" kern="1200" cap="none" spc="0" normalizeH="0" baseline="0" noProof="0" dirty="0">
              <a:ln>
                <a:noFill/>
              </a:ln>
              <a:solidFill>
                <a:srgbClr val="FF0000"/>
              </a:solidFill>
              <a:effectLst/>
              <a:uLnTx/>
              <a:uFillTx/>
              <a:latin typeface="Gill Sans MT" panose="020B0502020104020203"/>
              <a:ea typeface="+mn-ea"/>
              <a:cs typeface="+mn-cs"/>
            </a:endParaRPr>
          </a:p>
        </p:txBody>
      </p:sp>
      <p:sp>
        <p:nvSpPr>
          <p:cNvPr id="11" name="Content Placeholder 2">
            <a:extLst>
              <a:ext uri="{FF2B5EF4-FFF2-40B4-BE49-F238E27FC236}">
                <a16:creationId xmlns:a16="http://schemas.microsoft.com/office/drawing/2014/main" id="{53977B8D-58C1-0B79-61DE-6AAAE4D6ED2C}"/>
              </a:ext>
            </a:extLst>
          </p:cNvPr>
          <p:cNvSpPr txBox="1">
            <a:spLocks/>
          </p:cNvSpPr>
          <p:nvPr/>
        </p:nvSpPr>
        <p:spPr>
          <a:xfrm>
            <a:off x="9874588" y="2657237"/>
            <a:ext cx="800099" cy="14785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4000" b="0" i="0" u="none" strike="noStrike" kern="1200" cap="none" spc="0" normalizeH="0" baseline="0" noProof="0" dirty="0">
                <a:ln>
                  <a:noFill/>
                </a:ln>
                <a:solidFill>
                  <a:srgbClr val="FF0000"/>
                </a:solidFill>
                <a:effectLst/>
                <a:uLnTx/>
                <a:uFillTx/>
                <a:latin typeface="Gill Sans MT" panose="020B0502020104020203"/>
                <a:ea typeface="+mn-ea"/>
                <a:cs typeface="+mn-cs"/>
              </a:rPr>
              <a:t>F</a:t>
            </a:r>
            <a:endParaRPr kumimoji="0" lang="en-US" sz="3200" b="0" i="0" u="none" strike="noStrike" kern="1200" cap="none" spc="0" normalizeH="0" baseline="0" noProof="0" dirty="0">
              <a:ln>
                <a:noFill/>
              </a:ln>
              <a:solidFill>
                <a:srgbClr val="FF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1148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6C6C0-26DC-9A1C-7E8A-5095A1A7BC7C}"/>
              </a:ext>
            </a:extLst>
          </p:cNvPr>
          <p:cNvSpPr>
            <a:spLocks noGrp="1"/>
          </p:cNvSpPr>
          <p:nvPr>
            <p:ph type="title"/>
          </p:nvPr>
        </p:nvSpPr>
        <p:spPr>
          <a:xfrm>
            <a:off x="2231136" y="634182"/>
            <a:ext cx="7729728" cy="1188720"/>
          </a:xfrm>
        </p:spPr>
        <p:txBody>
          <a:bodyPr/>
          <a:lstStyle/>
          <a:p>
            <a:r>
              <a:rPr lang="en-US" dirty="0" err="1"/>
              <a:t>ContrapositivE</a:t>
            </a:r>
            <a:endParaRPr lang="en-US" dirty="0"/>
          </a:p>
        </p:txBody>
      </p:sp>
      <p:sp>
        <p:nvSpPr>
          <p:cNvPr id="3" name="Content Placeholder 2">
            <a:extLst>
              <a:ext uri="{FF2B5EF4-FFF2-40B4-BE49-F238E27FC236}">
                <a16:creationId xmlns:a16="http://schemas.microsoft.com/office/drawing/2014/main" id="{D801F2EF-B13F-D5EC-E2F5-DEAF1065CA20}"/>
              </a:ext>
            </a:extLst>
          </p:cNvPr>
          <p:cNvSpPr>
            <a:spLocks noGrp="1"/>
          </p:cNvSpPr>
          <p:nvPr>
            <p:ph idx="1"/>
          </p:nvPr>
        </p:nvSpPr>
        <p:spPr>
          <a:xfrm>
            <a:off x="1791144" y="2574723"/>
            <a:ext cx="8779764" cy="3101983"/>
          </a:xfrm>
        </p:spPr>
        <p:txBody>
          <a:bodyPr>
            <a:normAutofit/>
          </a:bodyPr>
          <a:lstStyle/>
          <a:p>
            <a:r>
              <a:rPr lang="en-US" sz="3200" dirty="0">
                <a:solidFill>
                  <a:schemeClr val="bg1"/>
                </a:solidFill>
              </a:rPr>
              <a:t> If it is raining then the sidewalk will be wet. </a:t>
            </a:r>
          </a:p>
          <a:p>
            <a:pPr marL="0" indent="0">
              <a:buNone/>
            </a:pPr>
            <a:r>
              <a:rPr lang="en-US" sz="3200" dirty="0">
                <a:solidFill>
                  <a:srgbClr val="0E2D57"/>
                </a:solidFill>
              </a:rPr>
              <a:t> If the sidewalk is wet then it must be raining. </a:t>
            </a:r>
          </a:p>
          <a:p>
            <a:pPr marL="0" indent="0">
              <a:buNone/>
            </a:pPr>
            <a:r>
              <a:rPr lang="en-US" sz="3200" dirty="0">
                <a:solidFill>
                  <a:srgbClr val="0E2D57"/>
                </a:solidFill>
              </a:rPr>
              <a:t>it is </a:t>
            </a:r>
            <a:r>
              <a:rPr lang="en-US" sz="3200" i="1" dirty="0">
                <a:solidFill>
                  <a:srgbClr val="0E2D57"/>
                </a:solidFill>
              </a:rPr>
              <a:t>not</a:t>
            </a:r>
            <a:r>
              <a:rPr lang="en-US" sz="3200" dirty="0">
                <a:solidFill>
                  <a:srgbClr val="0E2D57"/>
                </a:solidFill>
              </a:rPr>
              <a:t> raining then the sidewalk must be </a:t>
            </a:r>
            <a:r>
              <a:rPr lang="en-US" sz="3200" i="1" dirty="0">
                <a:solidFill>
                  <a:srgbClr val="0E2D57"/>
                </a:solidFill>
              </a:rPr>
              <a:t>dry</a:t>
            </a:r>
            <a:r>
              <a:rPr lang="en-US" sz="3200" dirty="0">
                <a:solidFill>
                  <a:srgbClr val="0E2D57"/>
                </a:solidFill>
              </a:rPr>
              <a:t>.</a:t>
            </a:r>
          </a:p>
          <a:p>
            <a:r>
              <a:rPr lang="en-US" sz="3200" dirty="0">
                <a:solidFill>
                  <a:schemeClr val="bg1"/>
                </a:solidFill>
              </a:rPr>
              <a:t> </a:t>
            </a:r>
            <a:r>
              <a:rPr lang="en-US" sz="3200" dirty="0">
                <a:solidFill>
                  <a:srgbClr val="F7E237"/>
                </a:solidFill>
              </a:rPr>
              <a:t>If the sidewalk is </a:t>
            </a:r>
            <a:r>
              <a:rPr lang="en-US" sz="3200" i="1" dirty="0">
                <a:solidFill>
                  <a:srgbClr val="F7E237"/>
                </a:solidFill>
              </a:rPr>
              <a:t>dry</a:t>
            </a:r>
            <a:r>
              <a:rPr lang="en-US" sz="3200" dirty="0">
                <a:solidFill>
                  <a:srgbClr val="F7E237"/>
                </a:solidFill>
              </a:rPr>
              <a:t> then it must </a:t>
            </a:r>
            <a:r>
              <a:rPr lang="en-US" sz="3200" i="1" dirty="0">
                <a:solidFill>
                  <a:srgbClr val="F7E237"/>
                </a:solidFill>
              </a:rPr>
              <a:t>not</a:t>
            </a:r>
            <a:r>
              <a:rPr lang="en-US" sz="3200" dirty="0">
                <a:solidFill>
                  <a:srgbClr val="F7E237"/>
                </a:solidFill>
              </a:rPr>
              <a:t> be raining.</a:t>
            </a:r>
          </a:p>
          <a:p>
            <a:pPr marL="0" indent="0">
              <a:buNone/>
            </a:pPr>
            <a:endParaRPr lang="en-US" sz="3200" dirty="0">
              <a:solidFill>
                <a:schemeClr val="bg1"/>
              </a:solidFill>
            </a:endParaRPr>
          </a:p>
        </p:txBody>
      </p:sp>
      <p:sp>
        <p:nvSpPr>
          <p:cNvPr id="6" name="Content Placeholder 2">
            <a:extLst>
              <a:ext uri="{FF2B5EF4-FFF2-40B4-BE49-F238E27FC236}">
                <a16:creationId xmlns:a16="http://schemas.microsoft.com/office/drawing/2014/main" id="{B9A40500-8C81-D7E9-5D87-02DB87985646}"/>
              </a:ext>
            </a:extLst>
          </p:cNvPr>
          <p:cNvSpPr txBox="1">
            <a:spLocks/>
          </p:cNvSpPr>
          <p:nvPr/>
        </p:nvSpPr>
        <p:spPr>
          <a:xfrm>
            <a:off x="9910622" y="2006109"/>
            <a:ext cx="800099" cy="14785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4000" b="0" i="0" u="none" strike="noStrike" kern="1200" cap="none" spc="0" normalizeH="0" baseline="0" noProof="0" dirty="0">
                <a:ln>
                  <a:noFill/>
                </a:ln>
                <a:solidFill>
                  <a:srgbClr val="92D050"/>
                </a:solidFill>
                <a:effectLst/>
                <a:uLnTx/>
                <a:uFillTx/>
                <a:latin typeface="Gill Sans MT" panose="020B0502020104020203"/>
                <a:ea typeface="+mn-ea"/>
                <a:cs typeface="+mn-cs"/>
              </a:rPr>
              <a:t>T</a:t>
            </a:r>
            <a:endPar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endParaRPr>
          </a:p>
        </p:txBody>
      </p:sp>
      <p:sp>
        <p:nvSpPr>
          <p:cNvPr id="9" name="Content Placeholder 2">
            <a:extLst>
              <a:ext uri="{FF2B5EF4-FFF2-40B4-BE49-F238E27FC236}">
                <a16:creationId xmlns:a16="http://schemas.microsoft.com/office/drawing/2014/main" id="{9E9075E0-B335-D161-558C-E35B7D78DA3D}"/>
              </a:ext>
            </a:extLst>
          </p:cNvPr>
          <p:cNvSpPr txBox="1">
            <a:spLocks/>
          </p:cNvSpPr>
          <p:nvPr/>
        </p:nvSpPr>
        <p:spPr>
          <a:xfrm>
            <a:off x="9913532" y="3883815"/>
            <a:ext cx="800099" cy="14785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4000" b="0" i="0" u="none" strike="noStrike" kern="1200" cap="none" spc="0" normalizeH="0" baseline="0" noProof="0" dirty="0">
                <a:ln>
                  <a:noFill/>
                </a:ln>
                <a:solidFill>
                  <a:srgbClr val="92D050"/>
                </a:solidFill>
                <a:effectLst/>
                <a:uLnTx/>
                <a:uFillTx/>
                <a:latin typeface="Gill Sans MT" panose="020B0502020104020203"/>
                <a:ea typeface="+mn-ea"/>
                <a:cs typeface="+mn-cs"/>
              </a:rPr>
              <a:t>T</a:t>
            </a:r>
            <a:endPar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50906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6C6C0-26DC-9A1C-7E8A-5095A1A7BC7C}"/>
              </a:ext>
            </a:extLst>
          </p:cNvPr>
          <p:cNvSpPr>
            <a:spLocks noGrp="1"/>
          </p:cNvSpPr>
          <p:nvPr>
            <p:ph type="title"/>
          </p:nvPr>
        </p:nvSpPr>
        <p:spPr>
          <a:xfrm>
            <a:off x="2231136" y="634182"/>
            <a:ext cx="7729728" cy="1188720"/>
          </a:xfrm>
        </p:spPr>
        <p:txBody>
          <a:bodyPr/>
          <a:lstStyle/>
          <a:p>
            <a:r>
              <a:rPr lang="en-US" dirty="0"/>
              <a:t>Contrapositive</a:t>
            </a:r>
          </a:p>
        </p:txBody>
      </p:sp>
      <p:sp>
        <p:nvSpPr>
          <p:cNvPr id="3" name="Content Placeholder 2">
            <a:extLst>
              <a:ext uri="{FF2B5EF4-FFF2-40B4-BE49-F238E27FC236}">
                <a16:creationId xmlns:a16="http://schemas.microsoft.com/office/drawing/2014/main" id="{D801F2EF-B13F-D5EC-E2F5-DEAF1065CA20}"/>
              </a:ext>
            </a:extLst>
          </p:cNvPr>
          <p:cNvSpPr>
            <a:spLocks noGrp="1"/>
          </p:cNvSpPr>
          <p:nvPr>
            <p:ph idx="1"/>
          </p:nvPr>
        </p:nvSpPr>
        <p:spPr>
          <a:xfrm>
            <a:off x="2101398" y="2201670"/>
            <a:ext cx="8779764" cy="4474550"/>
          </a:xfrm>
        </p:spPr>
        <p:txBody>
          <a:bodyPr>
            <a:normAutofit/>
          </a:bodyPr>
          <a:lstStyle/>
          <a:p>
            <a:r>
              <a:rPr lang="en-US" sz="3200" dirty="0">
                <a:solidFill>
                  <a:schemeClr val="bg1"/>
                </a:solidFill>
              </a:rPr>
              <a:t>If Atheism is </a:t>
            </a:r>
            <a:r>
              <a:rPr lang="en-US" sz="3200" u="sng" dirty="0">
                <a:solidFill>
                  <a:schemeClr val="bg1"/>
                </a:solidFill>
              </a:rPr>
              <a:t>true</a:t>
            </a:r>
            <a:r>
              <a:rPr lang="en-US" sz="3200" dirty="0">
                <a:solidFill>
                  <a:schemeClr val="bg1"/>
                </a:solidFill>
              </a:rPr>
              <a:t> then the universe </a:t>
            </a:r>
            <a:r>
              <a:rPr lang="en-US" sz="3200" u="sng" dirty="0">
                <a:solidFill>
                  <a:schemeClr val="bg1"/>
                </a:solidFill>
              </a:rPr>
              <a:t>has no</a:t>
            </a:r>
            <a:r>
              <a:rPr lang="en-US" sz="3200" dirty="0">
                <a:solidFill>
                  <a:schemeClr val="bg1"/>
                </a:solidFill>
              </a:rPr>
              <a:t> explanation of its existence.</a:t>
            </a:r>
          </a:p>
          <a:p>
            <a:pPr marL="0" indent="0">
              <a:buNone/>
            </a:pPr>
            <a:endParaRPr lang="en-US" sz="800" dirty="0">
              <a:solidFill>
                <a:schemeClr val="bg1"/>
              </a:solidFill>
            </a:endParaRPr>
          </a:p>
          <a:p>
            <a:r>
              <a:rPr lang="en-US" sz="3200" dirty="0">
                <a:solidFill>
                  <a:schemeClr val="bg1"/>
                </a:solidFill>
              </a:rPr>
              <a:t>If the universe </a:t>
            </a:r>
            <a:r>
              <a:rPr lang="en-US" sz="3200" u="sng" dirty="0">
                <a:solidFill>
                  <a:schemeClr val="bg1"/>
                </a:solidFill>
              </a:rPr>
              <a:t>has</a:t>
            </a:r>
            <a:r>
              <a:rPr lang="en-US" sz="3200" dirty="0">
                <a:solidFill>
                  <a:schemeClr val="bg1"/>
                </a:solidFill>
              </a:rPr>
              <a:t> an explanation of its existence</a:t>
            </a:r>
          </a:p>
          <a:p>
            <a:pPr marL="0" indent="0">
              <a:buNone/>
            </a:pPr>
            <a:r>
              <a:rPr lang="en-US" sz="3200" dirty="0">
                <a:solidFill>
                  <a:schemeClr val="bg1"/>
                </a:solidFill>
              </a:rPr>
              <a:t>  then Atheism is </a:t>
            </a:r>
            <a:r>
              <a:rPr lang="en-US" sz="3200" u="sng" dirty="0">
                <a:solidFill>
                  <a:schemeClr val="bg1"/>
                </a:solidFill>
              </a:rPr>
              <a:t>false</a:t>
            </a:r>
            <a:r>
              <a:rPr lang="en-US" sz="3200" dirty="0">
                <a:solidFill>
                  <a:schemeClr val="bg1"/>
                </a:solidFill>
              </a:rPr>
              <a:t>. 	</a:t>
            </a:r>
            <a:r>
              <a:rPr lang="en-US" sz="3200" i="1" dirty="0">
                <a:solidFill>
                  <a:srgbClr val="E0BFE2"/>
                </a:solidFill>
              </a:rPr>
              <a:t>- or -</a:t>
            </a:r>
          </a:p>
          <a:p>
            <a:pPr marL="0" indent="0">
              <a:buNone/>
            </a:pPr>
            <a:endParaRPr lang="en-US" sz="800" dirty="0">
              <a:solidFill>
                <a:schemeClr val="bg1"/>
              </a:solidFill>
            </a:endParaRPr>
          </a:p>
          <a:p>
            <a:r>
              <a:rPr lang="en-US" sz="3200" dirty="0">
                <a:solidFill>
                  <a:schemeClr val="bg1"/>
                </a:solidFill>
              </a:rPr>
              <a:t>If the universe </a:t>
            </a:r>
            <a:r>
              <a:rPr lang="en-US" sz="3200" u="sng" dirty="0">
                <a:solidFill>
                  <a:schemeClr val="bg1"/>
                </a:solidFill>
              </a:rPr>
              <a:t>has</a:t>
            </a:r>
            <a:r>
              <a:rPr lang="en-US" sz="3200" dirty="0">
                <a:solidFill>
                  <a:schemeClr val="bg1"/>
                </a:solidFill>
              </a:rPr>
              <a:t> an explanation then that  explanation is God. </a:t>
            </a:r>
          </a:p>
        </p:txBody>
      </p:sp>
      <p:sp>
        <p:nvSpPr>
          <p:cNvPr id="6" name="Content Placeholder 2">
            <a:extLst>
              <a:ext uri="{FF2B5EF4-FFF2-40B4-BE49-F238E27FC236}">
                <a16:creationId xmlns:a16="http://schemas.microsoft.com/office/drawing/2014/main" id="{B9A40500-8C81-D7E9-5D87-02DB87985646}"/>
              </a:ext>
            </a:extLst>
          </p:cNvPr>
          <p:cNvSpPr txBox="1">
            <a:spLocks/>
          </p:cNvSpPr>
          <p:nvPr/>
        </p:nvSpPr>
        <p:spPr>
          <a:xfrm>
            <a:off x="10324880" y="1682871"/>
            <a:ext cx="800099" cy="14785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5400" b="0" i="0" u="none" strike="noStrike" kern="1200" cap="none" spc="0" normalizeH="0" baseline="0" noProof="0" dirty="0">
                <a:ln>
                  <a:noFill/>
                </a:ln>
                <a:solidFill>
                  <a:srgbClr val="92D050"/>
                </a:solidFill>
                <a:effectLst/>
                <a:uLnTx/>
                <a:uFillTx/>
                <a:latin typeface="Gill Sans MT" panose="020B0502020104020203"/>
                <a:ea typeface="+mn-ea"/>
                <a:cs typeface="+mn-cs"/>
              </a:rPr>
              <a:t>T</a:t>
            </a:r>
            <a:endPar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endParaRPr>
          </a:p>
        </p:txBody>
      </p:sp>
      <p:sp>
        <p:nvSpPr>
          <p:cNvPr id="9" name="Content Placeholder 2">
            <a:extLst>
              <a:ext uri="{FF2B5EF4-FFF2-40B4-BE49-F238E27FC236}">
                <a16:creationId xmlns:a16="http://schemas.microsoft.com/office/drawing/2014/main" id="{9E9075E0-B335-D161-558C-E35B7D78DA3D}"/>
              </a:ext>
            </a:extLst>
          </p:cNvPr>
          <p:cNvSpPr txBox="1">
            <a:spLocks/>
          </p:cNvSpPr>
          <p:nvPr/>
        </p:nvSpPr>
        <p:spPr>
          <a:xfrm>
            <a:off x="10296303" y="4478696"/>
            <a:ext cx="800099" cy="14785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FC000"/>
                </a:solidFill>
                <a:effectLst/>
                <a:uLnTx/>
                <a:uFillTx/>
                <a:latin typeface="Gill Sans MT" panose="020B0502020104020203"/>
                <a:ea typeface="+mn-ea"/>
                <a:cs typeface="+mn-cs"/>
              </a:rPr>
              <a:t>                   </a:t>
            </a:r>
            <a:r>
              <a:rPr kumimoji="0" lang="en-US" sz="5400" b="0" i="0" u="none" strike="noStrike" kern="1200" cap="none" spc="0" normalizeH="0" baseline="0" noProof="0" dirty="0">
                <a:ln>
                  <a:noFill/>
                </a:ln>
                <a:solidFill>
                  <a:srgbClr val="92D050"/>
                </a:solidFill>
                <a:effectLst/>
                <a:uLnTx/>
                <a:uFillTx/>
                <a:latin typeface="Gill Sans MT" panose="020B0502020104020203"/>
                <a:ea typeface="+mn-ea"/>
                <a:cs typeface="+mn-cs"/>
              </a:rPr>
              <a:t>T</a:t>
            </a:r>
            <a:endPar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41435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sz="3200" dirty="0"/>
              <a:t>Alternative explanations?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918916" cy="4593772"/>
          </a:xfrm>
        </p:spPr>
        <p:txBody>
          <a:bodyPr>
            <a:normAutofit/>
          </a:bodyPr>
          <a:lstStyle/>
          <a:p>
            <a:r>
              <a:rPr lang="en-US" sz="3200" dirty="0">
                <a:solidFill>
                  <a:schemeClr val="bg1"/>
                </a:solidFill>
              </a:rPr>
              <a:t> The “Big Bang”?</a:t>
            </a:r>
          </a:p>
          <a:p>
            <a:r>
              <a:rPr lang="en-US" sz="3200" dirty="0">
                <a:solidFill>
                  <a:schemeClr val="bg1"/>
                </a:solidFill>
              </a:rPr>
              <a:t> The universe came from “nothing”?</a:t>
            </a:r>
          </a:p>
          <a:p>
            <a:r>
              <a:rPr lang="en-US" sz="3200" dirty="0">
                <a:solidFill>
                  <a:schemeClr val="bg1"/>
                </a:solidFill>
              </a:rPr>
              <a:t> Various Theories</a:t>
            </a:r>
          </a:p>
          <a:p>
            <a:r>
              <a:rPr lang="en-US" sz="3200" dirty="0">
                <a:solidFill>
                  <a:schemeClr val="bg1"/>
                </a:solidFill>
              </a:rPr>
              <a:t> Infinitely Expanding then Contracting Cycle</a:t>
            </a:r>
          </a:p>
          <a:p>
            <a:r>
              <a:rPr lang="en-US" sz="3200" dirty="0">
                <a:solidFill>
                  <a:schemeClr val="bg1"/>
                </a:solidFill>
              </a:rPr>
              <a:t> The Multiverse</a:t>
            </a:r>
          </a:p>
        </p:txBody>
      </p:sp>
    </p:spTree>
    <p:extLst>
      <p:ext uri="{BB962C8B-B14F-4D97-AF65-F5344CB8AC3E}">
        <p14:creationId xmlns:p14="http://schemas.microsoft.com/office/powerpoint/2010/main" val="369348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442182"/>
            <a:ext cx="7729728" cy="1188720"/>
          </a:xfrm>
        </p:spPr>
        <p:txBody>
          <a:bodyPr>
            <a:normAutofit/>
          </a:bodyPr>
          <a:lstStyle/>
          <a:p>
            <a:r>
              <a:rPr lang="en-US" dirty="0"/>
              <a:t>Leibniz’s argument</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085850" y="1981201"/>
            <a:ext cx="10880816" cy="4593772"/>
          </a:xfrm>
        </p:spPr>
        <p:txBody>
          <a:bodyPr>
            <a:normAutofit/>
          </a:bodyPr>
          <a:lstStyle/>
          <a:p>
            <a:pPr marL="514350" indent="-514350">
              <a:buAutoNum type="arabicPeriod"/>
            </a:pPr>
            <a:r>
              <a:rPr lang="en-US" sz="3200" dirty="0">
                <a:solidFill>
                  <a:schemeClr val="bg1"/>
                </a:solidFill>
              </a:rPr>
              <a:t>Everything that exists has an explanation.</a:t>
            </a:r>
          </a:p>
          <a:p>
            <a:pPr marL="514350" indent="-514350">
              <a:buAutoNum type="arabicPeriod"/>
            </a:pPr>
            <a:r>
              <a:rPr lang="en-US" sz="3200" dirty="0">
                <a:solidFill>
                  <a:schemeClr val="bg1"/>
                </a:solidFill>
              </a:rPr>
              <a:t>The universe exists.</a:t>
            </a:r>
          </a:p>
          <a:p>
            <a:pPr marL="514350" indent="-514350">
              <a:buAutoNum type="arabicPeriod"/>
            </a:pPr>
            <a:r>
              <a:rPr lang="en-US" sz="3200" dirty="0">
                <a:solidFill>
                  <a:schemeClr val="bg1"/>
                </a:solidFill>
              </a:rPr>
              <a:t>The universe has an explanation of its existence.</a:t>
            </a:r>
          </a:p>
          <a:p>
            <a:pPr marL="514350" indent="-514350">
              <a:buFont typeface="Arial" panose="020B0604020202020204" pitchFamily="34" charset="0"/>
              <a:buAutoNum type="arabicPeriod"/>
            </a:pPr>
            <a:r>
              <a:rPr lang="en-US" sz="3200" dirty="0">
                <a:solidFill>
                  <a:schemeClr val="bg1"/>
                </a:solidFill>
              </a:rPr>
              <a:t>If the universe has an explanation of its existence, that explanation is God.</a:t>
            </a:r>
          </a:p>
          <a:p>
            <a:pPr marL="514350" indent="-514350">
              <a:buAutoNum type="arabicPeriod"/>
            </a:pPr>
            <a:r>
              <a:rPr lang="en-US" sz="3200" dirty="0">
                <a:solidFill>
                  <a:schemeClr val="bg1"/>
                </a:solidFill>
              </a:rPr>
              <a:t>Therefore, the explanation of the universe’s existence is God.</a:t>
            </a:r>
          </a:p>
          <a:p>
            <a:pPr marL="0" indent="0">
              <a:buNone/>
            </a:pPr>
            <a:endParaRPr lang="en-US" sz="3200" dirty="0">
              <a:solidFill>
                <a:schemeClr val="bg1"/>
              </a:solidFill>
            </a:endParaRPr>
          </a:p>
        </p:txBody>
      </p:sp>
      <p:sp>
        <p:nvSpPr>
          <p:cNvPr id="5" name="Content Placeholder 2">
            <a:extLst>
              <a:ext uri="{FF2B5EF4-FFF2-40B4-BE49-F238E27FC236}">
                <a16:creationId xmlns:a16="http://schemas.microsoft.com/office/drawing/2014/main" id="{B525FB72-63AD-95DC-FDF5-03B99C18BE04}"/>
              </a:ext>
            </a:extLst>
          </p:cNvPr>
          <p:cNvSpPr txBox="1">
            <a:spLocks/>
          </p:cNvSpPr>
          <p:nvPr/>
        </p:nvSpPr>
        <p:spPr>
          <a:xfrm rot="20591064">
            <a:off x="3025686" y="2386305"/>
            <a:ext cx="5718265" cy="3354704"/>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6000" b="0" i="0" u="none" strike="noStrike" kern="1200" cap="none" spc="0" normalizeH="0" baseline="0" noProof="0" dirty="0">
                <a:ln>
                  <a:solidFill>
                    <a:srgbClr val="FFFFFF"/>
                  </a:solidFill>
                </a:ln>
                <a:solidFill>
                  <a:srgbClr val="FF0000"/>
                </a:solidFill>
                <a:effectLst>
                  <a:glow rad="1189027">
                    <a:srgbClr val="0E2D57">
                      <a:alpha val="40000"/>
                    </a:srgbClr>
                  </a:glow>
                </a:effectLst>
                <a:uLnTx/>
                <a:uFillTx/>
                <a:latin typeface="Gill Sans MT" panose="020B0502020104020203"/>
                <a:ea typeface="+mn-ea"/>
                <a:cs typeface="+mn-cs"/>
              </a:rPr>
              <a:t>Necessary</a:t>
            </a:r>
          </a:p>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6000" b="0" i="0" u="none" strike="noStrike" kern="1200" cap="none" spc="0" normalizeH="0" baseline="0" noProof="0" dirty="0">
                <a:ln>
                  <a:solidFill>
                    <a:srgbClr val="FFFFFF"/>
                  </a:solidFill>
                </a:ln>
                <a:solidFill>
                  <a:srgbClr val="FF0000"/>
                </a:solidFill>
                <a:effectLst>
                  <a:glow rad="1189027">
                    <a:srgbClr val="0E2D57">
                      <a:alpha val="40000"/>
                    </a:srgbClr>
                  </a:glow>
                </a:effectLst>
                <a:uLnTx/>
                <a:uFillTx/>
                <a:latin typeface="Gill Sans MT" panose="020B0502020104020203"/>
                <a:ea typeface="+mn-ea"/>
                <a:cs typeface="+mn-cs"/>
              </a:rPr>
              <a:t>vs.</a:t>
            </a:r>
          </a:p>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6000" b="0" i="0" u="none" strike="noStrike" kern="1200" cap="none" spc="0" normalizeH="0" baseline="0" noProof="0" dirty="0">
                <a:ln>
                  <a:solidFill>
                    <a:srgbClr val="FFFFFF"/>
                  </a:solidFill>
                </a:ln>
                <a:solidFill>
                  <a:srgbClr val="FF0000"/>
                </a:solidFill>
                <a:effectLst>
                  <a:glow rad="1189027">
                    <a:srgbClr val="0E2D57">
                      <a:alpha val="40000"/>
                    </a:srgbClr>
                  </a:glow>
                </a:effectLst>
                <a:uLnTx/>
                <a:uFillTx/>
                <a:latin typeface="Gill Sans MT" panose="020B0502020104020203"/>
                <a:ea typeface="+mn-ea"/>
                <a:cs typeface="+mn-cs"/>
              </a:rPr>
              <a:t>Contingent</a:t>
            </a:r>
          </a:p>
        </p:txBody>
      </p:sp>
    </p:spTree>
    <p:extLst>
      <p:ext uri="{BB962C8B-B14F-4D97-AF65-F5344CB8AC3E}">
        <p14:creationId xmlns:p14="http://schemas.microsoft.com/office/powerpoint/2010/main" val="271502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883055"/>
            <a:ext cx="7729728" cy="1188720"/>
          </a:xfrm>
        </p:spPr>
        <p:txBody>
          <a:bodyPr>
            <a:normAutofit/>
          </a:bodyPr>
          <a:lstStyle/>
          <a:p>
            <a:r>
              <a:rPr lang="en-US" sz="3200" dirty="0"/>
              <a:t>Additional considerations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924765" y="2536375"/>
            <a:ext cx="10025571" cy="2318083"/>
          </a:xfrm>
        </p:spPr>
        <p:txBody>
          <a:bodyPr>
            <a:normAutofit/>
          </a:bodyPr>
          <a:lstStyle/>
          <a:p>
            <a:r>
              <a:rPr lang="en-US" sz="3200" dirty="0">
                <a:solidFill>
                  <a:schemeClr val="bg1"/>
                </a:solidFill>
              </a:rPr>
              <a:t>The question itself</a:t>
            </a:r>
          </a:p>
          <a:p>
            <a:r>
              <a:rPr lang="en-US" sz="3200" dirty="0">
                <a:solidFill>
                  <a:schemeClr val="bg1"/>
                </a:solidFill>
              </a:rPr>
              <a:t> What we believe we can do with the information</a:t>
            </a:r>
          </a:p>
          <a:p>
            <a:pPr marL="0" indent="0">
              <a:buNone/>
            </a:pPr>
            <a:endParaRPr lang="en-US" sz="3200" dirty="0">
              <a:solidFill>
                <a:schemeClr val="bg1"/>
              </a:solidFill>
            </a:endParaRPr>
          </a:p>
        </p:txBody>
      </p:sp>
    </p:spTree>
    <p:extLst>
      <p:ext uri="{BB962C8B-B14F-4D97-AF65-F5344CB8AC3E}">
        <p14:creationId xmlns:p14="http://schemas.microsoft.com/office/powerpoint/2010/main" val="108702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5F60-F517-EB0E-60F0-937B94D139C1}"/>
              </a:ext>
            </a:extLst>
          </p:cNvPr>
          <p:cNvSpPr>
            <a:spLocks noGrp="1"/>
          </p:cNvSpPr>
          <p:nvPr>
            <p:ph type="title"/>
          </p:nvPr>
        </p:nvSpPr>
        <p:spPr>
          <a:xfrm>
            <a:off x="850231" y="579683"/>
            <a:ext cx="10202779" cy="698709"/>
          </a:xfrm>
        </p:spPr>
        <p:txBody>
          <a:bodyPr>
            <a:normAutofit/>
          </a:bodyPr>
          <a:lstStyle/>
          <a:p>
            <a:r>
              <a:rPr lang="en-US" sz="2400" dirty="0">
                <a:solidFill>
                  <a:schemeClr val="tx1"/>
                </a:solidFill>
              </a:rPr>
              <a:t>On </a:t>
            </a:r>
            <a:r>
              <a:rPr lang="en-US" sz="2400" dirty="0" err="1">
                <a:solidFill>
                  <a:schemeClr val="tx1"/>
                </a:solidFill>
              </a:rPr>
              <a:t>lewis’S</a:t>
            </a:r>
            <a:r>
              <a:rPr lang="en-US" sz="2400" dirty="0">
                <a:solidFill>
                  <a:schemeClr val="tx1"/>
                </a:solidFill>
              </a:rPr>
              <a:t> ”argument from reason”</a:t>
            </a:r>
          </a:p>
        </p:txBody>
      </p:sp>
      <p:sp>
        <p:nvSpPr>
          <p:cNvPr id="3" name="Content Placeholder 2">
            <a:extLst>
              <a:ext uri="{FF2B5EF4-FFF2-40B4-BE49-F238E27FC236}">
                <a16:creationId xmlns:a16="http://schemas.microsoft.com/office/drawing/2014/main" id="{527DF6B0-E95F-5727-234F-C1554AFE4D05}"/>
              </a:ext>
            </a:extLst>
          </p:cNvPr>
          <p:cNvSpPr>
            <a:spLocks noGrp="1"/>
          </p:cNvSpPr>
          <p:nvPr>
            <p:ph idx="1"/>
          </p:nvPr>
        </p:nvSpPr>
        <p:spPr>
          <a:xfrm>
            <a:off x="850231" y="1796715"/>
            <a:ext cx="10202779" cy="4299285"/>
          </a:xfrm>
          <a:solidFill>
            <a:schemeClr val="bg1"/>
          </a:solidFill>
        </p:spPr>
        <p:txBody>
          <a:bodyPr>
            <a:noAutofit/>
          </a:bodyPr>
          <a:lstStyle/>
          <a:p>
            <a:pPr marL="0" indent="0">
              <a:buNone/>
            </a:pPr>
            <a:r>
              <a:rPr lang="en-US" sz="3200" i="1" dirty="0">
                <a:latin typeface="Times New Roman" panose="02020603050405020304" pitchFamily="18" charset="0"/>
                <a:cs typeface="Times New Roman" panose="02020603050405020304" pitchFamily="18" charset="0"/>
              </a:rPr>
              <a:t>”All possible knowledge… depends on the validity of reasoning. If the feeling of certainty which we express by words like ’because’, and ‘therefore’, and ‘since’ is a real perception of how things outside our own minds actually “must” be, well and good. But if this certainty is merely a feeling in our own minds and not a genuine insight into realities beyond them — if it merely represents the way our minds happen to work — then we can have no knowledge.”</a:t>
            </a:r>
            <a:r>
              <a:rPr lang="en-US" sz="3200" dirty="0">
                <a:latin typeface="Times New Roman" panose="02020603050405020304" pitchFamily="18" charset="0"/>
                <a:cs typeface="Times New Roman" panose="02020603050405020304" pitchFamily="18" charset="0"/>
              </a:rPr>
              <a:t> </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8196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556485"/>
            <a:ext cx="7729728" cy="1188720"/>
          </a:xfrm>
        </p:spPr>
        <p:txBody>
          <a:bodyPr>
            <a:normAutofit/>
          </a:bodyPr>
          <a:lstStyle/>
          <a:p>
            <a:r>
              <a:rPr lang="en-US" sz="3200" dirty="0"/>
              <a:t>Additional considerations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941094" y="2095504"/>
            <a:ext cx="10025571" cy="2863515"/>
          </a:xfrm>
        </p:spPr>
        <p:txBody>
          <a:bodyPr>
            <a:normAutofit/>
          </a:bodyPr>
          <a:lstStyle/>
          <a:p>
            <a:r>
              <a:rPr lang="en-US" sz="3200" dirty="0">
                <a:solidFill>
                  <a:schemeClr val="bg1"/>
                </a:solidFill>
              </a:rPr>
              <a:t>The question itself</a:t>
            </a:r>
          </a:p>
          <a:p>
            <a:r>
              <a:rPr lang="en-US" sz="3200" dirty="0">
                <a:solidFill>
                  <a:schemeClr val="bg1"/>
                </a:solidFill>
              </a:rPr>
              <a:t> What we believe we can do with the information</a:t>
            </a:r>
          </a:p>
          <a:p>
            <a:r>
              <a:rPr lang="en-US" sz="3200" dirty="0">
                <a:solidFill>
                  <a:schemeClr val="bg1"/>
                </a:solidFill>
              </a:rPr>
              <a:t> Why isn’t everyone convinced?</a:t>
            </a:r>
          </a:p>
        </p:txBody>
      </p:sp>
      <p:sp>
        <p:nvSpPr>
          <p:cNvPr id="4" name="Content Placeholder 2">
            <a:extLst>
              <a:ext uri="{FF2B5EF4-FFF2-40B4-BE49-F238E27FC236}">
                <a16:creationId xmlns:a16="http://schemas.microsoft.com/office/drawing/2014/main" id="{3390E00C-D69B-FDA6-26FA-A6B5BB7B8E93}"/>
              </a:ext>
            </a:extLst>
          </p:cNvPr>
          <p:cNvSpPr txBox="1">
            <a:spLocks/>
          </p:cNvSpPr>
          <p:nvPr/>
        </p:nvSpPr>
        <p:spPr>
          <a:xfrm>
            <a:off x="3858987" y="4143576"/>
            <a:ext cx="4934490" cy="222325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7E237"/>
                </a:solidFill>
                <a:effectLst/>
                <a:uLnTx/>
                <a:uFillTx/>
                <a:latin typeface="Gill Sans MT" panose="020B0502020104020203"/>
                <a:ea typeface="+mn-ea"/>
                <a:cs typeface="+mn-cs"/>
              </a:rPr>
              <a:t>Natural → Supernatural</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00B0F0"/>
                </a:solidFill>
                <a:effectLst/>
                <a:uLnTx/>
                <a:uFillTx/>
                <a:latin typeface="Gill Sans MT" panose="020B0502020104020203"/>
                <a:ea typeface="+mn-ea"/>
                <a:cs typeface="+mn-cs"/>
              </a:rPr>
              <a:t>Mundane → Ultramundane</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92D050"/>
                </a:solidFill>
                <a:effectLst/>
                <a:uLnTx/>
                <a:uFillTx/>
                <a:latin typeface="Gill Sans MT" panose="020B0502020104020203"/>
                <a:ea typeface="+mn-ea"/>
                <a:cs typeface="+mn-cs"/>
              </a:rPr>
              <a:t>Physics → Metaphysics</a:t>
            </a:r>
          </a:p>
          <a:p>
            <a:pPr marL="0" marR="0" lvl="0" indent="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0985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E1598-FBBA-0814-8CE6-D627064570EA}"/>
              </a:ext>
            </a:extLst>
          </p:cNvPr>
          <p:cNvSpPr>
            <a:spLocks noGrp="1"/>
          </p:cNvSpPr>
          <p:nvPr>
            <p:ph type="title"/>
          </p:nvPr>
        </p:nvSpPr>
        <p:spPr>
          <a:xfrm>
            <a:off x="2231136" y="464622"/>
            <a:ext cx="7729728" cy="1188720"/>
          </a:xfrm>
        </p:spPr>
        <p:txBody>
          <a:bodyPr/>
          <a:lstStyle/>
          <a:p>
            <a:r>
              <a:rPr lang="en-US" dirty="0"/>
              <a:t>Romans 1:20-22</a:t>
            </a:r>
          </a:p>
        </p:txBody>
      </p:sp>
      <p:sp>
        <p:nvSpPr>
          <p:cNvPr id="3" name="Content Placeholder 2">
            <a:extLst>
              <a:ext uri="{FF2B5EF4-FFF2-40B4-BE49-F238E27FC236}">
                <a16:creationId xmlns:a16="http://schemas.microsoft.com/office/drawing/2014/main" id="{2FA140D8-21EA-DCF4-A860-CD30F2471CD4}"/>
              </a:ext>
            </a:extLst>
          </p:cNvPr>
          <p:cNvSpPr>
            <a:spLocks noGrp="1"/>
          </p:cNvSpPr>
          <p:nvPr>
            <p:ph idx="1"/>
          </p:nvPr>
        </p:nvSpPr>
        <p:spPr>
          <a:xfrm>
            <a:off x="942980" y="2085978"/>
            <a:ext cx="10501313" cy="4200518"/>
          </a:xfrm>
        </p:spPr>
        <p:txBody>
          <a:bodyPr>
            <a:noAutofit/>
          </a:bodyPr>
          <a:lstStyle/>
          <a:p>
            <a:pPr marL="0" indent="0">
              <a:buNone/>
            </a:pPr>
            <a:r>
              <a:rPr lang="en-US" sz="3200" b="1" baseline="30000" dirty="0">
                <a:solidFill>
                  <a:schemeClr val="bg1"/>
                </a:solidFill>
              </a:rPr>
              <a:t>20</a:t>
            </a:r>
            <a:r>
              <a:rPr lang="en-US" sz="3200" dirty="0">
                <a:solidFill>
                  <a:schemeClr val="bg1"/>
                </a:solidFill>
              </a:rPr>
              <a:t> …since the creation of the world God’s invisible qualities—his eternal power and divine nature—have been clearly seen, being understood from what has been made, so that men are without excuse.</a:t>
            </a:r>
          </a:p>
          <a:p>
            <a:pPr marL="0" indent="0">
              <a:buNone/>
            </a:pPr>
            <a:r>
              <a:rPr lang="en-US" sz="3200" b="1" baseline="30000" dirty="0">
                <a:solidFill>
                  <a:schemeClr val="bg1"/>
                </a:solidFill>
              </a:rPr>
              <a:t>21 </a:t>
            </a:r>
            <a:r>
              <a:rPr lang="en-US" sz="3200" dirty="0">
                <a:solidFill>
                  <a:schemeClr val="bg1"/>
                </a:solidFill>
              </a:rPr>
              <a:t>For although they knew God, they neither glorified him as God nor gave thanks to him, but their thinking became futile and their foolish hearts were darkened. </a:t>
            </a:r>
            <a:r>
              <a:rPr lang="en-US" sz="3200" b="1" baseline="30000" dirty="0">
                <a:solidFill>
                  <a:schemeClr val="bg1"/>
                </a:solidFill>
              </a:rPr>
              <a:t>22 </a:t>
            </a:r>
            <a:r>
              <a:rPr lang="en-US" sz="3200" dirty="0">
                <a:solidFill>
                  <a:schemeClr val="bg1"/>
                </a:solidFill>
              </a:rPr>
              <a:t>Although they claimed to be wise, they became fools</a:t>
            </a:r>
          </a:p>
        </p:txBody>
      </p:sp>
    </p:spTree>
    <p:extLst>
      <p:ext uri="{BB962C8B-B14F-4D97-AF65-F5344CB8AC3E}">
        <p14:creationId xmlns:p14="http://schemas.microsoft.com/office/powerpoint/2010/main" val="2953732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B1A0-EF7D-EF00-DF49-969142DE28C7}"/>
              </a:ext>
            </a:extLst>
          </p:cNvPr>
          <p:cNvSpPr>
            <a:spLocks noGrp="1"/>
          </p:cNvSpPr>
          <p:nvPr>
            <p:ph type="ctrTitle"/>
          </p:nvPr>
        </p:nvSpPr>
        <p:spPr/>
        <p:txBody>
          <a:bodyPr>
            <a:normAutofit/>
          </a:bodyPr>
          <a:lstStyle/>
          <a:p>
            <a:r>
              <a:rPr lang="en-US" sz="3200" dirty="0"/>
              <a:t>Why does anything at all exist?</a:t>
            </a:r>
          </a:p>
        </p:txBody>
      </p:sp>
      <p:pic>
        <p:nvPicPr>
          <p:cNvPr id="2050" name="Picture 2" descr="On Guard: Defending Your Faith with Reason and Precision: William Lane Craig,  Lee Strobel: 9781434764881: Amazon.com: Books">
            <a:extLst>
              <a:ext uri="{FF2B5EF4-FFF2-40B4-BE49-F238E27FC236}">
                <a16:creationId xmlns:a16="http://schemas.microsoft.com/office/drawing/2014/main" id="{CE10C6BA-BAEE-2168-B02F-5891632AEDD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959" b="50000"/>
          <a:stretch/>
        </p:blipFill>
        <p:spPr bwMode="auto">
          <a:xfrm>
            <a:off x="3869527" y="4357511"/>
            <a:ext cx="4224338" cy="1616678"/>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EEDAB35D-E642-7B8B-31D8-C8FF091C5633}"/>
              </a:ext>
            </a:extLst>
          </p:cNvPr>
          <p:cNvSpPr>
            <a:spLocks noGrp="1"/>
          </p:cNvSpPr>
          <p:nvPr>
            <p:ph type="subTitle" idx="1"/>
          </p:nvPr>
        </p:nvSpPr>
        <p:spPr>
          <a:xfrm>
            <a:off x="4257486" y="5790468"/>
            <a:ext cx="3400806" cy="881795"/>
          </a:xfrm>
        </p:spPr>
        <p:txBody>
          <a:bodyPr>
            <a:normAutofit/>
          </a:bodyPr>
          <a:lstStyle/>
          <a:p>
            <a:r>
              <a:rPr lang="en-US" sz="3200" dirty="0">
                <a:latin typeface="+mj-lt"/>
                <a:cs typeface="Apple Chancery" panose="03020702040506060504" pitchFamily="66" charset="-79"/>
              </a:rPr>
              <a:t>Chapter 3</a:t>
            </a:r>
          </a:p>
        </p:txBody>
      </p:sp>
    </p:spTree>
    <p:extLst>
      <p:ext uri="{BB962C8B-B14F-4D97-AF65-F5344CB8AC3E}">
        <p14:creationId xmlns:p14="http://schemas.microsoft.com/office/powerpoint/2010/main" val="255588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Background</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2231135" y="2366572"/>
            <a:ext cx="9764921" cy="3101983"/>
          </a:xfrm>
        </p:spPr>
        <p:txBody>
          <a:bodyPr>
            <a:normAutofit/>
          </a:bodyPr>
          <a:lstStyle/>
          <a:p>
            <a:r>
              <a:rPr lang="en-US" sz="3200" dirty="0">
                <a:solidFill>
                  <a:schemeClr val="bg1"/>
                </a:solidFill>
              </a:rPr>
              <a:t> Personal Experience</a:t>
            </a:r>
          </a:p>
          <a:p>
            <a:r>
              <a:rPr lang="en-US" sz="3200" dirty="0">
                <a:solidFill>
                  <a:schemeClr val="bg1"/>
                </a:solidFill>
              </a:rPr>
              <a:t> Chapter 1  “</a:t>
            </a:r>
            <a:r>
              <a:rPr lang="en-US" sz="3200" i="1" dirty="0">
                <a:solidFill>
                  <a:schemeClr val="bg1"/>
                </a:solidFill>
              </a:rPr>
              <a:t>What is Apologetics</a:t>
            </a:r>
            <a:r>
              <a:rPr lang="en-US" sz="3200" dirty="0">
                <a:solidFill>
                  <a:schemeClr val="bg1"/>
                </a:solidFill>
              </a:rPr>
              <a:t>?”</a:t>
            </a:r>
          </a:p>
          <a:p>
            <a:r>
              <a:rPr lang="en-US" sz="3200" dirty="0">
                <a:solidFill>
                  <a:schemeClr val="bg1"/>
                </a:solidFill>
              </a:rPr>
              <a:t> Chapter 2  “</a:t>
            </a:r>
            <a:r>
              <a:rPr lang="en-US" sz="3200" i="1" dirty="0">
                <a:solidFill>
                  <a:schemeClr val="bg1"/>
                </a:solidFill>
              </a:rPr>
              <a:t>What Difference Does It Make if God Exists</a:t>
            </a:r>
            <a:r>
              <a:rPr lang="en-US" sz="3200" dirty="0">
                <a:solidFill>
                  <a:schemeClr val="bg1"/>
                </a:solidFill>
              </a:rPr>
              <a:t>?”</a:t>
            </a:r>
          </a:p>
        </p:txBody>
      </p:sp>
      <p:sp>
        <p:nvSpPr>
          <p:cNvPr id="4" name="Content Placeholder 2">
            <a:extLst>
              <a:ext uri="{FF2B5EF4-FFF2-40B4-BE49-F238E27FC236}">
                <a16:creationId xmlns:a16="http://schemas.microsoft.com/office/drawing/2014/main" id="{1E240CA9-B6D5-5E04-F3A1-5B8C203DFDB0}"/>
              </a:ext>
            </a:extLst>
          </p:cNvPr>
          <p:cNvSpPr txBox="1">
            <a:spLocks/>
          </p:cNvSpPr>
          <p:nvPr/>
        </p:nvSpPr>
        <p:spPr>
          <a:xfrm>
            <a:off x="5468815" y="4362084"/>
            <a:ext cx="2731390" cy="222325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3200" b="1" i="0" u="none" strike="noStrike" kern="1200" cap="none" spc="0" normalizeH="0" baseline="0" noProof="0" dirty="0">
                <a:ln>
                  <a:noFill/>
                </a:ln>
                <a:solidFill>
                  <a:srgbClr val="FFFFFF"/>
                </a:solidFill>
                <a:effectLst/>
                <a:uLnTx/>
                <a:uFillTx/>
                <a:latin typeface="Gill Sans MT" panose="020B0502020104020203"/>
                <a:ea typeface="+mn-ea"/>
                <a:cs typeface="+mn-cs"/>
              </a:rPr>
              <a:t>M</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eaning</a:t>
            </a:r>
          </a:p>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3200" b="1" i="0" u="none" strike="noStrike" kern="1200" cap="none" spc="0" normalizeH="0" baseline="0" noProof="0" dirty="0">
                <a:ln>
                  <a:noFill/>
                </a:ln>
                <a:solidFill>
                  <a:srgbClr val="FFFFFF"/>
                </a:solidFill>
                <a:effectLst/>
                <a:uLnTx/>
                <a:uFillTx/>
                <a:latin typeface="Gill Sans MT" panose="020B0502020104020203"/>
                <a:ea typeface="+mn-ea"/>
                <a:cs typeface="+mn-cs"/>
              </a:rPr>
              <a:t>V</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alue</a:t>
            </a:r>
          </a:p>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3200" b="1" i="0" u="none" strike="noStrike" kern="1200" cap="none" spc="0" normalizeH="0" baseline="0" noProof="0" dirty="0">
                <a:ln>
                  <a:noFill/>
                </a:ln>
                <a:solidFill>
                  <a:srgbClr val="FFFFFF"/>
                </a:solidFill>
                <a:effectLst/>
                <a:uLnTx/>
                <a:uFillTx/>
                <a:latin typeface="Gill Sans MT" panose="020B0502020104020203"/>
                <a:ea typeface="+mn-ea"/>
                <a:cs typeface="+mn-cs"/>
              </a:rPr>
              <a:t>P</a:t>
            </a:r>
            <a:r>
              <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rPr>
              <a:t>urpose</a:t>
            </a:r>
          </a:p>
        </p:txBody>
      </p:sp>
    </p:spTree>
    <p:extLst>
      <p:ext uri="{BB962C8B-B14F-4D97-AF65-F5344CB8AC3E}">
        <p14:creationId xmlns:p14="http://schemas.microsoft.com/office/powerpoint/2010/main" val="417644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B1A0-EF7D-EF00-DF49-969142DE28C7}"/>
              </a:ext>
            </a:extLst>
          </p:cNvPr>
          <p:cNvSpPr>
            <a:spLocks noGrp="1"/>
          </p:cNvSpPr>
          <p:nvPr>
            <p:ph type="ctrTitle"/>
          </p:nvPr>
        </p:nvSpPr>
        <p:spPr/>
        <p:txBody>
          <a:bodyPr>
            <a:normAutofit/>
          </a:bodyPr>
          <a:lstStyle/>
          <a:p>
            <a:r>
              <a:rPr lang="en-US" sz="3200" dirty="0"/>
              <a:t>Why does anything at all exist?</a:t>
            </a:r>
          </a:p>
        </p:txBody>
      </p:sp>
      <p:pic>
        <p:nvPicPr>
          <p:cNvPr id="2050" name="Picture 2" descr="On Guard: Defending Your Faith with Reason and Precision: William Lane Craig,  Lee Strobel: 9781434764881: Amazon.com: Books">
            <a:extLst>
              <a:ext uri="{FF2B5EF4-FFF2-40B4-BE49-F238E27FC236}">
                <a16:creationId xmlns:a16="http://schemas.microsoft.com/office/drawing/2014/main" id="{CE10C6BA-BAEE-2168-B02F-5891632AEDD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959" b="50000"/>
          <a:stretch/>
        </p:blipFill>
        <p:spPr bwMode="auto">
          <a:xfrm>
            <a:off x="3869527" y="4357511"/>
            <a:ext cx="4224338" cy="1616678"/>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EEDAB35D-E642-7B8B-31D8-C8FF091C5633}"/>
              </a:ext>
            </a:extLst>
          </p:cNvPr>
          <p:cNvSpPr>
            <a:spLocks noGrp="1"/>
          </p:cNvSpPr>
          <p:nvPr>
            <p:ph type="subTitle" idx="1"/>
          </p:nvPr>
        </p:nvSpPr>
        <p:spPr>
          <a:xfrm>
            <a:off x="4257486" y="5790468"/>
            <a:ext cx="3400806" cy="881795"/>
          </a:xfrm>
        </p:spPr>
        <p:txBody>
          <a:bodyPr>
            <a:normAutofit/>
          </a:bodyPr>
          <a:lstStyle/>
          <a:p>
            <a:r>
              <a:rPr lang="en-US" sz="3200" dirty="0">
                <a:latin typeface="+mj-lt"/>
                <a:cs typeface="Apple Chancery" panose="03020702040506060504" pitchFamily="66" charset="-79"/>
              </a:rPr>
              <a:t>Chapter 3</a:t>
            </a:r>
          </a:p>
        </p:txBody>
      </p:sp>
      <p:sp>
        <p:nvSpPr>
          <p:cNvPr id="4" name="Title 1">
            <a:extLst>
              <a:ext uri="{FF2B5EF4-FFF2-40B4-BE49-F238E27FC236}">
                <a16:creationId xmlns:a16="http://schemas.microsoft.com/office/drawing/2014/main" id="{C4D773D2-3D76-1F9C-D30B-864B64D8292A}"/>
              </a:ext>
            </a:extLst>
          </p:cNvPr>
          <p:cNvSpPr txBox="1">
            <a:spLocks/>
          </p:cNvSpPr>
          <p:nvPr/>
        </p:nvSpPr>
        <p:spPr bwMode="blackWhite">
          <a:xfrm>
            <a:off x="-14288" y="735569"/>
            <a:ext cx="12192000" cy="1645920"/>
          </a:xfrm>
          <a:prstGeom prst="rect">
            <a:avLst/>
          </a:prstGeom>
          <a:noFill/>
          <a:ln w="38100" cap="sq">
            <a:no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“Why is there something rather than nothing?”</a:t>
            </a:r>
          </a:p>
        </p:txBody>
      </p:sp>
    </p:spTree>
    <p:extLst>
      <p:ext uri="{BB962C8B-B14F-4D97-AF65-F5344CB8AC3E}">
        <p14:creationId xmlns:p14="http://schemas.microsoft.com/office/powerpoint/2010/main" val="21931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1261332"/>
            <a:ext cx="7729728" cy="1188720"/>
          </a:xfrm>
        </p:spPr>
        <p:txBody>
          <a:bodyPr>
            <a:normAutofit/>
          </a:bodyPr>
          <a:lstStyle/>
          <a:p>
            <a:r>
              <a:rPr lang="en-US" dirty="0"/>
              <a:t>cosmological arguments</a:t>
            </a:r>
            <a:endParaRPr lang="en-US" sz="3200" dirty="0"/>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0" y="3028949"/>
            <a:ext cx="12192000" cy="3546023"/>
          </a:xfrm>
        </p:spPr>
        <p:txBody>
          <a:bodyPr>
            <a:normAutofit/>
          </a:bodyPr>
          <a:lstStyle/>
          <a:p>
            <a:pPr marL="0" indent="0" algn="ctr">
              <a:buNone/>
            </a:pPr>
            <a:r>
              <a:rPr lang="en-US" sz="3200" dirty="0">
                <a:solidFill>
                  <a:schemeClr val="bg1"/>
                </a:solidFill>
              </a:rPr>
              <a:t>A cosmological argument attempts to take some feature of the universe</a:t>
            </a:r>
          </a:p>
          <a:p>
            <a:pPr marL="0" indent="0" algn="ctr">
              <a:buNone/>
            </a:pPr>
            <a:r>
              <a:rPr lang="en-US" sz="3200" dirty="0">
                <a:solidFill>
                  <a:schemeClr val="bg1"/>
                </a:solidFill>
              </a:rPr>
              <a:t>— like the </a:t>
            </a:r>
            <a:r>
              <a:rPr lang="en-US" sz="3200" i="1" dirty="0">
                <a:solidFill>
                  <a:schemeClr val="bg1"/>
                </a:solidFill>
              </a:rPr>
              <a:t>existence of created things</a:t>
            </a:r>
            <a:r>
              <a:rPr lang="en-US" sz="3200" dirty="0">
                <a:solidFill>
                  <a:schemeClr val="bg1"/>
                </a:solidFill>
              </a:rPr>
              <a:t>, or that of </a:t>
            </a:r>
            <a:r>
              <a:rPr lang="en-US" sz="3200" i="1" dirty="0">
                <a:solidFill>
                  <a:schemeClr val="bg1"/>
                </a:solidFill>
              </a:rPr>
              <a:t>motion</a:t>
            </a:r>
            <a:r>
              <a:rPr lang="en-US" sz="3200" dirty="0">
                <a:solidFill>
                  <a:schemeClr val="bg1"/>
                </a:solidFill>
              </a:rPr>
              <a:t> —</a:t>
            </a:r>
          </a:p>
          <a:p>
            <a:pPr marL="0" indent="0" algn="ctr">
              <a:buNone/>
            </a:pPr>
            <a:r>
              <a:rPr lang="en-US" sz="3200" dirty="0">
                <a:solidFill>
                  <a:schemeClr val="bg1"/>
                </a:solidFill>
              </a:rPr>
              <a:t>things that call out for an explanation, and argues that</a:t>
            </a:r>
          </a:p>
          <a:p>
            <a:pPr marL="0" indent="0" algn="ctr">
              <a:buNone/>
            </a:pPr>
            <a:r>
              <a:rPr lang="en-US" sz="3200" dirty="0">
                <a:solidFill>
                  <a:schemeClr val="bg1"/>
                </a:solidFill>
              </a:rPr>
              <a:t>this feature is to be explained due to a </a:t>
            </a:r>
            <a:r>
              <a:rPr lang="en-US" sz="3200" i="1" dirty="0">
                <a:solidFill>
                  <a:schemeClr val="bg1"/>
                </a:solidFill>
              </a:rPr>
              <a:t>first cause</a:t>
            </a:r>
            <a:r>
              <a:rPr lang="en-US" sz="3200" dirty="0">
                <a:solidFill>
                  <a:schemeClr val="bg1"/>
                </a:solidFill>
              </a:rPr>
              <a:t>, or God. </a:t>
            </a:r>
          </a:p>
        </p:txBody>
      </p:sp>
    </p:spTree>
    <p:extLst>
      <p:ext uri="{BB962C8B-B14F-4D97-AF65-F5344CB8AC3E}">
        <p14:creationId xmlns:p14="http://schemas.microsoft.com/office/powerpoint/2010/main" val="232384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B1A0-EF7D-EF00-DF49-969142DE28C7}"/>
              </a:ext>
            </a:extLst>
          </p:cNvPr>
          <p:cNvSpPr>
            <a:spLocks noGrp="1"/>
          </p:cNvSpPr>
          <p:nvPr>
            <p:ph type="ctrTitle"/>
          </p:nvPr>
        </p:nvSpPr>
        <p:spPr/>
        <p:txBody>
          <a:bodyPr>
            <a:normAutofit/>
          </a:bodyPr>
          <a:lstStyle/>
          <a:p>
            <a:r>
              <a:rPr lang="en-US" sz="3200" dirty="0"/>
              <a:t>Why does anything at all exist?</a:t>
            </a:r>
          </a:p>
        </p:txBody>
      </p:sp>
      <p:sp>
        <p:nvSpPr>
          <p:cNvPr id="4" name="Title 1">
            <a:extLst>
              <a:ext uri="{FF2B5EF4-FFF2-40B4-BE49-F238E27FC236}">
                <a16:creationId xmlns:a16="http://schemas.microsoft.com/office/drawing/2014/main" id="{C4D773D2-3D76-1F9C-D30B-864B64D8292A}"/>
              </a:ext>
            </a:extLst>
          </p:cNvPr>
          <p:cNvSpPr txBox="1">
            <a:spLocks/>
          </p:cNvSpPr>
          <p:nvPr/>
        </p:nvSpPr>
        <p:spPr bwMode="blackWhite">
          <a:xfrm>
            <a:off x="-14288" y="735569"/>
            <a:ext cx="12192000" cy="1645920"/>
          </a:xfrm>
          <a:prstGeom prst="rect">
            <a:avLst/>
          </a:prstGeom>
          <a:noFill/>
          <a:ln w="38100" cap="sq">
            <a:no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rPr>
              <a:t>“Why is there something rather than nothing?”</a:t>
            </a:r>
          </a:p>
        </p:txBody>
      </p:sp>
      <p:sp>
        <p:nvSpPr>
          <p:cNvPr id="7" name="Title 1">
            <a:extLst>
              <a:ext uri="{FF2B5EF4-FFF2-40B4-BE49-F238E27FC236}">
                <a16:creationId xmlns:a16="http://schemas.microsoft.com/office/drawing/2014/main" id="{2766FBDA-6CE1-06D2-D092-0E74C639D60D}"/>
              </a:ext>
            </a:extLst>
          </p:cNvPr>
          <p:cNvSpPr txBox="1">
            <a:spLocks/>
          </p:cNvSpPr>
          <p:nvPr/>
        </p:nvSpPr>
        <p:spPr bwMode="blackWhite">
          <a:xfrm>
            <a:off x="-14288" y="4759882"/>
            <a:ext cx="12192000" cy="1645920"/>
          </a:xfrm>
          <a:prstGeom prst="rect">
            <a:avLst/>
          </a:prstGeom>
          <a:noFill/>
          <a:ln w="38100" cap="sq">
            <a:no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3200" b="0" i="0" u="none" strike="noStrike" kern="1200" cap="all" spc="200" normalizeH="0" baseline="0" noProof="0" dirty="0">
              <a:ln>
                <a:noFill/>
              </a:ln>
              <a:solidFill>
                <a:srgbClr val="FFFFFF"/>
              </a:solidFill>
              <a:effectLst/>
              <a:uLnTx/>
              <a:uFillTx/>
              <a:latin typeface="Gill Sans MT" panose="020B0502020104020203"/>
              <a:ea typeface="+mj-ea"/>
              <a:cs typeface="+mj-cs"/>
            </a:endParaRPr>
          </a:p>
        </p:txBody>
      </p:sp>
      <p:sp>
        <p:nvSpPr>
          <p:cNvPr id="10" name="Content Placeholder 2">
            <a:extLst>
              <a:ext uri="{FF2B5EF4-FFF2-40B4-BE49-F238E27FC236}">
                <a16:creationId xmlns:a16="http://schemas.microsoft.com/office/drawing/2014/main" id="{D060D833-8ED3-3E47-D594-9F11279FA486}"/>
              </a:ext>
            </a:extLst>
          </p:cNvPr>
          <p:cNvSpPr txBox="1">
            <a:spLocks/>
          </p:cNvSpPr>
          <p:nvPr/>
        </p:nvSpPr>
        <p:spPr>
          <a:xfrm>
            <a:off x="1130989" y="4376496"/>
            <a:ext cx="9764921" cy="2192202"/>
          </a:xfrm>
          <a:prstGeom prst="rect">
            <a:avLst/>
          </a:prstGeom>
          <a:noFill/>
        </p:spPr>
        <p:txBody>
          <a:bodyPr vert="horz" lIns="91440" tIns="45720" rIns="91440" bIns="45720" rtlCol="0">
            <a:normAutofit fontScale="92500" lnSpcReduction="10000"/>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2000" b="1" i="0" u="none" strike="noStrike" kern="1200" cap="none" spc="0" normalizeH="0" baseline="30000" noProof="0" dirty="0">
              <a:ln>
                <a:noFill/>
              </a:ln>
              <a:solidFill>
                <a:srgbClr val="FFFFFF">
                  <a:lumMod val="75000"/>
                  <a:lumOff val="25000"/>
                </a:srgbClr>
              </a:solidFill>
              <a:effectLst/>
              <a:uLnTx/>
              <a:uFillTx/>
              <a:latin typeface="Gill Sans MT" panose="020B0502020104020203"/>
              <a:ea typeface="+mn-ea"/>
              <a:cs typeface="+mn-cs"/>
            </a:endParaRPr>
          </a:p>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00B0F0"/>
                </a:solidFill>
                <a:effectLst/>
                <a:uLnTx/>
                <a:uFillTx/>
                <a:latin typeface="Gill Sans MT" panose="020B0502020104020203"/>
                <a:ea typeface="+mn-ea"/>
                <a:cs typeface="+mn-cs"/>
              </a:rPr>
              <a:t>Genesis 1 &amp; 2</a:t>
            </a:r>
          </a:p>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endParaRPr kumimoji="0" lang="en-US" sz="1200" b="0" i="0" u="none" strike="noStrike" kern="1200" cap="none" spc="0" normalizeH="0" baseline="0" noProof="0" dirty="0">
              <a:ln>
                <a:noFill/>
              </a:ln>
              <a:solidFill>
                <a:srgbClr val="F7E237"/>
              </a:solidFill>
              <a:effectLst/>
              <a:uLnTx/>
              <a:uFillTx/>
              <a:latin typeface="Gill Sans MT" panose="020B0502020104020203"/>
              <a:ea typeface="+mn-ea"/>
              <a:cs typeface="+mn-cs"/>
            </a:endParaRPr>
          </a:p>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3200" b="0" i="0" u="none" strike="noStrike" kern="1200" cap="none" spc="0" normalizeH="0" baseline="0" noProof="0" dirty="0">
                <a:ln>
                  <a:noFill/>
                </a:ln>
                <a:solidFill>
                  <a:srgbClr val="F7E237"/>
                </a:solidFill>
                <a:effectLst/>
                <a:uLnTx/>
                <a:uFillTx/>
                <a:latin typeface="Gill Sans MT" panose="020B0502020104020203"/>
                <a:ea typeface="+mn-ea"/>
                <a:cs typeface="+mn-cs"/>
              </a:rPr>
              <a:t>“</a:t>
            </a:r>
            <a:r>
              <a:rPr kumimoji="0" lang="en-US" sz="3200" b="0" i="1" u="none" strike="noStrike" kern="1200" cap="none" spc="0" normalizeH="0" baseline="0" noProof="0" dirty="0">
                <a:ln>
                  <a:noFill/>
                </a:ln>
                <a:solidFill>
                  <a:srgbClr val="F7E237"/>
                </a:solidFill>
                <a:effectLst/>
                <a:uLnTx/>
                <a:uFillTx/>
                <a:latin typeface="Gill Sans MT" panose="020B0502020104020203"/>
                <a:ea typeface="+mn-ea"/>
                <a:cs typeface="+mn-cs"/>
              </a:rPr>
              <a:t>Through him all things were made; without him nothing was made that has been made.”   </a:t>
            </a:r>
            <a:r>
              <a:rPr kumimoji="0" lang="en-US" sz="3200" b="0" i="0" u="none" strike="noStrike" kern="1200" cap="none" spc="0" normalizeH="0" baseline="0" noProof="0" dirty="0">
                <a:ln>
                  <a:noFill/>
                </a:ln>
                <a:solidFill>
                  <a:srgbClr val="F7E237"/>
                </a:solidFill>
                <a:effectLst/>
                <a:uLnTx/>
                <a:uFillTx/>
                <a:latin typeface="Gill Sans MT" panose="020B0502020104020203"/>
                <a:ea typeface="+mn-ea"/>
                <a:cs typeface="+mn-cs"/>
              </a:rPr>
              <a:t>John 1:3</a:t>
            </a:r>
            <a:endParaRPr kumimoji="0" lang="en-US" sz="4400" b="0" i="0" u="none" strike="noStrike" kern="1200" cap="none" spc="0" normalizeH="0" baseline="0" noProof="0" dirty="0">
              <a:ln>
                <a:noFill/>
              </a:ln>
              <a:solidFill>
                <a:srgbClr val="F7E237"/>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77954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E1598-FBBA-0814-8CE6-D627064570EA}"/>
              </a:ext>
            </a:extLst>
          </p:cNvPr>
          <p:cNvSpPr>
            <a:spLocks noGrp="1"/>
          </p:cNvSpPr>
          <p:nvPr>
            <p:ph type="title"/>
          </p:nvPr>
        </p:nvSpPr>
        <p:spPr/>
        <p:txBody>
          <a:bodyPr/>
          <a:lstStyle/>
          <a:p>
            <a:r>
              <a:rPr lang="en-US" dirty="0"/>
              <a:t>Romans 1:19-20</a:t>
            </a:r>
          </a:p>
        </p:txBody>
      </p:sp>
      <p:sp>
        <p:nvSpPr>
          <p:cNvPr id="3" name="Content Placeholder 2">
            <a:extLst>
              <a:ext uri="{FF2B5EF4-FFF2-40B4-BE49-F238E27FC236}">
                <a16:creationId xmlns:a16="http://schemas.microsoft.com/office/drawing/2014/main" id="{2FA140D8-21EA-DCF4-A860-CD30F2471CD4}"/>
              </a:ext>
            </a:extLst>
          </p:cNvPr>
          <p:cNvSpPr>
            <a:spLocks noGrp="1"/>
          </p:cNvSpPr>
          <p:nvPr>
            <p:ph idx="1"/>
          </p:nvPr>
        </p:nvSpPr>
        <p:spPr>
          <a:xfrm>
            <a:off x="1585920" y="2680908"/>
            <a:ext cx="9315450" cy="3101983"/>
          </a:xfrm>
        </p:spPr>
        <p:txBody>
          <a:bodyPr>
            <a:noAutofit/>
          </a:bodyPr>
          <a:lstStyle/>
          <a:p>
            <a:pPr marL="0" indent="0">
              <a:buNone/>
            </a:pPr>
            <a:r>
              <a:rPr lang="en-US" sz="3200" b="1" baseline="30000" dirty="0">
                <a:solidFill>
                  <a:schemeClr val="bg1"/>
                </a:solidFill>
              </a:rPr>
              <a:t>19 </a:t>
            </a:r>
            <a:r>
              <a:rPr lang="en-US" sz="3200" dirty="0">
                <a:solidFill>
                  <a:schemeClr val="bg1"/>
                </a:solidFill>
              </a:rPr>
              <a:t>…what may be known about God is plain to them, because God has made it plain to them.  </a:t>
            </a:r>
            <a:r>
              <a:rPr lang="en-US" sz="3200" b="1" baseline="30000" dirty="0">
                <a:solidFill>
                  <a:schemeClr val="bg1"/>
                </a:solidFill>
              </a:rPr>
              <a:t>20 </a:t>
            </a:r>
            <a:r>
              <a:rPr lang="en-US" sz="3200" dirty="0">
                <a:solidFill>
                  <a:schemeClr val="bg1"/>
                </a:solidFill>
              </a:rPr>
              <a:t>For since the creation of the world God’s invisible qualities—his eternal power and divine nature—have been clearly seen, being understood from what has been made, so that men are without excuse.</a:t>
            </a:r>
          </a:p>
        </p:txBody>
      </p:sp>
    </p:spTree>
    <p:extLst>
      <p:ext uri="{BB962C8B-B14F-4D97-AF65-F5344CB8AC3E}">
        <p14:creationId xmlns:p14="http://schemas.microsoft.com/office/powerpoint/2010/main" val="1004087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vocabulary</a:t>
            </a:r>
          </a:p>
        </p:txBody>
      </p:sp>
      <p:sp>
        <p:nvSpPr>
          <p:cNvPr id="4" name="Content Placeholder 2">
            <a:extLst>
              <a:ext uri="{FF2B5EF4-FFF2-40B4-BE49-F238E27FC236}">
                <a16:creationId xmlns:a16="http://schemas.microsoft.com/office/drawing/2014/main" id="{1E240CA9-B6D5-5E04-F3A1-5B8C203DFDB0}"/>
              </a:ext>
            </a:extLst>
          </p:cNvPr>
          <p:cNvSpPr txBox="1">
            <a:spLocks/>
          </p:cNvSpPr>
          <p:nvPr/>
        </p:nvSpPr>
        <p:spPr>
          <a:xfrm>
            <a:off x="4529144" y="2767087"/>
            <a:ext cx="3275457" cy="222325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3600" b="0" i="0" u="none" strike="noStrike" kern="1200" cap="none" spc="0" normalizeH="0" baseline="0" noProof="0" dirty="0">
                <a:ln>
                  <a:noFill/>
                </a:ln>
                <a:solidFill>
                  <a:srgbClr val="FFFFFF"/>
                </a:solidFill>
                <a:effectLst/>
                <a:uLnTx/>
                <a:uFillTx/>
                <a:latin typeface="Gill Sans MT" panose="020B0502020104020203"/>
                <a:ea typeface="+mn-ea"/>
                <a:cs typeface="+mn-cs"/>
              </a:rPr>
              <a:t> Materialism</a:t>
            </a:r>
          </a:p>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3600" b="0" i="0" u="none" strike="noStrike" kern="1200" cap="none" spc="0" normalizeH="0" baseline="0" noProof="0" dirty="0">
                <a:ln>
                  <a:noFill/>
                </a:ln>
                <a:solidFill>
                  <a:srgbClr val="FFFFFF"/>
                </a:solidFill>
                <a:effectLst/>
                <a:uLnTx/>
                <a:uFillTx/>
                <a:latin typeface="Gill Sans MT" panose="020B0502020104020203"/>
                <a:ea typeface="+mn-ea"/>
                <a:cs typeface="+mn-cs"/>
              </a:rPr>
              <a:t> Atheism</a:t>
            </a:r>
          </a:p>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3600" b="0" i="0" u="none" strike="noStrike" kern="1200" cap="none" spc="0" normalizeH="0" baseline="0" noProof="0" dirty="0">
                <a:ln>
                  <a:noFill/>
                </a:ln>
                <a:solidFill>
                  <a:srgbClr val="FFFFFF"/>
                </a:solidFill>
                <a:effectLst/>
                <a:uLnTx/>
                <a:uFillTx/>
                <a:latin typeface="Gill Sans MT" panose="020B0502020104020203"/>
                <a:ea typeface="+mn-ea"/>
                <a:cs typeface="+mn-cs"/>
              </a:rPr>
              <a:t> Naturalism</a:t>
            </a:r>
          </a:p>
        </p:txBody>
      </p:sp>
    </p:spTree>
    <p:extLst>
      <p:ext uri="{BB962C8B-B14F-4D97-AF65-F5344CB8AC3E}">
        <p14:creationId xmlns:p14="http://schemas.microsoft.com/office/powerpoint/2010/main" val="963131851"/>
      </p:ext>
    </p:extLst>
  </p:cSld>
  <p:clrMapOvr>
    <a:masterClrMapping/>
  </p:clrMapOvr>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13409</TotalTime>
  <Words>1734</Words>
  <Application>Microsoft Office PowerPoint</Application>
  <PresentationFormat>Widescreen</PresentationFormat>
  <Paragraphs>218</Paragraphs>
  <Slides>39</Slides>
  <Notes>0</Notes>
  <HiddenSlides>0</HiddenSlides>
  <MMClips>1</MMClips>
  <ScaleCrop>false</ScaleCrop>
  <HeadingPairs>
    <vt:vector size="8" baseType="variant">
      <vt:variant>
        <vt:lpstr>Fonts Used</vt:lpstr>
      </vt:variant>
      <vt:variant>
        <vt:i4>4</vt:i4>
      </vt:variant>
      <vt:variant>
        <vt:lpstr>Theme</vt:lpstr>
      </vt:variant>
      <vt:variant>
        <vt:i4>2</vt:i4>
      </vt:variant>
      <vt:variant>
        <vt:lpstr>Slide Titles</vt:lpstr>
      </vt:variant>
      <vt:variant>
        <vt:i4>39</vt:i4>
      </vt:variant>
      <vt:variant>
        <vt:lpstr>Custom Shows</vt:lpstr>
      </vt:variant>
      <vt:variant>
        <vt:i4>1</vt:i4>
      </vt:variant>
    </vt:vector>
  </HeadingPairs>
  <TitlesOfParts>
    <vt:vector size="46" baseType="lpstr">
      <vt:lpstr>Arial</vt:lpstr>
      <vt:lpstr>Calibri</vt:lpstr>
      <vt:lpstr>Gill Sans MT</vt:lpstr>
      <vt:lpstr>Times New Roman</vt:lpstr>
      <vt:lpstr>1_WJB1</vt:lpstr>
      <vt:lpstr>Parcel</vt:lpstr>
      <vt:lpstr>apologetics</vt:lpstr>
      <vt:lpstr>Background</vt:lpstr>
      <vt:lpstr>Personal Interlude: A Philosopher’s Journey of Faith, Pt.1 </vt:lpstr>
      <vt:lpstr>Background</vt:lpstr>
      <vt:lpstr>Why does anything at all exist?</vt:lpstr>
      <vt:lpstr>cosmological arguments</vt:lpstr>
      <vt:lpstr>Why does anything at all exist?</vt:lpstr>
      <vt:lpstr>Romans 1:19-20</vt:lpstr>
      <vt:lpstr>vocabulary</vt:lpstr>
      <vt:lpstr>vocabulary</vt:lpstr>
      <vt:lpstr>Logical argument</vt:lpstr>
      <vt:lpstr>Gottfried Wilhelm (VON) Leibniz [GermanY; 1647-1716]</vt:lpstr>
      <vt:lpstr>PowerPoint Presentation</vt:lpstr>
      <vt:lpstr>Leibniz’s argument</vt:lpstr>
      <vt:lpstr>Leibniz’s argument</vt:lpstr>
      <vt:lpstr>Leibniz’s argument</vt:lpstr>
      <vt:lpstr>Leibniz’s argument</vt:lpstr>
      <vt:lpstr>Leibniz’s argument</vt:lpstr>
      <vt:lpstr>Leibniz’s argument</vt:lpstr>
      <vt:lpstr>Leibniz’s argument</vt:lpstr>
      <vt:lpstr>Leibniz’s argument</vt:lpstr>
      <vt:lpstr>Premise</vt:lpstr>
      <vt:lpstr>Premise</vt:lpstr>
      <vt:lpstr>Premise</vt:lpstr>
      <vt:lpstr>Premise</vt:lpstr>
      <vt:lpstr>Premise</vt:lpstr>
      <vt:lpstr>Leibniz’s argument</vt:lpstr>
      <vt:lpstr>Leibniz’s argument</vt:lpstr>
      <vt:lpstr>Leibniz’s argument</vt:lpstr>
      <vt:lpstr>Contrapositive</vt:lpstr>
      <vt:lpstr>ContrapositivE</vt:lpstr>
      <vt:lpstr>Contrapositive</vt:lpstr>
      <vt:lpstr>Alternative explanations?</vt:lpstr>
      <vt:lpstr>Leibniz’s argument</vt:lpstr>
      <vt:lpstr>Additional considerations</vt:lpstr>
      <vt:lpstr>On lewis’S ”argument from reason”</vt:lpstr>
      <vt:lpstr>Additional considerations</vt:lpstr>
      <vt:lpstr>Romans 1:20-22</vt:lpstr>
      <vt:lpstr>Why does anything at all exist?</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795</cp:revision>
  <cp:lastPrinted>2022-08-21T12:02:35Z</cp:lastPrinted>
  <dcterms:created xsi:type="dcterms:W3CDTF">2021-01-08T23:52:50Z</dcterms:created>
  <dcterms:modified xsi:type="dcterms:W3CDTF">2022-08-21T18:12:07Z</dcterms:modified>
</cp:coreProperties>
</file>