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78" r:id="rId2"/>
  </p:sldMasterIdLst>
  <p:notesMasterIdLst>
    <p:notesMasterId r:id="rId9"/>
  </p:notesMasterIdLst>
  <p:handoutMasterIdLst>
    <p:handoutMasterId r:id="rId10"/>
  </p:handoutMasterIdLst>
  <p:sldIdLst>
    <p:sldId id="5401" r:id="rId3"/>
    <p:sldId id="257" r:id="rId4"/>
    <p:sldId id="258" r:id="rId5"/>
    <p:sldId id="259" r:id="rId6"/>
    <p:sldId id="261" r:id="rId7"/>
    <p:sldId id="276" r:id="rId8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5401"/>
            <p14:sldId id="257"/>
            <p14:sldId id="258"/>
            <p14:sldId id="259"/>
            <p14:sldId id="261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651"/>
    <a:srgbClr val="009193"/>
    <a:srgbClr val="008F00"/>
    <a:srgbClr val="FF40FF"/>
    <a:srgbClr val="11B098"/>
    <a:srgbClr val="0DB079"/>
    <a:srgbClr val="CD4614"/>
    <a:srgbClr val="F545BC"/>
    <a:srgbClr val="FF2600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1450" autoAdjust="0"/>
    <p:restoredTop sz="95493" autoAdjust="0"/>
  </p:normalViewPr>
  <p:slideViewPr>
    <p:cSldViewPr>
      <p:cViewPr varScale="1">
        <p:scale>
          <a:sx n="78" d="100"/>
          <a:sy n="78" d="100"/>
        </p:scale>
        <p:origin x="125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B9EBBA-996F-894A-B54A-D6246ED52CEA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9/4/2022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4846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3A1323-8D79-1946-B0D7-40001CF92E9D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9/4/2022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106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9/4/2022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9/4/2022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9/4/2022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02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9" r:id="rId1"/>
    <p:sldLayoutId id="2147483880" r:id="rId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CEC1B-A187-4AD2-B346-8F07F6985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1142179"/>
            <a:ext cx="10572000" cy="2871021"/>
          </a:xfrm>
        </p:spPr>
        <p:txBody>
          <a:bodyPr/>
          <a:lstStyle/>
          <a:p>
            <a:pPr algn="ctr"/>
            <a:r>
              <a:rPr lang="en-US" sz="8000" dirty="0"/>
              <a:t>Why did the universe begin?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322B79-3712-4D25-A145-CD5D72D4A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005653"/>
          </a:xfrm>
        </p:spPr>
        <p:txBody>
          <a:bodyPr>
            <a:noAutofit/>
          </a:bodyPr>
          <a:lstStyle/>
          <a:p>
            <a:pPr algn="ctr"/>
            <a:r>
              <a:rPr lang="en-US" sz="4400" u="sng" dirty="0"/>
              <a:t>On Guard</a:t>
            </a:r>
            <a:r>
              <a:rPr lang="en-US" sz="4400" dirty="0"/>
              <a:t>:  Chapter 4</a:t>
            </a:r>
          </a:p>
        </p:txBody>
      </p:sp>
    </p:spTree>
    <p:extLst>
      <p:ext uri="{BB962C8B-B14F-4D97-AF65-F5344CB8AC3E}">
        <p14:creationId xmlns:p14="http://schemas.microsoft.com/office/powerpoint/2010/main" val="375863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F831F-7882-4683-9640-4C9942A94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Kalam Cosmological Argument: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E515E-475F-41D7-B1E5-4C9A15D12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099733"/>
            <a:ext cx="10554574" cy="4008967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200000"/>
              </a:lnSpc>
              <a:spcBef>
                <a:spcPts val="24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Whatever begins to exist has a cause of its beginning.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200000"/>
              </a:lnSpc>
              <a:spcBef>
                <a:spcPts val="24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universe began to exist.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200000"/>
              </a:lnSpc>
              <a:spcBef>
                <a:spcPts val="24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Therefore, the universe has a cause of its beginning. 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652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8634C-99D0-4386-8C35-29DC33888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0"/>
            <a:ext cx="10571998" cy="999202"/>
          </a:xfrm>
        </p:spPr>
        <p:txBody>
          <a:bodyPr/>
          <a:lstStyle/>
          <a:p>
            <a:pPr marL="342900" marR="0" lvl="0" indent="-342900">
              <a:lnSpc>
                <a:spcPct val="200000"/>
              </a:lnSpc>
              <a:spcBef>
                <a:spcPts val="24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Whatever begins to exist has a cause of its beginning.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11E1B-8588-49E9-8773-35BFFE8F5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Something cannot come from nothing.  </a:t>
            </a:r>
          </a:p>
          <a:p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Who created God?</a:t>
            </a:r>
          </a:p>
          <a:p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Common sense.</a:t>
            </a:r>
          </a:p>
        </p:txBody>
      </p:sp>
    </p:spTree>
    <p:extLst>
      <p:ext uri="{BB962C8B-B14F-4D97-AF65-F5344CB8AC3E}">
        <p14:creationId xmlns:p14="http://schemas.microsoft.com/office/powerpoint/2010/main" val="270455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F78B3-FECF-4B6B-A12A-33A85A558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universe began to exist.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DD3BA-1348-4C06-8EF6-DDC815589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556933"/>
            <a:ext cx="10554574" cy="3996267"/>
          </a:xfrm>
        </p:spPr>
        <p:txBody>
          <a:bodyPr>
            <a:normAutofit fontScale="40000" lnSpcReduction="20000"/>
          </a:bodyPr>
          <a:lstStyle/>
          <a:p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5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Philosophical Arguments:</a:t>
            </a:r>
          </a:p>
          <a:p>
            <a:pPr lvl="1"/>
            <a:r>
              <a:rPr lang="en-US" sz="5900" dirty="0">
                <a:latin typeface="Calibri" panose="020F0502020204030204" pitchFamily="34" charset="0"/>
                <a:ea typeface="Calibri" panose="020F0502020204030204" pitchFamily="34" charset="0"/>
              </a:rPr>
              <a:t>An actual infinite cannot exist.</a:t>
            </a:r>
          </a:p>
          <a:p>
            <a:pPr lvl="1"/>
            <a:r>
              <a:rPr lang="en-US" sz="5900" dirty="0">
                <a:latin typeface="Calibri" panose="020F0502020204030204" pitchFamily="34" charset="0"/>
                <a:ea typeface="Calibri" panose="020F0502020204030204" pitchFamily="34" charset="0"/>
              </a:rPr>
              <a:t>Mathematically, an eternal universe is absurd.</a:t>
            </a:r>
          </a:p>
          <a:p>
            <a:pPr marL="457200" lvl="1" indent="0">
              <a:buNone/>
            </a:pPr>
            <a:endParaRPr lang="en-US" sz="59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5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Scientific Arguments:</a:t>
            </a:r>
          </a:p>
          <a:p>
            <a:pPr lvl="1"/>
            <a:r>
              <a:rPr lang="en-US" sz="5900" dirty="0">
                <a:latin typeface="Calibri" panose="020F0502020204030204" pitchFamily="34" charset="0"/>
                <a:ea typeface="Calibri" panose="020F0502020204030204" pitchFamily="34" charset="0"/>
              </a:rPr>
              <a:t>Expanding Universe.</a:t>
            </a:r>
          </a:p>
          <a:p>
            <a:pPr lvl="1"/>
            <a:r>
              <a:rPr lang="en-US" sz="5900" dirty="0">
                <a:latin typeface="Calibri" panose="020F0502020204030204" pitchFamily="34" charset="0"/>
                <a:ea typeface="Calibri" panose="020F0502020204030204" pitchFamily="34" charset="0"/>
              </a:rPr>
              <a:t>Second Law of Thermodynamics.</a:t>
            </a:r>
            <a:endParaRPr lang="en-US" sz="5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6814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FBD26-AB2F-421B-91DD-8E4DBE5A3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20770"/>
            <a:ext cx="10571998" cy="1296868"/>
          </a:xfrm>
        </p:spPr>
        <p:txBody>
          <a:bodyPr/>
          <a:lstStyle/>
          <a:p>
            <a:r>
              <a:rPr lang="en-US" sz="8000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Conclusion</a:t>
            </a:r>
            <a:endParaRPr lang="en-US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B4A8D-4AD1-4EF6-BEC8-B94952C1D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marR="0" lvl="0" indent="-342900">
              <a:lnSpc>
                <a:spcPct val="200000"/>
              </a:lnSpc>
              <a:spcBef>
                <a:spcPts val="24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Whatever begins to exist has a cause of its beginning.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200000"/>
              </a:lnSpc>
              <a:spcBef>
                <a:spcPts val="24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universe began to exist.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200000"/>
              </a:lnSpc>
              <a:spcBef>
                <a:spcPts val="24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Therefore, the universe has a cause of its beginning. 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291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BC8F8-5EA7-4385-971E-36903EF9C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0"/>
            <a:ext cx="10572000" cy="7230532"/>
          </a:xfrm>
        </p:spPr>
        <p:txBody>
          <a:bodyPr/>
          <a:lstStyle/>
          <a:p>
            <a:pPr algn="l"/>
            <a:r>
              <a:rPr lang="en-US" sz="3200" dirty="0">
                <a:solidFill>
                  <a:srgbClr val="202124"/>
                </a:solidFill>
                <a:latin typeface="Roboto" panose="02000000000000000000" pitchFamily="2" charset="0"/>
              </a:rPr>
              <a:t>1</a:t>
            </a:r>
            <a:r>
              <a:rPr lang="en-US" sz="320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. Couth:  </a:t>
            </a:r>
            <a:r>
              <a:rPr lang="en-US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cultured, refined, and well mannered.</a:t>
            </a:r>
            <a:br>
              <a:rPr lang="en-US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2.  Subtlety: </a:t>
            </a:r>
            <a:r>
              <a:rPr lang="en-US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making use of clever and indirect methods to achieve something.</a:t>
            </a:r>
            <a:br>
              <a:rPr lang="en-US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</a:br>
            <a:br>
              <a:rPr lang="en-US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</a:br>
            <a:r>
              <a:rPr lang="en-US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3.  </a:t>
            </a:r>
            <a:r>
              <a:rPr lang="en-US" sz="320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Finesse:  </a:t>
            </a:r>
            <a:r>
              <a:rPr lang="en-US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do (something) in a subtle and delicate manner.</a:t>
            </a:r>
            <a:br>
              <a:rPr lang="en-US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</a:br>
            <a:br>
              <a:rPr lang="en-US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</a:br>
            <a:br>
              <a:rPr lang="en-US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74196B-A4A0-4D57-A3D6-4C06E2E3A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931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13249</TotalTime>
  <Words>182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  <vt:variant>
        <vt:lpstr>Custom Shows</vt:lpstr>
      </vt:variant>
      <vt:variant>
        <vt:i4>1</vt:i4>
      </vt:variant>
    </vt:vector>
  </HeadingPairs>
  <TitlesOfParts>
    <vt:vector size="15" baseType="lpstr">
      <vt:lpstr>Arial</vt:lpstr>
      <vt:lpstr>Calibri</vt:lpstr>
      <vt:lpstr>Cambria</vt:lpstr>
      <vt:lpstr>Century Gothic</vt:lpstr>
      <vt:lpstr>Roboto</vt:lpstr>
      <vt:lpstr>Wingdings 2</vt:lpstr>
      <vt:lpstr>1_WJB1</vt:lpstr>
      <vt:lpstr>Quotable</vt:lpstr>
      <vt:lpstr>Why did the universe begin?</vt:lpstr>
      <vt:lpstr>Kalam Cosmological Argument:</vt:lpstr>
      <vt:lpstr>Whatever begins to exist has a cause of its beginning.</vt:lpstr>
      <vt:lpstr>The universe began to exist.</vt:lpstr>
      <vt:lpstr>Conclusion</vt:lpstr>
      <vt:lpstr>1. Couth:  cultured, refined, and well mannered.  2.  Subtlety: making use of clever and indirect methods to achieve something.  3.  Finesse:  do (something) in a subtle and delicate manner.      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801</cp:revision>
  <cp:lastPrinted>2022-08-21T12:02:35Z</cp:lastPrinted>
  <dcterms:created xsi:type="dcterms:W3CDTF">2021-01-08T23:52:50Z</dcterms:created>
  <dcterms:modified xsi:type="dcterms:W3CDTF">2022-09-04T16:37:24Z</dcterms:modified>
</cp:coreProperties>
</file>