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1"/>
    <p:sldMasterId id="2147483883" r:id="rId2"/>
  </p:sldMasterIdLst>
  <p:notesMasterIdLst>
    <p:notesMasterId r:id="rId45"/>
  </p:notesMasterIdLst>
  <p:handoutMasterIdLst>
    <p:handoutMasterId r:id="rId46"/>
  </p:handoutMasterIdLst>
  <p:sldIdLst>
    <p:sldId id="675" r:id="rId3"/>
    <p:sldId id="613" r:id="rId4"/>
    <p:sldId id="610" r:id="rId5"/>
    <p:sldId id="609" r:id="rId6"/>
    <p:sldId id="608" r:id="rId7"/>
    <p:sldId id="605" r:id="rId8"/>
    <p:sldId id="611" r:id="rId9"/>
    <p:sldId id="544" r:id="rId10"/>
    <p:sldId id="612" r:id="rId11"/>
    <p:sldId id="540" r:id="rId12"/>
    <p:sldId id="541" r:id="rId13"/>
    <p:sldId id="374" r:id="rId14"/>
    <p:sldId id="672" r:id="rId15"/>
    <p:sldId id="673" r:id="rId16"/>
    <p:sldId id="676" r:id="rId17"/>
    <p:sldId id="677" r:id="rId18"/>
    <p:sldId id="624" r:id="rId19"/>
    <p:sldId id="625" r:id="rId20"/>
    <p:sldId id="679" r:id="rId21"/>
    <p:sldId id="599" r:id="rId22"/>
    <p:sldId id="643" r:id="rId23"/>
    <p:sldId id="642" r:id="rId24"/>
    <p:sldId id="640" r:id="rId25"/>
    <p:sldId id="660" r:id="rId26"/>
    <p:sldId id="664" r:id="rId27"/>
    <p:sldId id="641" r:id="rId28"/>
    <p:sldId id="628" r:id="rId29"/>
    <p:sldId id="656" r:id="rId30"/>
    <p:sldId id="657" r:id="rId31"/>
    <p:sldId id="658" r:id="rId32"/>
    <p:sldId id="680" r:id="rId33"/>
    <p:sldId id="661" r:id="rId34"/>
    <p:sldId id="667" r:id="rId35"/>
    <p:sldId id="668" r:id="rId36"/>
    <p:sldId id="671" r:id="rId37"/>
    <p:sldId id="670" r:id="rId38"/>
    <p:sldId id="674" r:id="rId39"/>
    <p:sldId id="644" r:id="rId40"/>
    <p:sldId id="665" r:id="rId41"/>
    <p:sldId id="543" r:id="rId42"/>
    <p:sldId id="662" r:id="rId43"/>
    <p:sldId id="659" r:id="rId44"/>
  </p:sldIdLst>
  <p:sldSz cx="12192000" cy="6858000"/>
  <p:notesSz cx="6950075" cy="9236075"/>
  <p:custShowLst>
    <p:custShow name="Memes"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9B238D-AB4B-443B-AE74-6B7E606E67C7}">
          <p14:sldIdLst>
            <p14:sldId id="675"/>
            <p14:sldId id="613"/>
            <p14:sldId id="610"/>
            <p14:sldId id="609"/>
            <p14:sldId id="608"/>
            <p14:sldId id="605"/>
            <p14:sldId id="611"/>
            <p14:sldId id="544"/>
            <p14:sldId id="612"/>
            <p14:sldId id="540"/>
            <p14:sldId id="541"/>
            <p14:sldId id="374"/>
            <p14:sldId id="672"/>
            <p14:sldId id="673"/>
            <p14:sldId id="676"/>
            <p14:sldId id="677"/>
            <p14:sldId id="624"/>
            <p14:sldId id="625"/>
            <p14:sldId id="679"/>
            <p14:sldId id="599"/>
            <p14:sldId id="643"/>
            <p14:sldId id="642"/>
            <p14:sldId id="640"/>
            <p14:sldId id="660"/>
            <p14:sldId id="664"/>
            <p14:sldId id="641"/>
            <p14:sldId id="628"/>
            <p14:sldId id="656"/>
            <p14:sldId id="657"/>
            <p14:sldId id="658"/>
            <p14:sldId id="680"/>
            <p14:sldId id="661"/>
            <p14:sldId id="667"/>
            <p14:sldId id="668"/>
            <p14:sldId id="671"/>
            <p14:sldId id="670"/>
            <p14:sldId id="674"/>
            <p14:sldId id="644"/>
            <p14:sldId id="665"/>
            <p14:sldId id="543"/>
            <p14:sldId id="662"/>
            <p14:sldId id="65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41651"/>
    <a:srgbClr val="009193"/>
    <a:srgbClr val="008F00"/>
    <a:srgbClr val="FF40FF"/>
    <a:srgbClr val="11B098"/>
    <a:srgbClr val="0DB079"/>
    <a:srgbClr val="CD4614"/>
    <a:srgbClr val="F545BC"/>
    <a:srgbClr val="FF2600"/>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autoAdjust="0"/>
    <p:restoredTop sz="95563" autoAdjust="0"/>
  </p:normalViewPr>
  <p:slideViewPr>
    <p:cSldViewPr>
      <p:cViewPr varScale="1">
        <p:scale>
          <a:sx n="78" d="100"/>
          <a:sy n="78" d="100"/>
        </p:scale>
        <p:origin x="108" y="204"/>
      </p:cViewPr>
      <p:guideLst>
        <p:guide orient="horz" pos="2160"/>
        <p:guide pos="3840"/>
      </p:guideLst>
    </p:cSldViewPr>
  </p:slideViewPr>
  <p:outlineViewPr>
    <p:cViewPr>
      <p:scale>
        <a:sx n="33" d="100"/>
        <a:sy n="33" d="100"/>
      </p:scale>
      <p:origin x="0" y="-3747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2" d="100"/>
          <a:sy n="62" d="100"/>
        </p:scale>
        <p:origin x="-1674" y="-8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74" tIns="46235" rIns="92474" bIns="46235" rtlCol="0"/>
          <a:lstStyle>
            <a:lvl1pPr algn="l">
              <a:defRPr sz="1200"/>
            </a:lvl1pPr>
          </a:lstStyle>
          <a:p>
            <a:endParaRPr lang="en-US"/>
          </a:p>
        </p:txBody>
      </p:sp>
      <p:sp>
        <p:nvSpPr>
          <p:cNvPr id="3" name="Date Placeholder 2"/>
          <p:cNvSpPr>
            <a:spLocks noGrp="1"/>
          </p:cNvSpPr>
          <p:nvPr>
            <p:ph type="dt" sz="quarter" idx="1"/>
          </p:nvPr>
        </p:nvSpPr>
        <p:spPr>
          <a:xfrm>
            <a:off x="3936769" y="0"/>
            <a:ext cx="3011699" cy="461804"/>
          </a:xfrm>
          <a:prstGeom prst="rect">
            <a:avLst/>
          </a:prstGeom>
        </p:spPr>
        <p:txBody>
          <a:bodyPr vert="horz" lIns="92474" tIns="46235" rIns="92474" bIns="46235" rtlCol="0"/>
          <a:lstStyle>
            <a:lvl1pPr algn="r">
              <a:defRPr sz="1200"/>
            </a:lvl1pPr>
          </a:lstStyle>
          <a:p>
            <a:fld id="{BA261189-8F52-444B-890B-269A83425068}" type="datetimeFigureOut">
              <a:rPr lang="en-US" smtClean="0"/>
              <a:pPr/>
              <a:t>9/11/2022</a:t>
            </a:fld>
            <a:endParaRPr lang="en-US"/>
          </a:p>
        </p:txBody>
      </p:sp>
      <p:sp>
        <p:nvSpPr>
          <p:cNvPr id="4" name="Footer Placeholder 3"/>
          <p:cNvSpPr>
            <a:spLocks noGrp="1"/>
          </p:cNvSpPr>
          <p:nvPr>
            <p:ph type="ftr" sz="quarter" idx="2"/>
          </p:nvPr>
        </p:nvSpPr>
        <p:spPr>
          <a:xfrm>
            <a:off x="1" y="8772668"/>
            <a:ext cx="3011699" cy="461804"/>
          </a:xfrm>
          <a:prstGeom prst="rect">
            <a:avLst/>
          </a:prstGeom>
        </p:spPr>
        <p:txBody>
          <a:bodyPr vert="horz" lIns="92474" tIns="46235" rIns="92474" bIns="46235" rtlCol="0" anchor="b"/>
          <a:lstStyle>
            <a:lvl1pPr algn="l">
              <a:defRPr sz="1200"/>
            </a:lvl1pPr>
          </a:lstStyle>
          <a:p>
            <a:endParaRPr lang="en-US"/>
          </a:p>
        </p:txBody>
      </p:sp>
      <p:sp>
        <p:nvSpPr>
          <p:cNvPr id="5" name="Slide Number Placeholder 4"/>
          <p:cNvSpPr>
            <a:spLocks noGrp="1"/>
          </p:cNvSpPr>
          <p:nvPr>
            <p:ph type="sldNum" sz="quarter" idx="3"/>
          </p:nvPr>
        </p:nvSpPr>
        <p:spPr>
          <a:xfrm>
            <a:off x="3936769" y="8772668"/>
            <a:ext cx="3011699" cy="461804"/>
          </a:xfrm>
          <a:prstGeom prst="rect">
            <a:avLst/>
          </a:prstGeom>
        </p:spPr>
        <p:txBody>
          <a:bodyPr vert="horz" lIns="92474" tIns="46235" rIns="92474" bIns="46235" rtlCol="0" anchor="b"/>
          <a:lstStyle>
            <a:lvl1pPr algn="r">
              <a:defRPr sz="1200"/>
            </a:lvl1pPr>
          </a:lstStyle>
          <a:p>
            <a:fld id="{186FB555-BB8E-49AE-B117-4AF281875F2C}" type="slidenum">
              <a:rPr lang="en-US" smtClean="0"/>
              <a:pPr/>
              <a:t>‹#›</a:t>
            </a:fld>
            <a:endParaRPr lang="en-US"/>
          </a:p>
        </p:txBody>
      </p:sp>
    </p:spTree>
    <p:extLst>
      <p:ext uri="{BB962C8B-B14F-4D97-AF65-F5344CB8AC3E}">
        <p14:creationId xmlns:p14="http://schemas.microsoft.com/office/powerpoint/2010/main" val="1937625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74" tIns="46235" rIns="92474" bIns="46235" rtlCol="0"/>
          <a:lstStyle>
            <a:lvl1pPr algn="l">
              <a:defRPr sz="1200"/>
            </a:lvl1pPr>
          </a:lstStyle>
          <a:p>
            <a:endParaRPr lang="en-US"/>
          </a:p>
        </p:txBody>
      </p:sp>
      <p:sp>
        <p:nvSpPr>
          <p:cNvPr id="3" name="Date Placeholder 2"/>
          <p:cNvSpPr>
            <a:spLocks noGrp="1"/>
          </p:cNvSpPr>
          <p:nvPr>
            <p:ph type="dt" idx="1"/>
          </p:nvPr>
        </p:nvSpPr>
        <p:spPr>
          <a:xfrm>
            <a:off x="3936769" y="0"/>
            <a:ext cx="3011699" cy="461804"/>
          </a:xfrm>
          <a:prstGeom prst="rect">
            <a:avLst/>
          </a:prstGeom>
        </p:spPr>
        <p:txBody>
          <a:bodyPr vert="horz" lIns="92474" tIns="46235" rIns="92474" bIns="46235" rtlCol="0"/>
          <a:lstStyle>
            <a:lvl1pPr algn="r">
              <a:defRPr sz="1200"/>
            </a:lvl1pPr>
          </a:lstStyle>
          <a:p>
            <a:fld id="{57277A89-0140-4E3B-8429-21E784784C77}" type="datetimeFigureOut">
              <a:rPr lang="en-US" smtClean="0"/>
              <a:pPr/>
              <a:t>9/11/2022</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74" tIns="46235" rIns="92474" bIns="46235"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4" tIns="46235" rIns="92474" bIns="462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68"/>
            <a:ext cx="3011699" cy="461804"/>
          </a:xfrm>
          <a:prstGeom prst="rect">
            <a:avLst/>
          </a:prstGeom>
        </p:spPr>
        <p:txBody>
          <a:bodyPr vert="horz" lIns="92474" tIns="46235" rIns="92474" bIns="46235"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72668"/>
            <a:ext cx="3011699" cy="461804"/>
          </a:xfrm>
          <a:prstGeom prst="rect">
            <a:avLst/>
          </a:prstGeom>
        </p:spPr>
        <p:txBody>
          <a:bodyPr vert="horz" lIns="92474" tIns="46235" rIns="92474" bIns="46235" rtlCol="0" anchor="b"/>
          <a:lstStyle>
            <a:lvl1pPr algn="r">
              <a:defRPr sz="1200"/>
            </a:lvl1pPr>
          </a:lstStyle>
          <a:p>
            <a:fld id="{ED4FF1BE-2FA6-48B7-A734-A21F96AC4705}" type="slidenum">
              <a:rPr lang="en-US" smtClean="0"/>
              <a:pPr/>
              <a:t>‹#›</a:t>
            </a:fld>
            <a:endParaRPr lang="en-US"/>
          </a:p>
        </p:txBody>
      </p:sp>
    </p:spTree>
    <p:extLst>
      <p:ext uri="{BB962C8B-B14F-4D97-AF65-F5344CB8AC3E}">
        <p14:creationId xmlns:p14="http://schemas.microsoft.com/office/powerpoint/2010/main" val="367620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9B5A3D62-C0B3-10F5-C18B-D9622FE49E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BED882-6858-42A8-ABFB-16D5912B39D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123" name="Rectangle 2">
            <a:extLst>
              <a:ext uri="{FF2B5EF4-FFF2-40B4-BE49-F238E27FC236}">
                <a16:creationId xmlns:a16="http://schemas.microsoft.com/office/drawing/2014/main" id="{01F3CB65-DE8B-24C0-EFAB-7FBF9F9F1A8F}"/>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A22035A4-4F2F-F184-C65C-1D257F841D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0540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8B5719-24AC-4F9B-9409-8CAB7421F1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122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8B5719-24AC-4F9B-9409-8CAB7421F1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8115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_wjb">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8601"/>
            <a:ext cx="10668000" cy="1470025"/>
          </a:xfrm>
        </p:spPr>
        <p:txBody>
          <a:bodyPr>
            <a:normAutofit/>
          </a:bodyPr>
          <a:lstStyle>
            <a:lvl1pPr>
              <a:defRPr sz="5000" cap="small" baseline="0">
                <a:solidFill>
                  <a:schemeClr val="bg1"/>
                </a:solidFill>
                <a:effectLst>
                  <a:outerShdw blurRad="50800" dist="88900" dir="2700000" algn="tl" rotWithShape="0">
                    <a:schemeClr val="bg1">
                      <a:lumMod val="95000"/>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14400" y="2133600"/>
            <a:ext cx="105664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47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00247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p:spPr>
        <p:txBody>
          <a:bodyPr/>
          <a:lstStyle>
            <a:lvl1pPr>
              <a:defRPr b="1"/>
            </a:lvl1pPr>
          </a:lstStyle>
          <a:p>
            <a:r>
              <a:rPr lang="en-US" dirty="0"/>
              <a:t>Click to edit Master title style</a:t>
            </a:r>
          </a:p>
        </p:txBody>
      </p:sp>
      <p:sp>
        <p:nvSpPr>
          <p:cNvPr id="4" name="Text Placeholder 3">
            <a:extLst>
              <a:ext uri="{FF2B5EF4-FFF2-40B4-BE49-F238E27FC236}">
                <a16:creationId xmlns:a16="http://schemas.microsoft.com/office/drawing/2014/main" id="{3252A183-88F7-4649-B60D-3C31FFD0C219}"/>
              </a:ext>
            </a:extLst>
          </p:cNvPr>
          <p:cNvSpPr>
            <a:spLocks noGrp="1"/>
          </p:cNvSpPr>
          <p:nvPr>
            <p:ph type="body" sz="quarter" idx="10"/>
          </p:nvPr>
        </p:nvSpPr>
        <p:spPr>
          <a:xfrm>
            <a:off x="596492" y="792163"/>
            <a:ext cx="10985909" cy="6079752"/>
          </a:xfrm>
        </p:spPr>
        <p:txBody>
          <a:bodyPr/>
          <a:lstStyle>
            <a:lvl1pPr marL="0" indent="0">
              <a:buNone/>
              <a:defRPr>
                <a:solidFill>
                  <a:schemeClr val="accent1"/>
                </a:solidFill>
              </a:defRPr>
            </a:lvl1pPr>
            <a:lvl2pPr marL="457200" indent="0">
              <a:buNone/>
              <a:defRPr/>
            </a:lvl2pPr>
          </a:lstStyle>
          <a:p>
            <a:pPr lvl="0"/>
            <a:endParaRPr lang="en-US" dirty="0"/>
          </a:p>
        </p:txBody>
      </p:sp>
    </p:spTree>
    <p:extLst>
      <p:ext uri="{BB962C8B-B14F-4D97-AF65-F5344CB8AC3E}">
        <p14:creationId xmlns:p14="http://schemas.microsoft.com/office/powerpoint/2010/main" val="4095316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in Tex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228600"/>
            <a:ext cx="117856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808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130FD-499F-4894-AD62-C3DDA6D91343}" type="datetime1">
              <a:rPr lang="en-US" smtClean="0"/>
              <a:pPr/>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75697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049819-26D9-4639-ACD9-1778E09FE223}" type="datetime1">
              <a:rPr lang="en-US" smtClean="0"/>
              <a:pPr/>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60723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BF5A-C490-4208-8FDD-AE8DF5A71761}" type="datetime1">
              <a:rPr lang="en-US" smtClean="0"/>
              <a:pPr/>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3127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C25850-DE81-411D-BAB1-33C2310A1D88}" type="datetime1">
              <a:rPr lang="en-US" smtClean="0"/>
              <a:pPr/>
              <a:t>9/11/2022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262827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599CDB-3680-41C0-BCE2-341E59B8CBBC}" type="datetime1">
              <a:rPr lang="en-US" smtClean="0"/>
              <a:pPr/>
              <a:t>9/11/2022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44660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0016AF-8146-43CC-99FA-DAB7087B2826}" type="datetime1">
              <a:rPr lang="en-US" smtClean="0"/>
              <a:pPr/>
              <a:t>9/11/2022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424836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D3C8A-C51C-465B-9EAC-54AF508F6415}" type="datetimeFigureOut">
              <a:rPr lang="en-US" smtClean="0"/>
              <a:pPr/>
              <a:t>9/11/2022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311135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9/11/2022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51148957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BC8E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E964F1B-95DD-E75E-B19A-61F3FD3604F1}"/>
              </a:ext>
            </a:extLst>
          </p:cNvPr>
          <p:cNvSpPr>
            <a:spLocks noGrp="1" noChangeArrowheads="1"/>
          </p:cNvSpPr>
          <p:nvPr>
            <p:ph type="title"/>
          </p:nvPr>
        </p:nvSpPr>
        <p:spPr bwMode="auto">
          <a:xfrm>
            <a:off x="0" y="0"/>
            <a:ext cx="1219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DBF3ADB6-B3DA-41C4-62E1-D2794825E9EF}"/>
              </a:ext>
            </a:extLst>
          </p:cNvPr>
          <p:cNvSpPr>
            <a:spLocks noGrp="1" noChangeArrowheads="1"/>
          </p:cNvSpPr>
          <p:nvPr>
            <p:ph type="body" idx="1"/>
          </p:nvPr>
        </p:nvSpPr>
        <p:spPr bwMode="auto">
          <a:xfrm>
            <a:off x="304800" y="685800"/>
            <a:ext cx="11277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Cow</a:t>
            </a:r>
          </a:p>
          <a:p>
            <a:pPr lvl="0"/>
            <a:r>
              <a:rPr lang="en-US" altLang="en-US" dirty="0"/>
              <a:t>More cow</a:t>
            </a:r>
          </a:p>
          <a:p>
            <a:pPr lvl="0"/>
            <a:r>
              <a:rPr lang="en-US" altLang="en-US" dirty="0"/>
              <a:t>Even more cow</a:t>
            </a:r>
          </a:p>
        </p:txBody>
      </p:sp>
    </p:spTree>
    <p:extLst>
      <p:ext uri="{BB962C8B-B14F-4D97-AF65-F5344CB8AC3E}">
        <p14:creationId xmlns:p14="http://schemas.microsoft.com/office/powerpoint/2010/main" val="48470128"/>
      </p:ext>
    </p:extLst>
  </p:cSld>
  <p:clrMap bg1="dk2" tx1="lt1" bg2="dk1" tx2="lt2" accent1="accent1" accent2="accent2" accent3="accent3" accent4="accent4" accent5="accent5" accent6="accent6" hlink="hlink" folHlink="folHlink"/>
  <p:sldLayoutIdLst>
    <p:sldLayoutId id="2147483884" r:id="rId1"/>
    <p:sldLayoutId id="2147483885" r:id="rId2"/>
    <p:sldLayoutId id="2147483886" r:id="rId3"/>
  </p:sldLayoutIdLst>
  <p:txStyles>
    <p:title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0" indent="0" algn="l" rtl="0" eaLnBrk="0" fontAlgn="base" hangingPunct="0">
        <a:spcBef>
          <a:spcPct val="20000"/>
        </a:spcBef>
        <a:spcAft>
          <a:spcPct val="0"/>
        </a:spcAft>
        <a:buFont typeface="Arial" panose="020B0604020202020204" pitchFamily="34" charset="0"/>
        <a:buNone/>
        <a:defRPr sz="2800">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EE76nwimuT0" TargetMode="External"/><Relationship Id="rId2" Type="http://schemas.openxmlformats.org/officeDocument/2006/relationships/slideLayout" Target="../slideLayouts/slideLayout10.xml"/><Relationship Id="rId1" Type="http://schemas.openxmlformats.org/officeDocument/2006/relationships/video" Target="https://www.youtube.com/embed/EE76nwimuT0?feature=oembed" TargetMode="Externa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AA394C-D075-8235-54CC-6A87D13BC7F2}"/>
              </a:ext>
            </a:extLst>
          </p:cNvPr>
          <p:cNvPicPr>
            <a:picLocks noChangeAspect="1"/>
          </p:cNvPicPr>
          <p:nvPr/>
        </p:nvPicPr>
        <p:blipFill rotWithShape="1">
          <a:blip r:embed="rId2">
            <a:extLst>
              <a:ext uri="{28A0092B-C50C-407E-A947-70E740481C1C}">
                <a14:useLocalDpi xmlns:a14="http://schemas.microsoft.com/office/drawing/2010/main" val="0"/>
              </a:ext>
            </a:extLst>
          </a:blip>
          <a:srcRect t="43749" b="1"/>
          <a:stretch/>
        </p:blipFill>
        <p:spPr>
          <a:xfrm>
            <a:off x="1524000" y="0"/>
            <a:ext cx="9144000" cy="6858000"/>
          </a:xfrm>
          <a:prstGeom prst="rect">
            <a:avLst/>
          </a:prstGeom>
        </p:spPr>
      </p:pic>
      <p:sp>
        <p:nvSpPr>
          <p:cNvPr id="6" name="TextBox 5">
            <a:extLst>
              <a:ext uri="{FF2B5EF4-FFF2-40B4-BE49-F238E27FC236}">
                <a16:creationId xmlns:a16="http://schemas.microsoft.com/office/drawing/2014/main" id="{3192C198-70C5-421D-14F6-4818A38CC02E}"/>
              </a:ext>
            </a:extLst>
          </p:cNvPr>
          <p:cNvSpPr txBox="1"/>
          <p:nvPr/>
        </p:nvSpPr>
        <p:spPr>
          <a:xfrm>
            <a:off x="1441268" y="1"/>
            <a:ext cx="4659086" cy="584775"/>
          </a:xfrm>
          <a:prstGeom prst="rect">
            <a:avLst/>
          </a:prstGeom>
          <a:noFill/>
        </p:spPr>
        <p:txBody>
          <a:bodyPr wrap="square">
            <a:spAutoFit/>
          </a:bodyPr>
          <a:lstStyle/>
          <a:p>
            <a:pPr eaLnBrk="0" fontAlgn="base" hangingPunct="0">
              <a:spcBef>
                <a:spcPct val="0"/>
              </a:spcBef>
              <a:spcAft>
                <a:spcPct val="0"/>
              </a:spcAft>
            </a:pPr>
            <a:r>
              <a:rPr lang="en-US" sz="3200" dirty="0">
                <a:solidFill>
                  <a:srgbClr val="FFFFFF"/>
                </a:solidFill>
                <a:latin typeface="Arial" panose="020B0604020202020204" pitchFamily="34" charset="0"/>
              </a:rPr>
              <a:t>Remember 9/11.</a:t>
            </a:r>
          </a:p>
        </p:txBody>
      </p:sp>
    </p:spTree>
    <p:extLst>
      <p:ext uri="{BB962C8B-B14F-4D97-AF65-F5344CB8AC3E}">
        <p14:creationId xmlns:p14="http://schemas.microsoft.com/office/powerpoint/2010/main" val="1381171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C8EF"/>
        </a:solidFill>
        <a:effectLst/>
      </p:bgPr>
    </p:bg>
    <p:spTree>
      <p:nvGrpSpPr>
        <p:cNvPr id="1" name=""/>
        <p:cNvGrpSpPr/>
        <p:nvPr/>
      </p:nvGrpSpPr>
      <p:grpSpPr>
        <a:xfrm>
          <a:off x="0" y="0"/>
          <a:ext cx="0" cy="0"/>
          <a:chOff x="0" y="0"/>
          <a:chExt cx="0" cy="0"/>
        </a:xfrm>
      </p:grpSpPr>
      <p:sp>
        <p:nvSpPr>
          <p:cNvPr id="6146" name="Title 3">
            <a:extLst>
              <a:ext uri="{FF2B5EF4-FFF2-40B4-BE49-F238E27FC236}">
                <a16:creationId xmlns:a16="http://schemas.microsoft.com/office/drawing/2014/main" id="{13FA23DC-9C10-A3C8-4C3B-38D3C36F95FD}"/>
              </a:ext>
            </a:extLst>
          </p:cNvPr>
          <p:cNvSpPr>
            <a:spLocks noGrp="1" noChangeArrowheads="1"/>
          </p:cNvSpPr>
          <p:nvPr>
            <p:ph type="title"/>
          </p:nvPr>
        </p:nvSpPr>
        <p:spPr>
          <a:xfrm>
            <a:off x="1524000" y="0"/>
            <a:ext cx="9144000" cy="685800"/>
          </a:xfrm>
        </p:spPr>
        <p:txBody>
          <a:bodyPr/>
          <a:lstStyle/>
          <a:p>
            <a:r>
              <a:rPr lang="en-US" altLang="en-US" dirty="0"/>
              <a:t>Review: What is apologetics?</a:t>
            </a:r>
          </a:p>
        </p:txBody>
      </p:sp>
      <p:sp>
        <p:nvSpPr>
          <p:cNvPr id="5" name="Content Placeholder 4">
            <a:extLst>
              <a:ext uri="{FF2B5EF4-FFF2-40B4-BE49-F238E27FC236}">
                <a16:creationId xmlns:a16="http://schemas.microsoft.com/office/drawing/2014/main" id="{820F3EF3-3429-D049-A629-597B663CBC6B}"/>
              </a:ext>
            </a:extLst>
          </p:cNvPr>
          <p:cNvSpPr>
            <a:spLocks noGrp="1" noChangeArrowheads="1"/>
          </p:cNvSpPr>
          <p:nvPr>
            <p:ph type="body" sz="quarter" idx="10"/>
          </p:nvPr>
        </p:nvSpPr>
        <p:spPr/>
        <p:txBody>
          <a:bodyPr/>
          <a:lstStyle/>
          <a:p>
            <a:r>
              <a:rPr lang="en-US" altLang="en-US" dirty="0"/>
              <a:t>Apologetics is NOT _____.</a:t>
            </a:r>
          </a:p>
          <a:p>
            <a:r>
              <a:rPr lang="en-US" altLang="en-US" dirty="0"/>
              <a:t>Apologetics IS _____.</a:t>
            </a:r>
          </a:p>
          <a:p>
            <a:r>
              <a:rPr lang="en-US" altLang="en-US" dirty="0">
                <a:solidFill>
                  <a:schemeClr val="tx1"/>
                </a:solidFill>
              </a:rPr>
              <a:t>1 Peter 3:15 “… but in your hearts honor Christ the Lord as holy, always being prepared to make a defense to anyone who asks you for </a:t>
            </a:r>
            <a:r>
              <a:rPr lang="en-US" altLang="en-US" u="sng" dirty="0">
                <a:solidFill>
                  <a:schemeClr val="tx1"/>
                </a:solidFill>
              </a:rPr>
              <a:t>a reason for the hope that is in you</a:t>
            </a:r>
            <a:r>
              <a:rPr lang="en-US" altLang="en-US" dirty="0">
                <a:solidFill>
                  <a:schemeClr val="tx1"/>
                </a:solidFill>
              </a:rPr>
              <a:t>; yet do it with gentleness and respect,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C8EF"/>
        </a:solidFill>
        <a:effectLst/>
      </p:bgPr>
    </p:bg>
    <p:spTree>
      <p:nvGrpSpPr>
        <p:cNvPr id="1" name=""/>
        <p:cNvGrpSpPr/>
        <p:nvPr/>
      </p:nvGrpSpPr>
      <p:grpSpPr>
        <a:xfrm>
          <a:off x="0" y="0"/>
          <a:ext cx="0" cy="0"/>
          <a:chOff x="0" y="0"/>
          <a:chExt cx="0" cy="0"/>
        </a:xfrm>
      </p:grpSpPr>
      <p:sp>
        <p:nvSpPr>
          <p:cNvPr id="7170" name="Title 3">
            <a:extLst>
              <a:ext uri="{FF2B5EF4-FFF2-40B4-BE49-F238E27FC236}">
                <a16:creationId xmlns:a16="http://schemas.microsoft.com/office/drawing/2014/main" id="{1CB15A60-5605-C190-4EDF-CC2C8F0E976B}"/>
              </a:ext>
            </a:extLst>
          </p:cNvPr>
          <p:cNvSpPr>
            <a:spLocks noGrp="1" noChangeArrowheads="1"/>
          </p:cNvSpPr>
          <p:nvPr>
            <p:ph type="title"/>
          </p:nvPr>
        </p:nvSpPr>
        <p:spPr>
          <a:xfrm>
            <a:off x="1524000" y="0"/>
            <a:ext cx="9144000" cy="685800"/>
          </a:xfrm>
        </p:spPr>
        <p:txBody>
          <a:bodyPr/>
          <a:lstStyle/>
          <a:p>
            <a:r>
              <a:rPr lang="en-US" altLang="en-US" dirty="0"/>
              <a:t>Why study apologetics?</a:t>
            </a:r>
          </a:p>
        </p:txBody>
      </p:sp>
      <p:sp>
        <p:nvSpPr>
          <p:cNvPr id="5" name="Content Placeholder 4">
            <a:extLst>
              <a:ext uri="{FF2B5EF4-FFF2-40B4-BE49-F238E27FC236}">
                <a16:creationId xmlns:a16="http://schemas.microsoft.com/office/drawing/2014/main" id="{78E5EADF-C1C2-2BA4-C6F2-482A36DB7D75}"/>
              </a:ext>
            </a:extLst>
          </p:cNvPr>
          <p:cNvSpPr>
            <a:spLocks noGrp="1" noChangeArrowheads="1"/>
          </p:cNvSpPr>
          <p:nvPr>
            <p:ph type="body" sz="quarter" idx="10"/>
          </p:nvPr>
        </p:nvSpPr>
        <p:spPr/>
        <p:txBody>
          <a:bodyPr/>
          <a:lstStyle/>
          <a:p>
            <a:r>
              <a:rPr lang="en-US" altLang="en-US" dirty="0"/>
              <a:t>To give answers to unbelievers.</a:t>
            </a:r>
          </a:p>
          <a:p>
            <a:r>
              <a:rPr lang="en-US" altLang="en-US" dirty="0"/>
              <a:t>To give answers to believers and to ourselves when we are weak and doubt.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094613-5C77-AA98-380C-A2DDE8D975D1}"/>
              </a:ext>
            </a:extLst>
          </p:cNvPr>
          <p:cNvPicPr>
            <a:picLocks noChangeAspect="1"/>
          </p:cNvPicPr>
          <p:nvPr/>
        </p:nvPicPr>
        <p:blipFill rotWithShape="1">
          <a:blip r:embed="rId3"/>
          <a:srcRect l="321"/>
          <a:stretch/>
        </p:blipFill>
        <p:spPr>
          <a:xfrm>
            <a:off x="3986092" y="1600200"/>
            <a:ext cx="4219816" cy="5257800"/>
          </a:xfrm>
          <a:prstGeom prst="rect">
            <a:avLst/>
          </a:prstGeom>
        </p:spPr>
      </p:pic>
      <p:sp>
        <p:nvSpPr>
          <p:cNvPr id="6" name="Title 5">
            <a:extLst>
              <a:ext uri="{FF2B5EF4-FFF2-40B4-BE49-F238E27FC236}">
                <a16:creationId xmlns:a16="http://schemas.microsoft.com/office/drawing/2014/main" id="{3B0521A7-6928-61A2-893C-79C926BD6ECD}"/>
              </a:ext>
            </a:extLst>
          </p:cNvPr>
          <p:cNvSpPr>
            <a:spLocks noGrp="1"/>
          </p:cNvSpPr>
          <p:nvPr>
            <p:ph type="title"/>
          </p:nvPr>
        </p:nvSpPr>
        <p:spPr>
          <a:xfrm>
            <a:off x="1524000" y="0"/>
            <a:ext cx="9144000" cy="685800"/>
          </a:xfrm>
        </p:spPr>
        <p:txBody>
          <a:bodyPr/>
          <a:lstStyle/>
          <a:p>
            <a:r>
              <a:rPr lang="en-US" dirty="0"/>
              <a:t>The creation has always pointed people to a creator.</a:t>
            </a:r>
          </a:p>
        </p:txBody>
      </p:sp>
      <p:sp>
        <p:nvSpPr>
          <p:cNvPr id="9" name="TextBox 8">
            <a:extLst>
              <a:ext uri="{FF2B5EF4-FFF2-40B4-BE49-F238E27FC236}">
                <a16:creationId xmlns:a16="http://schemas.microsoft.com/office/drawing/2014/main" id="{0D77E8C6-05D7-116E-F498-327A28D29A88}"/>
              </a:ext>
            </a:extLst>
          </p:cNvPr>
          <p:cNvSpPr txBox="1"/>
          <p:nvPr/>
        </p:nvSpPr>
        <p:spPr>
          <a:xfrm>
            <a:off x="1515174" y="634614"/>
            <a:ext cx="9144000" cy="1384995"/>
          </a:xfrm>
          <a:prstGeom prst="rect">
            <a:avLst/>
          </a:prstGeom>
          <a:noFill/>
        </p:spPr>
        <p:txBody>
          <a:bodyPr wrap="square">
            <a:spAutoFit/>
          </a:bodyPr>
          <a:lstStyle/>
          <a:p>
            <a:pPr algn="ctr" eaLnBrk="0" fontAlgn="base" hangingPunct="0">
              <a:spcBef>
                <a:spcPct val="0"/>
              </a:spcBef>
              <a:spcAft>
                <a:spcPct val="0"/>
              </a:spcAft>
            </a:pPr>
            <a:r>
              <a:rPr lang="en-US" sz="2800" dirty="0">
                <a:solidFill>
                  <a:srgbClr val="003399"/>
                </a:solidFill>
                <a:latin typeface="Arial"/>
              </a:rPr>
              <a:t>A modern argument for the presence of a Creator: </a:t>
            </a:r>
          </a:p>
          <a:p>
            <a:pPr algn="ctr" eaLnBrk="0" fontAlgn="base" hangingPunct="0">
              <a:spcBef>
                <a:spcPct val="0"/>
              </a:spcBef>
              <a:spcAft>
                <a:spcPct val="0"/>
              </a:spcAft>
            </a:pPr>
            <a:r>
              <a:rPr lang="en-US" sz="2800" dirty="0">
                <a:solidFill>
                  <a:srgbClr val="003399"/>
                </a:solidFill>
                <a:latin typeface="Arial"/>
              </a:rPr>
              <a:t>Ch.5 Why is the Universe Fine-Tuned for Life?</a:t>
            </a:r>
            <a:endParaRPr lang="en-US" sz="2800" dirty="0">
              <a:solidFill>
                <a:srgbClr val="003399"/>
              </a:solidFill>
              <a:highlight>
                <a:srgbClr val="0D2443"/>
              </a:highlight>
              <a:latin typeface="Arial"/>
            </a:endParaRPr>
          </a:p>
          <a:p>
            <a:pPr algn="ctr" eaLnBrk="0" fontAlgn="base" hangingPunct="0">
              <a:spcBef>
                <a:spcPct val="0"/>
              </a:spcBef>
              <a:spcAft>
                <a:spcPct val="0"/>
              </a:spcAft>
            </a:pPr>
            <a:endParaRPr lang="en-US" sz="2800" dirty="0">
              <a:solidFill>
                <a:srgbClr val="FFFFFF"/>
              </a:solidFill>
              <a:latin typeface="Arial" panose="020B0604020202020204" pitchFamily="34" charset="0"/>
            </a:endParaRPr>
          </a:p>
        </p:txBody>
      </p:sp>
    </p:spTree>
    <p:extLst>
      <p:ext uri="{BB962C8B-B14F-4D97-AF65-F5344CB8AC3E}">
        <p14:creationId xmlns:p14="http://schemas.microsoft.com/office/powerpoint/2010/main" val="1626204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160717-2F20-3845-901A-A3E9D8C16CE3}"/>
              </a:ext>
            </a:extLst>
          </p:cNvPr>
          <p:cNvSpPr>
            <a:spLocks noGrp="1"/>
          </p:cNvSpPr>
          <p:nvPr>
            <p:ph type="title"/>
          </p:nvPr>
        </p:nvSpPr>
        <p:spPr/>
        <p:txBody>
          <a:bodyPr/>
          <a:lstStyle/>
          <a:p>
            <a:r>
              <a:rPr lang="en-US" dirty="0"/>
              <a:t>William Lane Craig</a:t>
            </a:r>
          </a:p>
        </p:txBody>
      </p:sp>
      <p:pic>
        <p:nvPicPr>
          <p:cNvPr id="93186" name="Picture 2">
            <a:extLst>
              <a:ext uri="{FF2B5EF4-FFF2-40B4-BE49-F238E27FC236}">
                <a16:creationId xmlns:a16="http://schemas.microsoft.com/office/drawing/2014/main" id="{610FF859-8486-117D-8F54-37B422DFEA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13" t="16667" r="14921" b="41111"/>
          <a:stretch/>
        </p:blipFill>
        <p:spPr bwMode="auto">
          <a:xfrm>
            <a:off x="8001000" y="685800"/>
            <a:ext cx="2590800" cy="28956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AB48CF3-C62C-7634-97DC-E390BD0B7FE6}"/>
              </a:ext>
            </a:extLst>
          </p:cNvPr>
          <p:cNvGrpSpPr/>
          <p:nvPr/>
        </p:nvGrpSpPr>
        <p:grpSpPr>
          <a:xfrm>
            <a:off x="1600200" y="152400"/>
            <a:ext cx="2871908" cy="5218168"/>
            <a:chOff x="76200" y="152400"/>
            <a:chExt cx="2871908" cy="5218168"/>
          </a:xfrm>
        </p:grpSpPr>
        <p:sp>
          <p:nvSpPr>
            <p:cNvPr id="8" name="Speech Bubble: Oval 7">
              <a:extLst>
                <a:ext uri="{FF2B5EF4-FFF2-40B4-BE49-F238E27FC236}">
                  <a16:creationId xmlns:a16="http://schemas.microsoft.com/office/drawing/2014/main" id="{55002192-9B95-A5E4-5790-D52B0E4BFA5E}"/>
                </a:ext>
              </a:extLst>
            </p:cNvPr>
            <p:cNvSpPr/>
            <p:nvPr/>
          </p:nvSpPr>
          <p:spPr>
            <a:xfrm>
              <a:off x="76200" y="152400"/>
              <a:ext cx="2819400" cy="1524000"/>
            </a:xfrm>
            <a:prstGeom prst="wedgeEllipseCallout">
              <a:avLst>
                <a:gd name="adj1" fmla="val 210283"/>
                <a:gd name="adj2" fmla="val 83973"/>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dirty="0">
                  <a:solidFill>
                    <a:srgbClr val="003399"/>
                  </a:solidFill>
                  <a:latin typeface="Arial"/>
                </a:rPr>
                <a:t>This is a high school book.</a:t>
              </a:r>
            </a:p>
          </p:txBody>
        </p:sp>
        <p:pic>
          <p:nvPicPr>
            <p:cNvPr id="10" name="Picture 9">
              <a:extLst>
                <a:ext uri="{FF2B5EF4-FFF2-40B4-BE49-F238E27FC236}">
                  <a16:creationId xmlns:a16="http://schemas.microsoft.com/office/drawing/2014/main" id="{FA246165-0A23-AD71-6A04-72E69B901467}"/>
                </a:ext>
              </a:extLst>
            </p:cNvPr>
            <p:cNvPicPr>
              <a:picLocks noChangeAspect="1"/>
            </p:cNvPicPr>
            <p:nvPr/>
          </p:nvPicPr>
          <p:blipFill rotWithShape="1">
            <a:blip r:embed="rId3"/>
            <a:srcRect l="321"/>
            <a:stretch/>
          </p:blipFill>
          <p:spPr>
            <a:xfrm>
              <a:off x="76200" y="1792232"/>
              <a:ext cx="2871908" cy="3578336"/>
            </a:xfrm>
            <a:prstGeom prst="rect">
              <a:avLst/>
            </a:prstGeom>
          </p:spPr>
        </p:pic>
      </p:grpSp>
      <p:grpSp>
        <p:nvGrpSpPr>
          <p:cNvPr id="15" name="Group 14">
            <a:extLst>
              <a:ext uri="{FF2B5EF4-FFF2-40B4-BE49-F238E27FC236}">
                <a16:creationId xmlns:a16="http://schemas.microsoft.com/office/drawing/2014/main" id="{5E5DF911-633B-066C-19C3-69ECC35B171A}"/>
              </a:ext>
            </a:extLst>
          </p:cNvPr>
          <p:cNvGrpSpPr/>
          <p:nvPr/>
        </p:nvGrpSpPr>
        <p:grpSpPr>
          <a:xfrm>
            <a:off x="4662487" y="1785014"/>
            <a:ext cx="2819400" cy="5072987"/>
            <a:chOff x="3152775" y="1764983"/>
            <a:chExt cx="2819400" cy="5072987"/>
          </a:xfrm>
        </p:grpSpPr>
        <p:sp>
          <p:nvSpPr>
            <p:cNvPr id="9" name="Speech Bubble: Oval 8">
              <a:extLst>
                <a:ext uri="{FF2B5EF4-FFF2-40B4-BE49-F238E27FC236}">
                  <a16:creationId xmlns:a16="http://schemas.microsoft.com/office/drawing/2014/main" id="{7D4961D5-7D24-BC7F-6378-222980887CD9}"/>
                </a:ext>
              </a:extLst>
            </p:cNvPr>
            <p:cNvSpPr/>
            <p:nvPr/>
          </p:nvSpPr>
          <p:spPr>
            <a:xfrm>
              <a:off x="3152775" y="1764983"/>
              <a:ext cx="2819400" cy="1435417"/>
            </a:xfrm>
            <a:prstGeom prst="wedgeEllipseCallout">
              <a:avLst>
                <a:gd name="adj1" fmla="val 102061"/>
                <a:gd name="adj2" fmla="val -17672"/>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dirty="0">
                  <a:solidFill>
                    <a:srgbClr val="003399"/>
                  </a:solidFill>
                  <a:latin typeface="Arial"/>
                </a:rPr>
                <a:t>This is a college text.</a:t>
              </a:r>
            </a:p>
          </p:txBody>
        </p:sp>
        <p:pic>
          <p:nvPicPr>
            <p:cNvPr id="13" name="Picture 12">
              <a:extLst>
                <a:ext uri="{FF2B5EF4-FFF2-40B4-BE49-F238E27FC236}">
                  <a16:creationId xmlns:a16="http://schemas.microsoft.com/office/drawing/2014/main" id="{96AC7E64-9230-B304-57BC-5AC81D42E7F5}"/>
                </a:ext>
              </a:extLst>
            </p:cNvPr>
            <p:cNvPicPr>
              <a:picLocks noChangeAspect="1"/>
            </p:cNvPicPr>
            <p:nvPr/>
          </p:nvPicPr>
          <p:blipFill>
            <a:blip r:embed="rId4"/>
            <a:stretch>
              <a:fillRect/>
            </a:stretch>
          </p:blipFill>
          <p:spPr>
            <a:xfrm>
              <a:off x="3381375" y="3223233"/>
              <a:ext cx="2409825" cy="3614737"/>
            </a:xfrm>
            <a:prstGeom prst="rect">
              <a:avLst/>
            </a:prstGeom>
          </p:spPr>
        </p:pic>
      </p:grpSp>
    </p:spTree>
    <p:extLst>
      <p:ext uri="{BB962C8B-B14F-4D97-AF65-F5344CB8AC3E}">
        <p14:creationId xmlns:p14="http://schemas.microsoft.com/office/powerpoint/2010/main" val="306070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5C10927-68E1-B11B-89B1-C081C5BEFAF1}"/>
              </a:ext>
            </a:extLst>
          </p:cNvPr>
          <p:cNvSpPr txBox="1">
            <a:spLocks/>
          </p:cNvSpPr>
          <p:nvPr/>
        </p:nvSpPr>
        <p:spPr bwMode="auto">
          <a:xfrm>
            <a:off x="1606545" y="722355"/>
            <a:ext cx="1141226" cy="57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800">
                <a:solidFill>
                  <a:schemeClr val="accent1"/>
                </a:solidFill>
                <a:latin typeface="+mn-lt"/>
                <a:ea typeface="+mn-ea"/>
                <a:cs typeface="+mn-cs"/>
              </a:defRPr>
            </a:lvl1pPr>
            <a:lvl2pPr marL="457200" indent="0" algn="l" rtl="0" eaLnBrk="0" fontAlgn="base" hangingPunct="0">
              <a:spcBef>
                <a:spcPct val="20000"/>
              </a:spcBef>
              <a:spcAft>
                <a:spcPct val="0"/>
              </a:spcAft>
              <a:buNone/>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a:solidFill>
                  <a:srgbClr val="003399"/>
                </a:solidFill>
                <a:latin typeface="Arial"/>
              </a:rPr>
              <a:t>WMC</a:t>
            </a:r>
          </a:p>
        </p:txBody>
      </p:sp>
      <p:sp>
        <p:nvSpPr>
          <p:cNvPr id="2" name="Title 1">
            <a:extLst>
              <a:ext uri="{FF2B5EF4-FFF2-40B4-BE49-F238E27FC236}">
                <a16:creationId xmlns:a16="http://schemas.microsoft.com/office/drawing/2014/main" id="{60548E3F-78D6-2079-03D1-EADBF85AA2FE}"/>
              </a:ext>
            </a:extLst>
          </p:cNvPr>
          <p:cNvSpPr>
            <a:spLocks noGrp="1"/>
          </p:cNvSpPr>
          <p:nvPr>
            <p:ph type="title"/>
          </p:nvPr>
        </p:nvSpPr>
        <p:spPr>
          <a:xfrm>
            <a:off x="1524000" y="0"/>
            <a:ext cx="9144000" cy="685800"/>
          </a:xfrm>
        </p:spPr>
        <p:txBody>
          <a:bodyPr/>
          <a:lstStyle/>
          <a:p>
            <a:pPr algn="l"/>
            <a:r>
              <a:rPr lang="en-US" dirty="0">
                <a:solidFill>
                  <a:schemeClr val="accent1"/>
                </a:solidFill>
              </a:rPr>
              <a:t>Don’t get discouraged, philosophy is hard stuff…</a:t>
            </a:r>
          </a:p>
        </p:txBody>
      </p:sp>
      <p:sp>
        <p:nvSpPr>
          <p:cNvPr id="3" name="Text Placeholder 2">
            <a:extLst>
              <a:ext uri="{FF2B5EF4-FFF2-40B4-BE49-F238E27FC236}">
                <a16:creationId xmlns:a16="http://schemas.microsoft.com/office/drawing/2014/main" id="{DBC5CD5B-5A5B-9042-9099-BBFC5E9D4779}"/>
              </a:ext>
            </a:extLst>
          </p:cNvPr>
          <p:cNvSpPr>
            <a:spLocks noGrp="1"/>
          </p:cNvSpPr>
          <p:nvPr>
            <p:ph type="body" sz="quarter" idx="10"/>
          </p:nvPr>
        </p:nvSpPr>
        <p:spPr>
          <a:xfrm>
            <a:off x="6324600" y="685801"/>
            <a:ext cx="4343400" cy="574309"/>
          </a:xfrm>
        </p:spPr>
        <p:txBody>
          <a:bodyPr/>
          <a:lstStyle/>
          <a:p>
            <a:r>
              <a:rPr lang="en-US" b="1" dirty="0">
                <a:latin typeface="+mj-lt"/>
              </a:rPr>
              <a:t>… but not for everyone.</a:t>
            </a:r>
          </a:p>
        </p:txBody>
      </p:sp>
      <p:pic>
        <p:nvPicPr>
          <p:cNvPr id="10" name="Picture 9">
            <a:extLst>
              <a:ext uri="{FF2B5EF4-FFF2-40B4-BE49-F238E27FC236}">
                <a16:creationId xmlns:a16="http://schemas.microsoft.com/office/drawing/2014/main" id="{437F52C3-4E60-81FF-5195-36B26F5E4A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4343" y="1448889"/>
            <a:ext cx="5791199" cy="4343399"/>
          </a:xfrm>
          <a:prstGeom prst="rect">
            <a:avLst/>
          </a:prstGeom>
        </p:spPr>
      </p:pic>
      <p:grpSp>
        <p:nvGrpSpPr>
          <p:cNvPr id="19" name="Group 18">
            <a:extLst>
              <a:ext uri="{FF2B5EF4-FFF2-40B4-BE49-F238E27FC236}">
                <a16:creationId xmlns:a16="http://schemas.microsoft.com/office/drawing/2014/main" id="{77F949D2-C353-3C73-6B4A-A5179F7D40E9}"/>
              </a:ext>
            </a:extLst>
          </p:cNvPr>
          <p:cNvGrpSpPr/>
          <p:nvPr/>
        </p:nvGrpSpPr>
        <p:grpSpPr>
          <a:xfrm>
            <a:off x="5988917" y="1371600"/>
            <a:ext cx="4746360" cy="5105401"/>
            <a:chOff x="4464917" y="1371599"/>
            <a:chExt cx="4746360" cy="5105401"/>
          </a:xfrm>
        </p:grpSpPr>
        <p:grpSp>
          <p:nvGrpSpPr>
            <p:cNvPr id="18" name="Group 17">
              <a:extLst>
                <a:ext uri="{FF2B5EF4-FFF2-40B4-BE49-F238E27FC236}">
                  <a16:creationId xmlns:a16="http://schemas.microsoft.com/office/drawing/2014/main" id="{A072DEF0-660F-AE9A-AEBA-92AF3B0F2DC9}"/>
                </a:ext>
              </a:extLst>
            </p:cNvPr>
            <p:cNvGrpSpPr/>
            <p:nvPr/>
          </p:nvGrpSpPr>
          <p:grpSpPr>
            <a:xfrm>
              <a:off x="4464917" y="1371599"/>
              <a:ext cx="4746360" cy="5105401"/>
              <a:chOff x="4464917" y="1371599"/>
              <a:chExt cx="4746360" cy="5105401"/>
            </a:xfrm>
          </p:grpSpPr>
          <p:grpSp>
            <p:nvGrpSpPr>
              <p:cNvPr id="13" name="Group 12">
                <a:extLst>
                  <a:ext uri="{FF2B5EF4-FFF2-40B4-BE49-F238E27FC236}">
                    <a16:creationId xmlns:a16="http://schemas.microsoft.com/office/drawing/2014/main" id="{BFD3F711-4453-704A-6BCC-45FE0BF48ACA}"/>
                  </a:ext>
                </a:extLst>
              </p:cNvPr>
              <p:cNvGrpSpPr/>
              <p:nvPr/>
            </p:nvGrpSpPr>
            <p:grpSpPr>
              <a:xfrm>
                <a:off x="4464917" y="1371600"/>
                <a:ext cx="4679084" cy="5105400"/>
                <a:chOff x="4464917" y="1371600"/>
                <a:chExt cx="4679084" cy="5105400"/>
              </a:xfrm>
            </p:grpSpPr>
            <p:pic>
              <p:nvPicPr>
                <p:cNvPr id="2050" name="Picture 2">
                  <a:extLst>
                    <a:ext uri="{FF2B5EF4-FFF2-40B4-BE49-F238E27FC236}">
                      <a16:creationId xmlns:a16="http://schemas.microsoft.com/office/drawing/2014/main" id="{AF5B909D-4862-2EB0-2402-13E9D29648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58" r="29417"/>
                <a:stretch/>
              </p:blipFill>
              <p:spPr bwMode="auto">
                <a:xfrm>
                  <a:off x="4464917" y="1371600"/>
                  <a:ext cx="4679084" cy="510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811609D-59EA-2076-7FD8-AA3F9936F4B2}"/>
                    </a:ext>
                  </a:extLst>
                </p:cNvPr>
                <p:cNvPicPr>
                  <a:picLocks noChangeAspect="1"/>
                </p:cNvPicPr>
                <p:nvPr/>
              </p:nvPicPr>
              <p:blipFill>
                <a:blip r:embed="rId4"/>
                <a:stretch>
                  <a:fillRect/>
                </a:stretch>
              </p:blipFill>
              <p:spPr>
                <a:xfrm rot="21092520">
                  <a:off x="5376134" y="3076005"/>
                  <a:ext cx="2077379" cy="3116068"/>
                </a:xfrm>
                <a:prstGeom prst="rect">
                  <a:avLst/>
                </a:prstGeom>
              </p:spPr>
            </p:pic>
          </p:grpSp>
          <p:pic>
            <p:nvPicPr>
              <p:cNvPr id="17" name="Picture 16">
                <a:extLst>
                  <a:ext uri="{FF2B5EF4-FFF2-40B4-BE49-F238E27FC236}">
                    <a16:creationId xmlns:a16="http://schemas.microsoft.com/office/drawing/2014/main" id="{74E36112-C045-758B-A68C-B484DC81004A}"/>
                  </a:ext>
                </a:extLst>
              </p:cNvPr>
              <p:cNvPicPr>
                <a:picLocks noChangeAspect="1"/>
              </p:cNvPicPr>
              <p:nvPr/>
            </p:nvPicPr>
            <p:blipFill>
              <a:blip r:embed="rId5"/>
              <a:stretch>
                <a:fillRect/>
              </a:stretch>
            </p:blipFill>
            <p:spPr>
              <a:xfrm>
                <a:off x="7086600" y="1371599"/>
                <a:ext cx="2124677" cy="2588837"/>
              </a:xfrm>
              <a:prstGeom prst="rect">
                <a:avLst/>
              </a:prstGeom>
            </p:spPr>
          </p:pic>
        </p:grpSp>
        <p:pic>
          <p:nvPicPr>
            <p:cNvPr id="15" name="Picture 14">
              <a:extLst>
                <a:ext uri="{FF2B5EF4-FFF2-40B4-BE49-F238E27FC236}">
                  <a16:creationId xmlns:a16="http://schemas.microsoft.com/office/drawing/2014/main" id="{F5F3739E-66B1-87A7-62A0-D97416B2629B}"/>
                </a:ext>
              </a:extLst>
            </p:cNvPr>
            <p:cNvPicPr>
              <a:picLocks noChangeAspect="1"/>
            </p:cNvPicPr>
            <p:nvPr/>
          </p:nvPicPr>
          <p:blipFill>
            <a:blip r:embed="rId6"/>
            <a:stretch>
              <a:fillRect/>
            </a:stretch>
          </p:blipFill>
          <p:spPr>
            <a:xfrm>
              <a:off x="7086600" y="4803521"/>
              <a:ext cx="802825" cy="911479"/>
            </a:xfrm>
            <a:prstGeom prst="rect">
              <a:avLst/>
            </a:prstGeom>
          </p:spPr>
        </p:pic>
      </p:grpSp>
      <p:sp>
        <p:nvSpPr>
          <p:cNvPr id="20" name="Speech Bubble: Oval 19">
            <a:extLst>
              <a:ext uri="{FF2B5EF4-FFF2-40B4-BE49-F238E27FC236}">
                <a16:creationId xmlns:a16="http://schemas.microsoft.com/office/drawing/2014/main" id="{F800909D-DF17-E7AC-529C-3237D5A0D630}"/>
              </a:ext>
            </a:extLst>
          </p:cNvPr>
          <p:cNvSpPr/>
          <p:nvPr/>
        </p:nvSpPr>
        <p:spPr>
          <a:xfrm>
            <a:off x="4424172" y="1143000"/>
            <a:ext cx="4119153" cy="1985745"/>
          </a:xfrm>
          <a:prstGeom prst="wedgeEllipseCallout">
            <a:avLst>
              <a:gd name="adj1" fmla="val 67761"/>
              <a:gd name="adj2" fmla="val 6042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dirty="0">
                <a:solidFill>
                  <a:srgbClr val="003399"/>
                </a:solidFill>
                <a:latin typeface="Arial"/>
              </a:rPr>
              <a:t>I checked this out of the church library when I was 16.</a:t>
            </a:r>
          </a:p>
        </p:txBody>
      </p:sp>
    </p:spTree>
    <p:extLst>
      <p:ext uri="{BB962C8B-B14F-4D97-AF65-F5344CB8AC3E}">
        <p14:creationId xmlns:p14="http://schemas.microsoft.com/office/powerpoint/2010/main" val="419407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83DB-9EAB-2270-314D-860ACE93FC2F}"/>
              </a:ext>
            </a:extLst>
          </p:cNvPr>
          <p:cNvSpPr>
            <a:spLocks noGrp="1"/>
          </p:cNvSpPr>
          <p:nvPr>
            <p:ph type="title"/>
          </p:nvPr>
        </p:nvSpPr>
        <p:spPr/>
        <p:txBody>
          <a:bodyPr/>
          <a:lstStyle/>
          <a:p>
            <a:r>
              <a:rPr lang="en-US" dirty="0"/>
              <a:t>Modelling Nature</a:t>
            </a:r>
          </a:p>
        </p:txBody>
      </p:sp>
      <p:pic>
        <p:nvPicPr>
          <p:cNvPr id="7" name="Picture 6">
            <a:extLst>
              <a:ext uri="{FF2B5EF4-FFF2-40B4-BE49-F238E27FC236}">
                <a16:creationId xmlns:a16="http://schemas.microsoft.com/office/drawing/2014/main" id="{D20B7D8E-B049-C275-6C8B-CF8E1B5A5B7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14286"/>
          <a:stretch/>
        </p:blipFill>
        <p:spPr>
          <a:xfrm>
            <a:off x="1524000" y="857250"/>
            <a:ext cx="9144000" cy="6000750"/>
          </a:xfrm>
          <a:prstGeom prst="rect">
            <a:avLst/>
          </a:prstGeom>
        </p:spPr>
      </p:pic>
    </p:spTree>
    <p:extLst>
      <p:ext uri="{BB962C8B-B14F-4D97-AF65-F5344CB8AC3E}">
        <p14:creationId xmlns:p14="http://schemas.microsoft.com/office/powerpoint/2010/main" val="125522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83DB-9EAB-2270-314D-860ACE93FC2F}"/>
              </a:ext>
            </a:extLst>
          </p:cNvPr>
          <p:cNvSpPr>
            <a:spLocks noGrp="1"/>
          </p:cNvSpPr>
          <p:nvPr>
            <p:ph type="title"/>
          </p:nvPr>
        </p:nvSpPr>
        <p:spPr/>
        <p:txBody>
          <a:bodyPr/>
          <a:lstStyle/>
          <a:p>
            <a:r>
              <a:rPr lang="en-US" dirty="0"/>
              <a:t>Modelling Nature</a:t>
            </a:r>
          </a:p>
        </p:txBody>
      </p:sp>
      <p:sp>
        <p:nvSpPr>
          <p:cNvPr id="3" name="Text Placeholder 2">
            <a:extLst>
              <a:ext uri="{FF2B5EF4-FFF2-40B4-BE49-F238E27FC236}">
                <a16:creationId xmlns:a16="http://schemas.microsoft.com/office/drawing/2014/main" id="{9C8386DD-9C76-05B3-631C-0C7C42BCDBE9}"/>
              </a:ext>
            </a:extLst>
          </p:cNvPr>
          <p:cNvSpPr>
            <a:spLocks noGrp="1"/>
          </p:cNvSpPr>
          <p:nvPr>
            <p:ph type="body" sz="quarter" idx="10"/>
          </p:nvPr>
        </p:nvSpPr>
        <p:spPr>
          <a:xfrm>
            <a:off x="6324600" y="685801"/>
            <a:ext cx="4336312" cy="6186115"/>
          </a:xfrm>
        </p:spPr>
        <p:txBody>
          <a:bodyPr/>
          <a:lstStyle/>
          <a:p>
            <a:pPr marL="514350" indent="-514350">
              <a:buAutoNum type="arabicPeriod"/>
            </a:pPr>
            <a:r>
              <a:rPr lang="en-US" dirty="0"/>
              <a:t>Observe nature.</a:t>
            </a:r>
          </a:p>
          <a:p>
            <a:pPr marL="514350" indent="-514350">
              <a:buAutoNum type="arabicPeriod"/>
            </a:pPr>
            <a:r>
              <a:rPr lang="en-US" dirty="0"/>
              <a:t>Use mathematics to describe nature.</a:t>
            </a:r>
          </a:p>
          <a:p>
            <a:pPr marL="514350" indent="-514350">
              <a:buAutoNum type="arabicPeriod"/>
            </a:pPr>
            <a:r>
              <a:rPr lang="en-US" dirty="0"/>
              <a:t>(Put the equations into a computer to simulate nature.)</a:t>
            </a:r>
            <a:endParaRPr lang="en-US" sz="4400" dirty="0"/>
          </a:p>
          <a:p>
            <a:pPr algn="ctr"/>
            <a:r>
              <a:rPr lang="en-US" sz="4400" dirty="0"/>
              <a:t>F = G m</a:t>
            </a:r>
            <a:r>
              <a:rPr lang="en-US" sz="4400" baseline="-25000" dirty="0"/>
              <a:t>1</a:t>
            </a:r>
            <a:r>
              <a:rPr lang="en-US" sz="4400" dirty="0"/>
              <a:t>m</a:t>
            </a:r>
            <a:r>
              <a:rPr lang="en-US" sz="4400" baseline="-25000" dirty="0"/>
              <a:t>2</a:t>
            </a:r>
            <a:r>
              <a:rPr lang="en-US" sz="4400" dirty="0"/>
              <a:t> / r</a:t>
            </a:r>
            <a:r>
              <a:rPr lang="en-US" sz="4400" baseline="30000" dirty="0"/>
              <a:t>2</a:t>
            </a:r>
          </a:p>
        </p:txBody>
      </p:sp>
      <p:pic>
        <p:nvPicPr>
          <p:cNvPr id="1030" name="Picture 6" descr="The Story of How a Falling Apple Led To One of the Greatest Discoveries ...">
            <a:extLst>
              <a:ext uri="{FF2B5EF4-FFF2-40B4-BE49-F238E27FC236}">
                <a16:creationId xmlns:a16="http://schemas.microsoft.com/office/drawing/2014/main" id="{BF3CFEA8-2F48-25D5-D9E1-B44EB6DD2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088" y="680485"/>
            <a:ext cx="4611189" cy="5263115"/>
          </a:xfrm>
          <a:prstGeom prst="rect">
            <a:avLst/>
          </a:prstGeom>
          <a:noFill/>
          <a:extLst>
            <a:ext uri="{909E8E84-426E-40DD-AFC4-6F175D3DCCD1}">
              <a14:hiddenFill xmlns:a14="http://schemas.microsoft.com/office/drawing/2010/main">
                <a:solidFill>
                  <a:srgbClr val="FFFFFF"/>
                </a:solidFill>
              </a14:hiddenFill>
            </a:ext>
          </a:extLst>
        </p:spPr>
      </p:pic>
      <p:sp>
        <p:nvSpPr>
          <p:cNvPr id="4" name="Callout: Line 3">
            <a:extLst>
              <a:ext uri="{FF2B5EF4-FFF2-40B4-BE49-F238E27FC236}">
                <a16:creationId xmlns:a16="http://schemas.microsoft.com/office/drawing/2014/main" id="{3F443C8B-BFA8-35CF-1ADD-4691F9D6F49F}"/>
              </a:ext>
            </a:extLst>
          </p:cNvPr>
          <p:cNvSpPr/>
          <p:nvPr/>
        </p:nvSpPr>
        <p:spPr>
          <a:xfrm>
            <a:off x="6440099" y="4800600"/>
            <a:ext cx="1768369" cy="685800"/>
          </a:xfrm>
          <a:prstGeom prst="borderCallout1">
            <a:avLst>
              <a:gd name="adj1" fmla="val -2955"/>
              <a:gd name="adj2" fmla="val 54711"/>
              <a:gd name="adj3" fmla="val -85950"/>
              <a:gd name="adj4" fmla="val 74009"/>
            </a:avLst>
          </a:prstGeom>
          <a:solidFill>
            <a:schemeClr val="tx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dirty="0">
                <a:solidFill>
                  <a:srgbClr val="003399"/>
                </a:solidFill>
                <a:latin typeface="Arial"/>
              </a:rPr>
              <a:t>Constant</a:t>
            </a:r>
          </a:p>
        </p:txBody>
      </p:sp>
      <p:grpSp>
        <p:nvGrpSpPr>
          <p:cNvPr id="15" name="Group 14">
            <a:extLst>
              <a:ext uri="{FF2B5EF4-FFF2-40B4-BE49-F238E27FC236}">
                <a16:creationId xmlns:a16="http://schemas.microsoft.com/office/drawing/2014/main" id="{087E4A6C-4383-E5DD-1AC6-26B88AD22954}"/>
              </a:ext>
            </a:extLst>
          </p:cNvPr>
          <p:cNvGrpSpPr/>
          <p:nvPr/>
        </p:nvGrpSpPr>
        <p:grpSpPr>
          <a:xfrm>
            <a:off x="8610600" y="4267200"/>
            <a:ext cx="1828800" cy="1219200"/>
            <a:chOff x="6629400" y="4205177"/>
            <a:chExt cx="1828800" cy="1219200"/>
          </a:xfrm>
        </p:grpSpPr>
        <p:sp>
          <p:nvSpPr>
            <p:cNvPr id="5" name="Callout: Line 4">
              <a:extLst>
                <a:ext uri="{FF2B5EF4-FFF2-40B4-BE49-F238E27FC236}">
                  <a16:creationId xmlns:a16="http://schemas.microsoft.com/office/drawing/2014/main" id="{37BD94EA-7A7B-48B5-707E-337892BBB434}"/>
                </a:ext>
              </a:extLst>
            </p:cNvPr>
            <p:cNvSpPr/>
            <p:nvPr/>
          </p:nvSpPr>
          <p:spPr>
            <a:xfrm>
              <a:off x="6629400" y="4738577"/>
              <a:ext cx="1828800" cy="685800"/>
            </a:xfrm>
            <a:prstGeom prst="borderCallout1">
              <a:avLst>
                <a:gd name="adj1" fmla="val 1696"/>
                <a:gd name="adj2" fmla="val 51705"/>
                <a:gd name="adj3" fmla="val -89774"/>
                <a:gd name="adj4" fmla="val -10762"/>
              </a:avLst>
            </a:prstGeom>
            <a:solidFill>
              <a:schemeClr val="tx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dirty="0">
                  <a:solidFill>
                    <a:srgbClr val="003399"/>
                  </a:solidFill>
                  <a:latin typeface="Arial"/>
                </a:rPr>
                <a:t>Variables</a:t>
              </a:r>
            </a:p>
          </p:txBody>
        </p:sp>
        <p:cxnSp>
          <p:nvCxnSpPr>
            <p:cNvPr id="9" name="Straight Connector 8">
              <a:extLst>
                <a:ext uri="{FF2B5EF4-FFF2-40B4-BE49-F238E27FC236}">
                  <a16:creationId xmlns:a16="http://schemas.microsoft.com/office/drawing/2014/main" id="{CC61F3E9-0DA9-F66F-EB04-813E4015ED5B}"/>
                </a:ext>
              </a:extLst>
            </p:cNvPr>
            <p:cNvCxnSpPr>
              <a:cxnSpLocks/>
              <a:endCxn id="5" idx="3"/>
            </p:cNvCxnSpPr>
            <p:nvPr/>
          </p:nvCxnSpPr>
          <p:spPr>
            <a:xfrm>
              <a:off x="7086600" y="4205177"/>
              <a:ext cx="457200" cy="533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16F860-4A39-2BA2-E071-5B538B9DB62B}"/>
                </a:ext>
              </a:extLst>
            </p:cNvPr>
            <p:cNvCxnSpPr>
              <a:cxnSpLocks/>
              <a:endCxn id="5" idx="3"/>
            </p:cNvCxnSpPr>
            <p:nvPr/>
          </p:nvCxnSpPr>
          <p:spPr>
            <a:xfrm flipH="1">
              <a:off x="7543800" y="4205177"/>
              <a:ext cx="457200" cy="53340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F7D0688D-59B1-EAC3-74F5-0325FAAE5982}"/>
              </a:ext>
            </a:extLst>
          </p:cNvPr>
          <p:cNvGrpSpPr/>
          <p:nvPr/>
        </p:nvGrpSpPr>
        <p:grpSpPr>
          <a:xfrm>
            <a:off x="6186375" y="5486401"/>
            <a:ext cx="4344843" cy="954107"/>
            <a:chOff x="4508052" y="5542746"/>
            <a:chExt cx="4344843" cy="954107"/>
          </a:xfrm>
        </p:grpSpPr>
        <p:sp>
          <p:nvSpPr>
            <p:cNvPr id="17" name="TextBox 16">
              <a:extLst>
                <a:ext uri="{FF2B5EF4-FFF2-40B4-BE49-F238E27FC236}">
                  <a16:creationId xmlns:a16="http://schemas.microsoft.com/office/drawing/2014/main" id="{BFADA95A-8DD2-28DC-0E18-10C49B527363}"/>
                </a:ext>
              </a:extLst>
            </p:cNvPr>
            <p:cNvSpPr txBox="1"/>
            <p:nvPr/>
          </p:nvSpPr>
          <p:spPr>
            <a:xfrm>
              <a:off x="4508052" y="5740903"/>
              <a:ext cx="2852114" cy="523220"/>
            </a:xfrm>
            <a:prstGeom prst="rect">
              <a:avLst/>
            </a:prstGeom>
            <a:noFill/>
          </p:spPr>
          <p:txBody>
            <a:bodyPr wrap="square" rtlCol="0">
              <a:spAutoFit/>
            </a:bodyPr>
            <a:lstStyle/>
            <a:p>
              <a:pPr eaLnBrk="0" fontAlgn="base" hangingPunct="0">
                <a:spcBef>
                  <a:spcPct val="0"/>
                </a:spcBef>
                <a:spcAft>
                  <a:spcPct val="0"/>
                </a:spcAft>
              </a:pPr>
              <a:r>
                <a:rPr lang="en-US" sz="2800" dirty="0">
                  <a:solidFill>
                    <a:srgbClr val="003399"/>
                  </a:solidFill>
                  <a:latin typeface="Arial" panose="020B0604020202020204" pitchFamily="34" charset="0"/>
                </a:rPr>
                <a:t> G = 6.674×10</a:t>
              </a:r>
              <a:r>
                <a:rPr lang="en-US" sz="2800" baseline="30000" dirty="0">
                  <a:solidFill>
                    <a:srgbClr val="003399"/>
                  </a:solidFill>
                  <a:latin typeface="Arial" panose="020B0604020202020204" pitchFamily="34" charset="0"/>
                </a:rPr>
                <a:t>−11</a:t>
              </a:r>
              <a:endParaRPr lang="en-US" sz="2800" u="sng" dirty="0">
                <a:solidFill>
                  <a:srgbClr val="003399"/>
                </a:solidFill>
                <a:latin typeface="Arial" panose="020B0604020202020204" pitchFamily="34" charset="0"/>
              </a:endParaRPr>
            </a:p>
          </p:txBody>
        </p:sp>
        <p:sp>
          <p:nvSpPr>
            <p:cNvPr id="18" name="TextBox 17">
              <a:extLst>
                <a:ext uri="{FF2B5EF4-FFF2-40B4-BE49-F238E27FC236}">
                  <a16:creationId xmlns:a16="http://schemas.microsoft.com/office/drawing/2014/main" id="{C2885AEE-732D-74B0-A323-ADD04C92C443}"/>
                </a:ext>
              </a:extLst>
            </p:cNvPr>
            <p:cNvSpPr txBox="1"/>
            <p:nvPr/>
          </p:nvSpPr>
          <p:spPr>
            <a:xfrm>
              <a:off x="7297661" y="5542746"/>
              <a:ext cx="1555234" cy="954107"/>
            </a:xfrm>
            <a:prstGeom prst="rect">
              <a:avLst/>
            </a:prstGeom>
            <a:noFill/>
          </p:spPr>
          <p:txBody>
            <a:bodyPr wrap="none" rtlCol="0">
              <a:spAutoFit/>
            </a:bodyPr>
            <a:lstStyle/>
            <a:p>
              <a:pPr eaLnBrk="0" fontAlgn="base" hangingPunct="0">
                <a:spcBef>
                  <a:spcPct val="0"/>
                </a:spcBef>
                <a:spcAft>
                  <a:spcPct val="0"/>
                </a:spcAft>
              </a:pPr>
              <a:r>
                <a:rPr lang="en-US" sz="2800" u="sng" dirty="0">
                  <a:solidFill>
                    <a:srgbClr val="003399"/>
                  </a:solidFill>
                  <a:latin typeface="Arial" panose="020B0604020202020204" pitchFamily="34" charset="0"/>
                </a:rPr>
                <a:t>    m</a:t>
              </a:r>
              <a:r>
                <a:rPr lang="en-US" sz="2800" u="sng" baseline="30000" dirty="0">
                  <a:solidFill>
                    <a:srgbClr val="003399"/>
                  </a:solidFill>
                  <a:latin typeface="Arial" panose="020B0604020202020204" pitchFamily="34" charset="0"/>
                </a:rPr>
                <a:t>3</a:t>
              </a:r>
              <a:r>
                <a:rPr lang="en-US" sz="2800" u="sng" dirty="0">
                  <a:solidFill>
                    <a:srgbClr val="003399"/>
                  </a:solidFill>
                  <a:latin typeface="Arial" panose="020B0604020202020204" pitchFamily="34" charset="0"/>
                </a:rPr>
                <a:t>     </a:t>
              </a:r>
            </a:p>
            <a:p>
              <a:pPr eaLnBrk="0" fontAlgn="base" hangingPunct="0">
                <a:spcBef>
                  <a:spcPct val="0"/>
                </a:spcBef>
                <a:spcAft>
                  <a:spcPct val="0"/>
                </a:spcAft>
              </a:pPr>
              <a:r>
                <a:rPr lang="en-US" sz="2800" dirty="0">
                  <a:solidFill>
                    <a:srgbClr val="003399"/>
                  </a:solidFill>
                  <a:latin typeface="Arial" panose="020B0604020202020204" pitchFamily="34" charset="0"/>
                </a:rPr>
                <a:t>kg </a:t>
              </a:r>
              <a:r>
                <a:rPr lang="en-US" sz="2800" baseline="30000" dirty="0">
                  <a:solidFill>
                    <a:srgbClr val="003399"/>
                  </a:solidFill>
                  <a:latin typeface="Arial" panose="020B0604020202020204" pitchFamily="34" charset="0"/>
                </a:rPr>
                <a:t>.</a:t>
              </a:r>
              <a:r>
                <a:rPr lang="en-US" sz="2800" dirty="0">
                  <a:solidFill>
                    <a:srgbClr val="003399"/>
                  </a:solidFill>
                  <a:latin typeface="Arial" panose="020B0604020202020204" pitchFamily="34" charset="0"/>
                </a:rPr>
                <a:t> sec</a:t>
              </a:r>
              <a:r>
                <a:rPr lang="en-US" sz="2800" baseline="30000" dirty="0">
                  <a:solidFill>
                    <a:srgbClr val="003399"/>
                  </a:solidFill>
                  <a:latin typeface="Arial" panose="020B0604020202020204" pitchFamily="34" charset="0"/>
                </a:rPr>
                <a:t>2</a:t>
              </a:r>
              <a:endParaRPr lang="en-US" sz="2800" dirty="0">
                <a:solidFill>
                  <a:srgbClr val="003399"/>
                </a:solidFill>
                <a:latin typeface="Arial" panose="020B0604020202020204" pitchFamily="34" charset="0"/>
              </a:endParaRPr>
            </a:p>
          </p:txBody>
        </p:sp>
      </p:grpSp>
    </p:spTree>
    <p:extLst>
      <p:ext uri="{BB962C8B-B14F-4D97-AF65-F5344CB8AC3E}">
        <p14:creationId xmlns:p14="http://schemas.microsoft.com/office/powerpoint/2010/main" val="344373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4AAD-6506-CDB9-8BF9-BDB8310CF175}"/>
              </a:ext>
            </a:extLst>
          </p:cNvPr>
          <p:cNvSpPr>
            <a:spLocks noGrp="1"/>
          </p:cNvSpPr>
          <p:nvPr>
            <p:ph type="title"/>
          </p:nvPr>
        </p:nvSpPr>
        <p:spPr/>
        <p:txBody>
          <a:bodyPr/>
          <a:lstStyle/>
          <a:p>
            <a:r>
              <a:rPr lang="en-US" dirty="0">
                <a:solidFill>
                  <a:srgbClr val="0D2443"/>
                </a:solidFill>
              </a:rPr>
              <a:t>Fine-Tuning</a:t>
            </a:r>
            <a:endParaRPr lang="en-US" dirty="0"/>
          </a:p>
        </p:txBody>
      </p:sp>
      <p:sp>
        <p:nvSpPr>
          <p:cNvPr id="3" name="Text Placeholder 2">
            <a:extLst>
              <a:ext uri="{FF2B5EF4-FFF2-40B4-BE49-F238E27FC236}">
                <a16:creationId xmlns:a16="http://schemas.microsoft.com/office/drawing/2014/main" id="{274E17D1-F25C-9250-8585-76B12D7424A0}"/>
              </a:ext>
            </a:extLst>
          </p:cNvPr>
          <p:cNvSpPr>
            <a:spLocks noGrp="1"/>
          </p:cNvSpPr>
          <p:nvPr>
            <p:ph type="body" sz="quarter" idx="10"/>
          </p:nvPr>
        </p:nvSpPr>
        <p:spPr>
          <a:xfrm>
            <a:off x="1971369" y="792163"/>
            <a:ext cx="8544231" cy="6079752"/>
          </a:xfrm>
        </p:spPr>
        <p:txBody>
          <a:bodyPr/>
          <a:lstStyle/>
          <a:p>
            <a:r>
              <a:rPr lang="en-US" b="1" dirty="0"/>
              <a:t>Fine-tuning</a:t>
            </a:r>
            <a:r>
              <a:rPr lang="en-US" dirty="0"/>
              <a:t> – the constants and quantities of the universe must fall into an extraordinarily narrow range of values for the universe to be life permitting.</a:t>
            </a:r>
          </a:p>
          <a:p>
            <a:r>
              <a:rPr lang="en-US" dirty="0"/>
              <a:t>An example is the value for G.</a:t>
            </a:r>
          </a:p>
        </p:txBody>
      </p:sp>
      <p:sp>
        <p:nvSpPr>
          <p:cNvPr id="4" name="Oval 3">
            <a:extLst>
              <a:ext uri="{FF2B5EF4-FFF2-40B4-BE49-F238E27FC236}">
                <a16:creationId xmlns:a16="http://schemas.microsoft.com/office/drawing/2014/main" id="{3E4A3FA3-9D6C-C2EC-0B7A-1B1BB536EC53}"/>
              </a:ext>
            </a:extLst>
          </p:cNvPr>
          <p:cNvSpPr/>
          <p:nvPr/>
        </p:nvSpPr>
        <p:spPr>
          <a:xfrm>
            <a:off x="4876800" y="767778"/>
            <a:ext cx="1752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spTree>
    <p:extLst>
      <p:ext uri="{BB962C8B-B14F-4D97-AF65-F5344CB8AC3E}">
        <p14:creationId xmlns:p14="http://schemas.microsoft.com/office/powerpoint/2010/main" val="102869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4AAD-6506-CDB9-8BF9-BDB8310CF175}"/>
              </a:ext>
            </a:extLst>
          </p:cNvPr>
          <p:cNvSpPr>
            <a:spLocks noGrp="1"/>
          </p:cNvSpPr>
          <p:nvPr>
            <p:ph type="title"/>
          </p:nvPr>
        </p:nvSpPr>
        <p:spPr/>
        <p:txBody>
          <a:bodyPr/>
          <a:lstStyle/>
          <a:p>
            <a:r>
              <a:rPr lang="en-US" dirty="0">
                <a:solidFill>
                  <a:srgbClr val="0D2443"/>
                </a:solidFill>
              </a:rPr>
              <a:t>Fine-Tuning</a:t>
            </a:r>
            <a:endParaRPr lang="en-US" dirty="0"/>
          </a:p>
        </p:txBody>
      </p:sp>
      <p:sp>
        <p:nvSpPr>
          <p:cNvPr id="3" name="Text Placeholder 2">
            <a:extLst>
              <a:ext uri="{FF2B5EF4-FFF2-40B4-BE49-F238E27FC236}">
                <a16:creationId xmlns:a16="http://schemas.microsoft.com/office/drawing/2014/main" id="{274E17D1-F25C-9250-8585-76B12D7424A0}"/>
              </a:ext>
            </a:extLst>
          </p:cNvPr>
          <p:cNvSpPr>
            <a:spLocks noGrp="1"/>
          </p:cNvSpPr>
          <p:nvPr>
            <p:ph type="body" sz="quarter" idx="10"/>
          </p:nvPr>
        </p:nvSpPr>
        <p:spPr>
          <a:xfrm>
            <a:off x="1971369" y="792163"/>
            <a:ext cx="8468031" cy="6079752"/>
          </a:xfrm>
        </p:spPr>
        <p:txBody>
          <a:bodyPr/>
          <a:lstStyle/>
          <a:p>
            <a:r>
              <a:rPr lang="en-US" b="1" dirty="0"/>
              <a:t>Fine-tuning</a:t>
            </a:r>
            <a:r>
              <a:rPr lang="en-US" dirty="0"/>
              <a:t> – the constants and quantities of the universe must fall into an extraordinarily narrow range of values for the universe to be life permitting.</a:t>
            </a:r>
          </a:p>
          <a:p>
            <a:r>
              <a:rPr lang="en-US" u="sng" dirty="0"/>
              <a:t>Quantities</a:t>
            </a:r>
            <a:r>
              <a:rPr lang="en-US" dirty="0"/>
              <a:t> are amounts that the universe had at it’s beginning.</a:t>
            </a:r>
          </a:p>
          <a:p>
            <a:r>
              <a:rPr lang="en-US" dirty="0"/>
              <a:t>An example is the amount of entropy (disorder) in the universe at the Big Bang.</a:t>
            </a:r>
          </a:p>
          <a:p>
            <a:pPr marL="457200" indent="-457200">
              <a:buFont typeface="Arial" panose="020B0604020202020204" pitchFamily="34" charset="0"/>
              <a:buChar char="•"/>
            </a:pPr>
            <a:endParaRPr lang="en-US" dirty="0"/>
          </a:p>
        </p:txBody>
      </p:sp>
      <p:sp>
        <p:nvSpPr>
          <p:cNvPr id="4" name="Oval 3">
            <a:extLst>
              <a:ext uri="{FF2B5EF4-FFF2-40B4-BE49-F238E27FC236}">
                <a16:creationId xmlns:a16="http://schemas.microsoft.com/office/drawing/2014/main" id="{3E4A3FA3-9D6C-C2EC-0B7A-1B1BB536EC53}"/>
              </a:ext>
            </a:extLst>
          </p:cNvPr>
          <p:cNvSpPr/>
          <p:nvPr/>
        </p:nvSpPr>
        <p:spPr>
          <a:xfrm>
            <a:off x="7239000" y="792162"/>
            <a:ext cx="1752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spTree>
    <p:extLst>
      <p:ext uri="{BB962C8B-B14F-4D97-AF65-F5344CB8AC3E}">
        <p14:creationId xmlns:p14="http://schemas.microsoft.com/office/powerpoint/2010/main" val="23458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4AAD-6506-CDB9-8BF9-BDB8310CF175}"/>
              </a:ext>
            </a:extLst>
          </p:cNvPr>
          <p:cNvSpPr>
            <a:spLocks noGrp="1"/>
          </p:cNvSpPr>
          <p:nvPr>
            <p:ph type="title"/>
          </p:nvPr>
        </p:nvSpPr>
        <p:spPr/>
        <p:txBody>
          <a:bodyPr/>
          <a:lstStyle/>
          <a:p>
            <a:r>
              <a:rPr lang="en-US" dirty="0">
                <a:solidFill>
                  <a:srgbClr val="0D2443"/>
                </a:solidFill>
              </a:rPr>
              <a:t>Fine-Tuning</a:t>
            </a:r>
            <a:endParaRPr lang="en-US" dirty="0"/>
          </a:p>
        </p:txBody>
      </p:sp>
      <p:sp>
        <p:nvSpPr>
          <p:cNvPr id="3" name="Text Placeholder 2">
            <a:extLst>
              <a:ext uri="{FF2B5EF4-FFF2-40B4-BE49-F238E27FC236}">
                <a16:creationId xmlns:a16="http://schemas.microsoft.com/office/drawing/2014/main" id="{274E17D1-F25C-9250-8585-76B12D7424A0}"/>
              </a:ext>
            </a:extLst>
          </p:cNvPr>
          <p:cNvSpPr>
            <a:spLocks noGrp="1"/>
          </p:cNvSpPr>
          <p:nvPr>
            <p:ph type="body" sz="quarter" idx="10"/>
          </p:nvPr>
        </p:nvSpPr>
        <p:spPr>
          <a:xfrm>
            <a:off x="1828801" y="609601"/>
            <a:ext cx="8620431" cy="6248400"/>
          </a:xfrm>
        </p:spPr>
        <p:txBody>
          <a:bodyPr/>
          <a:lstStyle/>
          <a:p>
            <a:r>
              <a:rPr lang="en-US" b="1" dirty="0"/>
              <a:t>Fine-tuning</a:t>
            </a:r>
            <a:r>
              <a:rPr lang="en-US" dirty="0"/>
              <a:t> – the </a:t>
            </a:r>
            <a:r>
              <a:rPr lang="en-US" u="sng" dirty="0"/>
              <a:t>constants</a:t>
            </a:r>
            <a:r>
              <a:rPr lang="en-US" dirty="0"/>
              <a:t> and </a:t>
            </a:r>
            <a:r>
              <a:rPr lang="en-US" u="sng" dirty="0"/>
              <a:t>quantities</a:t>
            </a:r>
            <a:r>
              <a:rPr lang="en-US" dirty="0"/>
              <a:t> of the universe must fall into an extraordinarily narrow range of values for the universe to be life permitting.</a:t>
            </a:r>
          </a:p>
          <a:p>
            <a:pPr marL="457200" indent="-457200">
              <a:buFont typeface="Arial" panose="020B0604020202020204" pitchFamily="34" charset="0"/>
              <a:buChar char="•"/>
            </a:pPr>
            <a:r>
              <a:rPr lang="en-US" sz="2400" dirty="0"/>
              <a:t>If these constants and quantities were different by an extraordinarily small amount, then life would not exist in the universe.</a:t>
            </a:r>
          </a:p>
          <a:p>
            <a:pPr marL="914400" lvl="1" indent="-457200">
              <a:buFont typeface="Arial" panose="020B0604020202020204" pitchFamily="34" charset="0"/>
              <a:buChar char="•"/>
            </a:pPr>
            <a:r>
              <a:rPr lang="en-US" sz="2400" dirty="0">
                <a:solidFill>
                  <a:schemeClr val="accent1"/>
                </a:solidFill>
              </a:rPr>
              <a:t>One in a thousand chance is 1:1,000 = 1:10</a:t>
            </a:r>
            <a:r>
              <a:rPr lang="en-US" sz="2400" baseline="30000" dirty="0">
                <a:solidFill>
                  <a:schemeClr val="accent1"/>
                </a:solidFill>
              </a:rPr>
              <a:t>3</a:t>
            </a:r>
          </a:p>
          <a:p>
            <a:pPr marL="914400" lvl="1" indent="-457200">
              <a:buFont typeface="Arial" panose="020B0604020202020204" pitchFamily="34" charset="0"/>
              <a:buChar char="•"/>
            </a:pPr>
            <a:r>
              <a:rPr lang="en-US" sz="2400" dirty="0">
                <a:solidFill>
                  <a:schemeClr val="accent1"/>
                </a:solidFill>
              </a:rPr>
              <a:t>One in a million chance is 1:1,000,000 = 1:10</a:t>
            </a:r>
            <a:r>
              <a:rPr lang="en-US" sz="2400" baseline="30000" dirty="0">
                <a:solidFill>
                  <a:schemeClr val="accent1"/>
                </a:solidFill>
              </a:rPr>
              <a:t>6</a:t>
            </a:r>
          </a:p>
          <a:p>
            <a:pPr marL="914400" lvl="1" indent="-457200">
              <a:buFont typeface="Arial" panose="020B0604020202020204" pitchFamily="34" charset="0"/>
              <a:buChar char="•"/>
            </a:pPr>
            <a:r>
              <a:rPr lang="en-US" sz="2400" dirty="0">
                <a:solidFill>
                  <a:schemeClr val="accent1"/>
                </a:solidFill>
              </a:rPr>
              <a:t>One in a billion chance is 1:1,000,000,000 = 1:10</a:t>
            </a:r>
            <a:r>
              <a:rPr lang="en-US" sz="2400" baseline="30000" dirty="0">
                <a:solidFill>
                  <a:schemeClr val="accent1"/>
                </a:solidFill>
              </a:rPr>
              <a:t>9</a:t>
            </a:r>
            <a:endParaRPr lang="en-US" sz="2400" dirty="0">
              <a:solidFill>
                <a:schemeClr val="accent1"/>
              </a:solidFill>
            </a:endParaRPr>
          </a:p>
          <a:p>
            <a:pPr marL="914400" lvl="1" indent="-457200">
              <a:buFont typeface="Arial" panose="020B0604020202020204" pitchFamily="34" charset="0"/>
              <a:buChar char="•"/>
            </a:pPr>
            <a:r>
              <a:rPr lang="en-US" sz="2400" dirty="0">
                <a:solidFill>
                  <a:schemeClr val="accent1"/>
                </a:solidFill>
              </a:rPr>
              <a:t>A change in the </a:t>
            </a:r>
            <a:r>
              <a:rPr lang="en-US" sz="2400" u="sng" dirty="0">
                <a:solidFill>
                  <a:schemeClr val="accent1"/>
                </a:solidFill>
              </a:rPr>
              <a:t>constant G</a:t>
            </a:r>
            <a:r>
              <a:rPr lang="en-US" sz="2400" dirty="0">
                <a:solidFill>
                  <a:schemeClr val="accent1"/>
                </a:solidFill>
              </a:rPr>
              <a:t> of 1:10</a:t>
            </a:r>
            <a:r>
              <a:rPr lang="en-US" sz="2400" baseline="30000" dirty="0">
                <a:solidFill>
                  <a:schemeClr val="accent1"/>
                </a:solidFill>
              </a:rPr>
              <a:t>100</a:t>
            </a:r>
            <a:r>
              <a:rPr lang="en-US" sz="2400" dirty="0">
                <a:solidFill>
                  <a:schemeClr val="accent1"/>
                </a:solidFill>
              </a:rPr>
              <a:t> </a:t>
            </a:r>
            <a:r>
              <a:rPr lang="en-US" sz="2400" dirty="0">
                <a:solidFill>
                  <a:schemeClr val="accent1"/>
                </a:solidFill>
                <a:sym typeface="Wingdings" panose="05000000000000000000" pitchFamily="2" charset="2"/>
              </a:rPr>
              <a:t> No life</a:t>
            </a:r>
            <a:endParaRPr lang="en-US" sz="2400" dirty="0">
              <a:solidFill>
                <a:schemeClr val="accent1"/>
              </a:solidFill>
            </a:endParaRPr>
          </a:p>
          <a:p>
            <a:pPr lvl="1"/>
            <a:r>
              <a:rPr lang="en-US" sz="2400" dirty="0">
                <a:solidFill>
                  <a:schemeClr val="accent1"/>
                </a:solidFill>
              </a:rPr>
              <a:t>	a change in the </a:t>
            </a:r>
            <a:r>
              <a:rPr lang="en-US" sz="2400" u="sng" dirty="0">
                <a:solidFill>
                  <a:schemeClr val="accent1"/>
                </a:solidFill>
              </a:rPr>
              <a:t>quantity of entropy</a:t>
            </a:r>
            <a:r>
              <a:rPr lang="en-US" sz="2400" dirty="0">
                <a:solidFill>
                  <a:schemeClr val="accent1"/>
                </a:solidFill>
              </a:rPr>
              <a:t> of 1:10</a:t>
            </a:r>
            <a:r>
              <a:rPr lang="en-US" sz="2400" baseline="30000" dirty="0">
                <a:solidFill>
                  <a:schemeClr val="accent1"/>
                </a:solidFill>
              </a:rPr>
              <a:t>1200</a:t>
            </a:r>
            <a:r>
              <a:rPr lang="en-US" sz="2400" dirty="0">
                <a:solidFill>
                  <a:schemeClr val="accent1"/>
                </a:solidFill>
              </a:rPr>
              <a:t> </a:t>
            </a:r>
            <a:r>
              <a:rPr lang="en-US" sz="2400" dirty="0">
                <a:solidFill>
                  <a:schemeClr val="accent1"/>
                </a:solidFill>
                <a:sym typeface="Wingdings" panose="05000000000000000000" pitchFamily="2" charset="2"/>
              </a:rPr>
              <a:t> No life</a:t>
            </a:r>
            <a:endParaRPr lang="en-US" sz="2400" baseline="30000" dirty="0">
              <a:solidFill>
                <a:schemeClr val="accent1"/>
              </a:solidFill>
            </a:endParaRPr>
          </a:p>
          <a:p>
            <a:pPr marL="457200" indent="-457200">
              <a:buFont typeface="Arial" panose="020B0604020202020204" pitchFamily="34" charset="0"/>
              <a:buChar char="•"/>
            </a:pPr>
            <a:r>
              <a:rPr lang="en-US" sz="2400" dirty="0"/>
              <a:t>The term “fine-tuning” is neutral. It does not mean design.</a:t>
            </a:r>
          </a:p>
          <a:p>
            <a:pPr marL="457200" indent="-457200">
              <a:buFont typeface="Arial" panose="020B0604020202020204" pitchFamily="34" charset="0"/>
              <a:buChar char="•"/>
            </a:pPr>
            <a:r>
              <a:rPr lang="en-US" sz="2400" dirty="0"/>
              <a:t>“Life” means </a:t>
            </a:r>
            <a:r>
              <a:rPr lang="en-US" sz="2400" u="sng" dirty="0"/>
              <a:t>any</a:t>
            </a:r>
            <a:r>
              <a:rPr lang="en-US" sz="2400" dirty="0"/>
              <a:t> life-form.</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18274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A904BE-35EF-1552-0C58-FAA9B0424E8B}"/>
              </a:ext>
            </a:extLst>
          </p:cNvPr>
          <p:cNvPicPr>
            <a:picLocks noChangeAspect="1"/>
          </p:cNvPicPr>
          <p:nvPr/>
        </p:nvPicPr>
        <p:blipFill rotWithShape="1">
          <a:blip r:embed="rId2"/>
          <a:srcRect t="13276" b="13276"/>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CF37E2A6-B7A9-43DE-1604-9FF098595C10}"/>
              </a:ext>
            </a:extLst>
          </p:cNvPr>
          <p:cNvSpPr>
            <a:spLocks noGrp="1"/>
          </p:cNvSpPr>
          <p:nvPr>
            <p:ph type="title"/>
          </p:nvPr>
        </p:nvSpPr>
        <p:spPr>
          <a:xfrm>
            <a:off x="1524000" y="0"/>
            <a:ext cx="9144000" cy="762000"/>
          </a:xfrm>
          <a:solidFill>
            <a:schemeClr val="bg1"/>
          </a:solidFill>
        </p:spPr>
        <p:txBody>
          <a:bodyPr/>
          <a:lstStyle/>
          <a:p>
            <a:r>
              <a:rPr lang="en-US" sz="3200" dirty="0">
                <a:solidFill>
                  <a:schemeClr val="tx1"/>
                </a:solidFill>
              </a:rPr>
              <a:t>Why is the Universe Fine-Tuned for Life?</a:t>
            </a:r>
          </a:p>
        </p:txBody>
      </p:sp>
    </p:spTree>
    <p:extLst>
      <p:ext uri="{BB962C8B-B14F-4D97-AF65-F5344CB8AC3E}">
        <p14:creationId xmlns:p14="http://schemas.microsoft.com/office/powerpoint/2010/main" val="2688542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a:xfrm>
            <a:off x="1524000" y="-1"/>
            <a:ext cx="9144000" cy="1655379"/>
          </a:xfrm>
        </p:spPr>
        <p:txBody>
          <a:bodyPr/>
          <a:lstStyle/>
          <a:p>
            <a:r>
              <a:rPr lang="en-US" sz="3200" u="sng" dirty="0"/>
              <a:t>WHY</a:t>
            </a:r>
            <a:r>
              <a:rPr lang="en-US" sz="3200" dirty="0"/>
              <a:t> is the universe fine tuned for life?</a:t>
            </a:r>
            <a:br>
              <a:rPr lang="en-US" sz="3200" dirty="0"/>
            </a:br>
            <a:r>
              <a:rPr lang="en-US" sz="3200" dirty="0"/>
              <a:t>The Fine-Tuning / Design / Teleological Argument</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0" y="2277170"/>
            <a:ext cx="4079019" cy="1655380"/>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P1. The fine-tuning of the universe is due to either physical necessity, chance or design.</a:t>
            </a:r>
          </a:p>
        </p:txBody>
      </p:sp>
      <p:sp>
        <p:nvSpPr>
          <p:cNvPr id="7" name="Flowchart: Alternate Process 6">
            <a:extLst>
              <a:ext uri="{FF2B5EF4-FFF2-40B4-BE49-F238E27FC236}">
                <a16:creationId xmlns:a16="http://schemas.microsoft.com/office/drawing/2014/main" id="{F534202C-AF58-F8BD-C0C1-2B315EEBBDBC}"/>
              </a:ext>
            </a:extLst>
          </p:cNvPr>
          <p:cNvSpPr/>
          <p:nvPr/>
        </p:nvSpPr>
        <p:spPr>
          <a:xfrm>
            <a:off x="1752600" y="4150245"/>
            <a:ext cx="4079018" cy="990600"/>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P2. It is </a:t>
            </a:r>
            <a:r>
              <a:rPr lang="en-US" sz="2400" u="sng" dirty="0">
                <a:solidFill>
                  <a:srgbClr val="000000"/>
                </a:solidFill>
                <a:latin typeface="Arial"/>
              </a:rPr>
              <a:t>not</a:t>
            </a:r>
            <a:r>
              <a:rPr lang="en-US" sz="2400" dirty="0">
                <a:solidFill>
                  <a:srgbClr val="000000"/>
                </a:solidFill>
                <a:latin typeface="Arial"/>
              </a:rPr>
              <a:t> due to physical necessity or chance.</a:t>
            </a:r>
          </a:p>
        </p:txBody>
      </p:sp>
      <p:sp>
        <p:nvSpPr>
          <p:cNvPr id="8" name="Flowchart: Alternate Process 7">
            <a:extLst>
              <a:ext uri="{FF2B5EF4-FFF2-40B4-BE49-F238E27FC236}">
                <a16:creationId xmlns:a16="http://schemas.microsoft.com/office/drawing/2014/main" id="{4C7B07ED-2F98-FC64-3821-4DD5F0901860}"/>
              </a:ext>
            </a:extLst>
          </p:cNvPr>
          <p:cNvSpPr/>
          <p:nvPr/>
        </p:nvSpPr>
        <p:spPr>
          <a:xfrm>
            <a:off x="1752600" y="5373622"/>
            <a:ext cx="4079019" cy="990600"/>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C. Therefore, it </a:t>
            </a:r>
            <a:r>
              <a:rPr lang="en-US" sz="2400" u="sng" dirty="0">
                <a:solidFill>
                  <a:srgbClr val="000000"/>
                </a:solidFill>
                <a:latin typeface="Arial"/>
              </a:rPr>
              <a:t>is</a:t>
            </a:r>
            <a:r>
              <a:rPr lang="en-US" sz="2400" dirty="0">
                <a:solidFill>
                  <a:srgbClr val="000000"/>
                </a:solidFill>
                <a:latin typeface="Arial"/>
              </a:rPr>
              <a:t> due to design.</a:t>
            </a:r>
          </a:p>
        </p:txBody>
      </p:sp>
      <p:sp>
        <p:nvSpPr>
          <p:cNvPr id="9" name="Rectangle 8">
            <a:extLst>
              <a:ext uri="{FF2B5EF4-FFF2-40B4-BE49-F238E27FC236}">
                <a16:creationId xmlns:a16="http://schemas.microsoft.com/office/drawing/2014/main" id="{71C4D436-E3B4-FD1D-AE63-8D72AC9C6B2E}"/>
              </a:ext>
            </a:extLst>
          </p:cNvPr>
          <p:cNvSpPr/>
          <p:nvPr/>
        </p:nvSpPr>
        <p:spPr>
          <a:xfrm>
            <a:off x="1752600" y="1655378"/>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spTree>
    <p:extLst>
      <p:ext uri="{BB962C8B-B14F-4D97-AF65-F5344CB8AC3E}">
        <p14:creationId xmlns:p14="http://schemas.microsoft.com/office/powerpoint/2010/main" val="39315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p:txBody>
          <a:bodyPr/>
          <a:lstStyle/>
          <a:p>
            <a:r>
              <a:rPr lang="en-US" sz="3200" dirty="0"/>
              <a:t>The Design Argument: P1</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1" y="1459992"/>
            <a:ext cx="4079019" cy="1655380"/>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P1. The fine-tuning of the universe is due to either physical necessity, chance or design.</a:t>
            </a:r>
          </a:p>
        </p:txBody>
      </p:sp>
      <p:sp>
        <p:nvSpPr>
          <p:cNvPr id="9" name="Rectangle 8">
            <a:extLst>
              <a:ext uri="{FF2B5EF4-FFF2-40B4-BE49-F238E27FC236}">
                <a16:creationId xmlns:a16="http://schemas.microsoft.com/office/drawing/2014/main" id="{71C4D436-E3B4-FD1D-AE63-8D72AC9C6B2E}"/>
              </a:ext>
            </a:extLst>
          </p:cNvPr>
          <p:cNvSpPr/>
          <p:nvPr/>
        </p:nvSpPr>
        <p:spPr>
          <a:xfrm>
            <a:off x="1752601" y="8382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sp>
        <p:nvSpPr>
          <p:cNvPr id="2" name="Speech Bubble: Rectangle 1">
            <a:extLst>
              <a:ext uri="{FF2B5EF4-FFF2-40B4-BE49-F238E27FC236}">
                <a16:creationId xmlns:a16="http://schemas.microsoft.com/office/drawing/2014/main" id="{43056E04-902F-016F-B3F2-C31F315A5825}"/>
              </a:ext>
            </a:extLst>
          </p:cNvPr>
          <p:cNvSpPr/>
          <p:nvPr/>
        </p:nvSpPr>
        <p:spPr>
          <a:xfrm>
            <a:off x="6477001" y="963030"/>
            <a:ext cx="4010103" cy="1267918"/>
          </a:xfrm>
          <a:prstGeom prst="wedgeRectCallout">
            <a:avLst>
              <a:gd name="adj1" fmla="val -101058"/>
              <a:gd name="adj2" fmla="val 63286"/>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Physics says that the universe </a:t>
            </a:r>
            <a:r>
              <a:rPr lang="en-US" sz="2400" u="sng" dirty="0">
                <a:solidFill>
                  <a:srgbClr val="003399"/>
                </a:solidFill>
                <a:latin typeface="Arial"/>
              </a:rPr>
              <a:t>had</a:t>
            </a:r>
            <a:r>
              <a:rPr lang="en-US" sz="2400" dirty="0">
                <a:solidFill>
                  <a:srgbClr val="003399"/>
                </a:solidFill>
                <a:latin typeface="Arial"/>
              </a:rPr>
              <a:t> to be life producing.</a:t>
            </a:r>
          </a:p>
        </p:txBody>
      </p:sp>
      <p:sp>
        <p:nvSpPr>
          <p:cNvPr id="3" name="Speech Bubble: Rectangle 2">
            <a:extLst>
              <a:ext uri="{FF2B5EF4-FFF2-40B4-BE49-F238E27FC236}">
                <a16:creationId xmlns:a16="http://schemas.microsoft.com/office/drawing/2014/main" id="{2D5DEA53-EBD3-E2B7-F6A1-58844795F2D7}"/>
              </a:ext>
            </a:extLst>
          </p:cNvPr>
          <p:cNvSpPr/>
          <p:nvPr/>
        </p:nvSpPr>
        <p:spPr>
          <a:xfrm>
            <a:off x="6477001" y="2480603"/>
            <a:ext cx="4010103" cy="567396"/>
          </a:xfrm>
          <a:prstGeom prst="wedgeRectCallout">
            <a:avLst>
              <a:gd name="adj1" fmla="val -72939"/>
              <a:gd name="adj2" fmla="val -46742"/>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We just got lucky.</a:t>
            </a:r>
          </a:p>
        </p:txBody>
      </p:sp>
      <p:sp>
        <p:nvSpPr>
          <p:cNvPr id="5" name="Speech Bubble: Rectangle 4">
            <a:extLst>
              <a:ext uri="{FF2B5EF4-FFF2-40B4-BE49-F238E27FC236}">
                <a16:creationId xmlns:a16="http://schemas.microsoft.com/office/drawing/2014/main" id="{70252187-8AE5-3C5D-4FAD-CFFC194B31F3}"/>
              </a:ext>
            </a:extLst>
          </p:cNvPr>
          <p:cNvSpPr/>
          <p:nvPr/>
        </p:nvSpPr>
        <p:spPr>
          <a:xfrm>
            <a:off x="6477000" y="3325228"/>
            <a:ext cx="4010103" cy="1170572"/>
          </a:xfrm>
          <a:prstGeom prst="wedgeRectCallout">
            <a:avLst>
              <a:gd name="adj1" fmla="val -133972"/>
              <a:gd name="adj2" fmla="val -78293"/>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Our hypothesis.</a:t>
            </a:r>
            <a:br>
              <a:rPr lang="en-US" sz="2400" dirty="0">
                <a:solidFill>
                  <a:srgbClr val="003399"/>
                </a:solidFill>
                <a:latin typeface="Arial"/>
              </a:rPr>
            </a:br>
            <a:r>
              <a:rPr lang="en-US" sz="2400" dirty="0">
                <a:solidFill>
                  <a:srgbClr val="003399"/>
                </a:solidFill>
                <a:latin typeface="Arial"/>
              </a:rPr>
              <a:t>It was made by a designer (God)</a:t>
            </a:r>
          </a:p>
        </p:txBody>
      </p:sp>
      <p:sp>
        <p:nvSpPr>
          <p:cNvPr id="10" name="Oval 9">
            <a:extLst>
              <a:ext uri="{FF2B5EF4-FFF2-40B4-BE49-F238E27FC236}">
                <a16:creationId xmlns:a16="http://schemas.microsoft.com/office/drawing/2014/main" id="{522D3860-CCC3-6B56-11A8-71D2C989464B}"/>
              </a:ext>
            </a:extLst>
          </p:cNvPr>
          <p:cNvSpPr/>
          <p:nvPr/>
        </p:nvSpPr>
        <p:spPr>
          <a:xfrm>
            <a:off x="1752600" y="1447801"/>
            <a:ext cx="685800" cy="5950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spTree>
    <p:extLst>
      <p:ext uri="{BB962C8B-B14F-4D97-AF65-F5344CB8AC3E}">
        <p14:creationId xmlns:p14="http://schemas.microsoft.com/office/powerpoint/2010/main" val="179047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p:txBody>
          <a:bodyPr/>
          <a:lstStyle/>
          <a:p>
            <a:r>
              <a:rPr lang="en-US" sz="3200" dirty="0"/>
              <a:t>The Design Argument: P1</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0" y="1459992"/>
            <a:ext cx="4096910" cy="1655380"/>
          </a:xfrm>
          <a:prstGeom prst="flowChartAlternateProcess">
            <a:avLst/>
          </a:prstGeom>
          <a:solidFill>
            <a:schemeClr val="tx1"/>
          </a:solidFill>
          <a:ln>
            <a:solidFill>
              <a:srgbClr val="0D2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P1. The fine-tuning of the universe is due to either physical necessity, chance or design.</a:t>
            </a:r>
          </a:p>
        </p:txBody>
      </p:sp>
      <p:sp>
        <p:nvSpPr>
          <p:cNvPr id="9" name="Rectangle 8">
            <a:extLst>
              <a:ext uri="{FF2B5EF4-FFF2-40B4-BE49-F238E27FC236}">
                <a16:creationId xmlns:a16="http://schemas.microsoft.com/office/drawing/2014/main" id="{71C4D436-E3B4-FD1D-AE63-8D72AC9C6B2E}"/>
              </a:ext>
            </a:extLst>
          </p:cNvPr>
          <p:cNvSpPr/>
          <p:nvPr/>
        </p:nvSpPr>
        <p:spPr>
          <a:xfrm>
            <a:off x="1752601" y="8382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grpSp>
        <p:nvGrpSpPr>
          <p:cNvPr id="21" name="Group 20">
            <a:extLst>
              <a:ext uri="{FF2B5EF4-FFF2-40B4-BE49-F238E27FC236}">
                <a16:creationId xmlns:a16="http://schemas.microsoft.com/office/drawing/2014/main" id="{D0D9CEE5-5457-1288-A232-DC2F23A63232}"/>
              </a:ext>
            </a:extLst>
          </p:cNvPr>
          <p:cNvGrpSpPr/>
          <p:nvPr/>
        </p:nvGrpSpPr>
        <p:grpSpPr>
          <a:xfrm>
            <a:off x="1752601" y="2868673"/>
            <a:ext cx="4152569" cy="1246126"/>
            <a:chOff x="228600" y="2868673"/>
            <a:chExt cx="4079019" cy="1246126"/>
          </a:xfrm>
        </p:grpSpPr>
        <p:sp>
          <p:nvSpPr>
            <p:cNvPr id="2" name="Flowchart: Alternate Process 1">
              <a:extLst>
                <a:ext uri="{FF2B5EF4-FFF2-40B4-BE49-F238E27FC236}">
                  <a16:creationId xmlns:a16="http://schemas.microsoft.com/office/drawing/2014/main" id="{C9D166E7-2239-BE20-00AC-6BBC37587F2A}"/>
                </a:ext>
              </a:extLst>
            </p:cNvPr>
            <p:cNvSpPr/>
            <p:nvPr/>
          </p:nvSpPr>
          <p:spPr>
            <a:xfrm>
              <a:off x="609600" y="3279964"/>
              <a:ext cx="3698019" cy="834835"/>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Fine-tuning is a scientific fact.</a:t>
              </a:r>
            </a:p>
          </p:txBody>
        </p:sp>
        <p:grpSp>
          <p:nvGrpSpPr>
            <p:cNvPr id="20" name="Group 19">
              <a:extLst>
                <a:ext uri="{FF2B5EF4-FFF2-40B4-BE49-F238E27FC236}">
                  <a16:creationId xmlns:a16="http://schemas.microsoft.com/office/drawing/2014/main" id="{EBB96524-EDBD-5EAA-6792-F9B276A40D10}"/>
                </a:ext>
              </a:extLst>
            </p:cNvPr>
            <p:cNvGrpSpPr/>
            <p:nvPr/>
          </p:nvGrpSpPr>
          <p:grpSpPr>
            <a:xfrm>
              <a:off x="228600" y="2868673"/>
              <a:ext cx="381000" cy="828709"/>
              <a:chOff x="228600" y="2868673"/>
              <a:chExt cx="381000" cy="828709"/>
            </a:xfrm>
          </p:grpSpPr>
          <p:cxnSp>
            <p:nvCxnSpPr>
              <p:cNvPr id="15" name="Straight Connector 14">
                <a:extLst>
                  <a:ext uri="{FF2B5EF4-FFF2-40B4-BE49-F238E27FC236}">
                    <a16:creationId xmlns:a16="http://schemas.microsoft.com/office/drawing/2014/main" id="{CAF51474-2673-32BA-607B-D686839D4031}"/>
                  </a:ext>
                </a:extLst>
              </p:cNvPr>
              <p:cNvCxnSpPr>
                <a:cxnSpLocks/>
              </p:cNvCxnSpPr>
              <p:nvPr/>
            </p:nvCxnSpPr>
            <p:spPr>
              <a:xfrm>
                <a:off x="228600" y="2868673"/>
                <a:ext cx="0" cy="828708"/>
              </a:xfrm>
              <a:prstGeom prst="line">
                <a:avLst/>
              </a:prstGeom>
              <a:ln w="25400">
                <a:solidFill>
                  <a:srgbClr val="0D2443"/>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BB63DC9-E1CA-D033-4294-45D685B91E51}"/>
                  </a:ext>
                </a:extLst>
              </p:cNvPr>
              <p:cNvCxnSpPr>
                <a:cxnSpLocks/>
                <a:endCxn id="2" idx="1"/>
              </p:cNvCxnSpPr>
              <p:nvPr/>
            </p:nvCxnSpPr>
            <p:spPr>
              <a:xfrm>
                <a:off x="228600" y="3697381"/>
                <a:ext cx="381000" cy="1"/>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7" name="Speech Bubble: Rectangle 6">
            <a:extLst>
              <a:ext uri="{FF2B5EF4-FFF2-40B4-BE49-F238E27FC236}">
                <a16:creationId xmlns:a16="http://schemas.microsoft.com/office/drawing/2014/main" id="{8608C955-88C0-AA89-99EE-D507C099630E}"/>
              </a:ext>
            </a:extLst>
          </p:cNvPr>
          <p:cNvSpPr/>
          <p:nvPr/>
        </p:nvSpPr>
        <p:spPr>
          <a:xfrm>
            <a:off x="6553201" y="3090204"/>
            <a:ext cx="4010103" cy="1569660"/>
          </a:xfrm>
          <a:prstGeom prst="wedgeRectCallout">
            <a:avLst>
              <a:gd name="adj1" fmla="val -66396"/>
              <a:gd name="adj2" fmla="val -25721"/>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This is true.</a:t>
            </a:r>
          </a:p>
          <a:p>
            <a:pPr eaLnBrk="0" fontAlgn="base" hangingPunct="0">
              <a:spcBef>
                <a:spcPct val="0"/>
              </a:spcBef>
              <a:spcAft>
                <a:spcPct val="0"/>
              </a:spcAft>
            </a:pPr>
            <a:r>
              <a:rPr lang="en-US" sz="2400" dirty="0">
                <a:solidFill>
                  <a:srgbClr val="003399"/>
                </a:solidFill>
                <a:latin typeface="Arial"/>
              </a:rPr>
              <a:t>Fine-tuning is well accepted by the scientists who study this area. </a:t>
            </a:r>
          </a:p>
        </p:txBody>
      </p:sp>
    </p:spTree>
    <p:extLst>
      <p:ext uri="{BB962C8B-B14F-4D97-AF65-F5344CB8AC3E}">
        <p14:creationId xmlns:p14="http://schemas.microsoft.com/office/powerpoint/2010/main" val="382737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784A11-5373-C04F-8E84-E3D171AB95F6}"/>
              </a:ext>
            </a:extLst>
          </p:cNvPr>
          <p:cNvSpPr>
            <a:spLocks noGrp="1"/>
          </p:cNvSpPr>
          <p:nvPr>
            <p:ph type="title"/>
          </p:nvPr>
        </p:nvSpPr>
        <p:spPr>
          <a:xfrm>
            <a:off x="1524000" y="0"/>
            <a:ext cx="9144000" cy="762000"/>
          </a:xfrm>
        </p:spPr>
        <p:txBody>
          <a:bodyPr/>
          <a:lstStyle/>
          <a:p>
            <a:r>
              <a:rPr lang="en-US" dirty="0"/>
              <a:t>Examples of fine-tuned universe</a:t>
            </a:r>
            <a:br>
              <a:rPr lang="en-US" sz="2400" b="0" dirty="0"/>
            </a:br>
            <a:r>
              <a:rPr lang="en-US" sz="2000" b="0" dirty="0"/>
              <a:t>(from the Wikipedia page)</a:t>
            </a:r>
          </a:p>
        </p:txBody>
      </p:sp>
      <p:pic>
        <p:nvPicPr>
          <p:cNvPr id="10" name="Picture 9">
            <a:extLst>
              <a:ext uri="{FF2B5EF4-FFF2-40B4-BE49-F238E27FC236}">
                <a16:creationId xmlns:a16="http://schemas.microsoft.com/office/drawing/2014/main" id="{45977678-D348-1FE6-D9DD-E97445DBB45C}"/>
              </a:ext>
            </a:extLst>
          </p:cNvPr>
          <p:cNvPicPr>
            <a:picLocks noChangeAspect="1"/>
          </p:cNvPicPr>
          <p:nvPr/>
        </p:nvPicPr>
        <p:blipFill>
          <a:blip r:embed="rId2"/>
          <a:stretch>
            <a:fillRect/>
          </a:stretch>
        </p:blipFill>
        <p:spPr>
          <a:xfrm>
            <a:off x="1499483" y="775252"/>
            <a:ext cx="9144000" cy="4008946"/>
          </a:xfrm>
          <a:prstGeom prst="rect">
            <a:avLst/>
          </a:prstGeom>
        </p:spPr>
      </p:pic>
      <p:pic>
        <p:nvPicPr>
          <p:cNvPr id="11" name="Picture 10">
            <a:extLst>
              <a:ext uri="{FF2B5EF4-FFF2-40B4-BE49-F238E27FC236}">
                <a16:creationId xmlns:a16="http://schemas.microsoft.com/office/drawing/2014/main" id="{1CA6B96D-8C01-3048-0FC0-299DA1323912}"/>
              </a:ext>
            </a:extLst>
          </p:cNvPr>
          <p:cNvPicPr>
            <a:picLocks noChangeAspect="1"/>
          </p:cNvPicPr>
          <p:nvPr/>
        </p:nvPicPr>
        <p:blipFill rotWithShape="1">
          <a:blip r:embed="rId3"/>
          <a:srcRect t="69744"/>
          <a:stretch/>
        </p:blipFill>
        <p:spPr>
          <a:xfrm>
            <a:off x="1524000" y="5029200"/>
            <a:ext cx="3905250" cy="320374"/>
          </a:xfrm>
          <a:prstGeom prst="rect">
            <a:avLst/>
          </a:prstGeom>
        </p:spPr>
      </p:pic>
      <p:pic>
        <p:nvPicPr>
          <p:cNvPr id="13" name="Picture 12">
            <a:extLst>
              <a:ext uri="{FF2B5EF4-FFF2-40B4-BE49-F238E27FC236}">
                <a16:creationId xmlns:a16="http://schemas.microsoft.com/office/drawing/2014/main" id="{B4A060F7-9545-40C9-84DD-2062E18F758B}"/>
              </a:ext>
            </a:extLst>
          </p:cNvPr>
          <p:cNvPicPr>
            <a:picLocks noChangeAspect="1"/>
          </p:cNvPicPr>
          <p:nvPr/>
        </p:nvPicPr>
        <p:blipFill>
          <a:blip r:embed="rId4"/>
          <a:stretch>
            <a:fillRect/>
          </a:stretch>
        </p:blipFill>
        <p:spPr>
          <a:xfrm>
            <a:off x="1524000" y="5349575"/>
            <a:ext cx="3905250" cy="1374883"/>
          </a:xfrm>
          <a:prstGeom prst="rect">
            <a:avLst/>
          </a:prstGeom>
        </p:spPr>
      </p:pic>
      <p:pic>
        <p:nvPicPr>
          <p:cNvPr id="15" name="Picture 14">
            <a:extLst>
              <a:ext uri="{FF2B5EF4-FFF2-40B4-BE49-F238E27FC236}">
                <a16:creationId xmlns:a16="http://schemas.microsoft.com/office/drawing/2014/main" id="{59643C69-505A-BF4E-2102-0871D501270E}"/>
              </a:ext>
            </a:extLst>
          </p:cNvPr>
          <p:cNvPicPr>
            <a:picLocks noChangeAspect="1"/>
          </p:cNvPicPr>
          <p:nvPr/>
        </p:nvPicPr>
        <p:blipFill rotWithShape="1">
          <a:blip r:embed="rId5"/>
          <a:srcRect l="3142"/>
          <a:stretch/>
        </p:blipFill>
        <p:spPr>
          <a:xfrm>
            <a:off x="5638800" y="4952258"/>
            <a:ext cx="4255646" cy="1069314"/>
          </a:xfrm>
          <a:prstGeom prst="rect">
            <a:avLst/>
          </a:prstGeom>
        </p:spPr>
      </p:pic>
      <p:grpSp>
        <p:nvGrpSpPr>
          <p:cNvPr id="21" name="Group 20">
            <a:extLst>
              <a:ext uri="{FF2B5EF4-FFF2-40B4-BE49-F238E27FC236}">
                <a16:creationId xmlns:a16="http://schemas.microsoft.com/office/drawing/2014/main" id="{4FE6A908-7FD0-3682-8CC7-EBE3D79E205C}"/>
              </a:ext>
            </a:extLst>
          </p:cNvPr>
          <p:cNvGrpSpPr/>
          <p:nvPr/>
        </p:nvGrpSpPr>
        <p:grpSpPr>
          <a:xfrm>
            <a:off x="1547037" y="4952259"/>
            <a:ext cx="3905250" cy="1927007"/>
            <a:chOff x="0" y="4780055"/>
            <a:chExt cx="3905250" cy="1927007"/>
          </a:xfrm>
        </p:grpSpPr>
        <p:pic>
          <p:nvPicPr>
            <p:cNvPr id="18" name="Picture 17">
              <a:extLst>
                <a:ext uri="{FF2B5EF4-FFF2-40B4-BE49-F238E27FC236}">
                  <a16:creationId xmlns:a16="http://schemas.microsoft.com/office/drawing/2014/main" id="{58C3F580-DDB3-9882-FDE4-CF6C6F06F3D5}"/>
                </a:ext>
              </a:extLst>
            </p:cNvPr>
            <p:cNvPicPr>
              <a:picLocks noChangeAspect="1"/>
            </p:cNvPicPr>
            <p:nvPr/>
          </p:nvPicPr>
          <p:blipFill rotWithShape="1">
            <a:blip r:embed="rId3"/>
            <a:srcRect b="78114"/>
            <a:stretch/>
          </p:blipFill>
          <p:spPr>
            <a:xfrm>
              <a:off x="0" y="4780055"/>
              <a:ext cx="3905250" cy="231750"/>
            </a:xfrm>
            <a:prstGeom prst="rect">
              <a:avLst/>
            </a:prstGeom>
          </p:spPr>
        </p:pic>
        <p:pic>
          <p:nvPicPr>
            <p:cNvPr id="19" name="Picture 18">
              <a:extLst>
                <a:ext uri="{FF2B5EF4-FFF2-40B4-BE49-F238E27FC236}">
                  <a16:creationId xmlns:a16="http://schemas.microsoft.com/office/drawing/2014/main" id="{870ABEBC-BB77-F3EA-F490-4A1634047D35}"/>
                </a:ext>
              </a:extLst>
            </p:cNvPr>
            <p:cNvPicPr>
              <a:picLocks noChangeAspect="1"/>
            </p:cNvPicPr>
            <p:nvPr/>
          </p:nvPicPr>
          <p:blipFill rotWithShape="1">
            <a:blip r:embed="rId3"/>
            <a:srcRect t="69744"/>
            <a:stretch/>
          </p:blipFill>
          <p:spPr>
            <a:xfrm>
              <a:off x="0" y="5011805"/>
              <a:ext cx="3905250" cy="320374"/>
            </a:xfrm>
            <a:prstGeom prst="rect">
              <a:avLst/>
            </a:prstGeom>
          </p:spPr>
        </p:pic>
        <p:pic>
          <p:nvPicPr>
            <p:cNvPr id="20" name="Picture 19">
              <a:extLst>
                <a:ext uri="{FF2B5EF4-FFF2-40B4-BE49-F238E27FC236}">
                  <a16:creationId xmlns:a16="http://schemas.microsoft.com/office/drawing/2014/main" id="{EA342F86-A403-8363-6E88-C790F13B4743}"/>
                </a:ext>
              </a:extLst>
            </p:cNvPr>
            <p:cNvPicPr>
              <a:picLocks noChangeAspect="1"/>
            </p:cNvPicPr>
            <p:nvPr/>
          </p:nvPicPr>
          <p:blipFill>
            <a:blip r:embed="rId4"/>
            <a:stretch>
              <a:fillRect/>
            </a:stretch>
          </p:blipFill>
          <p:spPr>
            <a:xfrm>
              <a:off x="0" y="5332179"/>
              <a:ext cx="3905250" cy="1374883"/>
            </a:xfrm>
            <a:prstGeom prst="rect">
              <a:avLst/>
            </a:prstGeom>
          </p:spPr>
        </p:pic>
      </p:grpSp>
    </p:spTree>
    <p:extLst>
      <p:ext uri="{BB962C8B-B14F-4D97-AF65-F5344CB8AC3E}">
        <p14:creationId xmlns:p14="http://schemas.microsoft.com/office/powerpoint/2010/main" val="2225632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001F3-CA4E-A292-4A37-F27671EFD63A}"/>
              </a:ext>
            </a:extLst>
          </p:cNvPr>
          <p:cNvPicPr>
            <a:picLocks noChangeAspect="1"/>
          </p:cNvPicPr>
          <p:nvPr/>
        </p:nvPicPr>
        <p:blipFill>
          <a:blip r:embed="rId2"/>
          <a:stretch>
            <a:fillRect/>
          </a:stretch>
        </p:blipFill>
        <p:spPr>
          <a:xfrm>
            <a:off x="1524000" y="6532"/>
            <a:ext cx="9144000" cy="2177143"/>
          </a:xfrm>
          <a:prstGeom prst="rect">
            <a:avLst/>
          </a:prstGeom>
        </p:spPr>
      </p:pic>
      <p:pic>
        <p:nvPicPr>
          <p:cNvPr id="5" name="Picture 4">
            <a:extLst>
              <a:ext uri="{FF2B5EF4-FFF2-40B4-BE49-F238E27FC236}">
                <a16:creationId xmlns:a16="http://schemas.microsoft.com/office/drawing/2014/main" id="{1E9D7A22-088C-0AF5-5A8E-94FAB7C44146}"/>
              </a:ext>
            </a:extLst>
          </p:cNvPr>
          <p:cNvPicPr>
            <a:picLocks noChangeAspect="1"/>
          </p:cNvPicPr>
          <p:nvPr/>
        </p:nvPicPr>
        <p:blipFill>
          <a:blip r:embed="rId3"/>
          <a:stretch>
            <a:fillRect/>
          </a:stretch>
        </p:blipFill>
        <p:spPr>
          <a:xfrm>
            <a:off x="1524001" y="2183674"/>
            <a:ext cx="4543113" cy="3159479"/>
          </a:xfrm>
          <a:prstGeom prst="rect">
            <a:avLst/>
          </a:prstGeom>
        </p:spPr>
      </p:pic>
      <p:pic>
        <p:nvPicPr>
          <p:cNvPr id="11" name="Picture 10">
            <a:extLst>
              <a:ext uri="{FF2B5EF4-FFF2-40B4-BE49-F238E27FC236}">
                <a16:creationId xmlns:a16="http://schemas.microsoft.com/office/drawing/2014/main" id="{AE3D2D3F-2B40-2119-8138-126BBDB4B1CE}"/>
              </a:ext>
            </a:extLst>
          </p:cNvPr>
          <p:cNvPicPr>
            <a:picLocks noChangeAspect="1"/>
          </p:cNvPicPr>
          <p:nvPr/>
        </p:nvPicPr>
        <p:blipFill>
          <a:blip r:embed="rId4"/>
          <a:stretch>
            <a:fillRect/>
          </a:stretch>
        </p:blipFill>
        <p:spPr>
          <a:xfrm>
            <a:off x="6096001" y="2181497"/>
            <a:ext cx="4533902" cy="3161656"/>
          </a:xfrm>
          <a:prstGeom prst="rect">
            <a:avLst/>
          </a:prstGeom>
        </p:spPr>
      </p:pic>
      <p:sp>
        <p:nvSpPr>
          <p:cNvPr id="2" name="TextBox 1">
            <a:extLst>
              <a:ext uri="{FF2B5EF4-FFF2-40B4-BE49-F238E27FC236}">
                <a16:creationId xmlns:a16="http://schemas.microsoft.com/office/drawing/2014/main" id="{59DB42FD-14D4-B219-9E9B-528F05F5B986}"/>
              </a:ext>
            </a:extLst>
          </p:cNvPr>
          <p:cNvSpPr txBox="1"/>
          <p:nvPr/>
        </p:nvSpPr>
        <p:spPr>
          <a:xfrm>
            <a:off x="7772400" y="152400"/>
            <a:ext cx="2743200"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003399"/>
                </a:solidFill>
                <a:latin typeface="Arial" panose="020B0604020202020204" pitchFamily="34" charset="0"/>
              </a:rPr>
              <a:t>Oliver Wendell Jones</a:t>
            </a:r>
          </a:p>
        </p:txBody>
      </p:sp>
    </p:spTree>
    <p:extLst>
      <p:ext uri="{BB962C8B-B14F-4D97-AF65-F5344CB8AC3E}">
        <p14:creationId xmlns:p14="http://schemas.microsoft.com/office/powerpoint/2010/main" val="88480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385292-8EDC-DD11-545C-DE3800C33E6C}"/>
              </a:ext>
            </a:extLst>
          </p:cNvPr>
          <p:cNvPicPr>
            <a:picLocks noChangeAspect="1"/>
          </p:cNvPicPr>
          <p:nvPr/>
        </p:nvPicPr>
        <p:blipFill>
          <a:blip r:embed="rId2"/>
          <a:stretch>
            <a:fillRect/>
          </a:stretch>
        </p:blipFill>
        <p:spPr>
          <a:xfrm>
            <a:off x="1532709" y="0"/>
            <a:ext cx="4617878" cy="3200400"/>
          </a:xfrm>
          <a:prstGeom prst="rect">
            <a:avLst/>
          </a:prstGeom>
        </p:spPr>
      </p:pic>
      <p:pic>
        <p:nvPicPr>
          <p:cNvPr id="12" name="Picture 11">
            <a:extLst>
              <a:ext uri="{FF2B5EF4-FFF2-40B4-BE49-F238E27FC236}">
                <a16:creationId xmlns:a16="http://schemas.microsoft.com/office/drawing/2014/main" id="{11BAC0AE-9D12-B16A-F2F9-AEB3C89238E7}"/>
              </a:ext>
            </a:extLst>
          </p:cNvPr>
          <p:cNvPicPr>
            <a:picLocks noChangeAspect="1"/>
          </p:cNvPicPr>
          <p:nvPr/>
        </p:nvPicPr>
        <p:blipFill rotWithShape="1">
          <a:blip r:embed="rId3"/>
          <a:srcRect t="-1191" b="-15"/>
          <a:stretch/>
        </p:blipFill>
        <p:spPr>
          <a:xfrm>
            <a:off x="6161873" y="-53340"/>
            <a:ext cx="2228850" cy="3238948"/>
          </a:xfrm>
          <a:prstGeom prst="rect">
            <a:avLst/>
          </a:prstGeom>
        </p:spPr>
      </p:pic>
      <p:pic>
        <p:nvPicPr>
          <p:cNvPr id="14" name="Picture 13">
            <a:extLst>
              <a:ext uri="{FF2B5EF4-FFF2-40B4-BE49-F238E27FC236}">
                <a16:creationId xmlns:a16="http://schemas.microsoft.com/office/drawing/2014/main" id="{D96F3C6E-C970-CBB4-5ED4-F1895E6BC420}"/>
              </a:ext>
            </a:extLst>
          </p:cNvPr>
          <p:cNvPicPr>
            <a:picLocks noChangeAspect="1"/>
          </p:cNvPicPr>
          <p:nvPr/>
        </p:nvPicPr>
        <p:blipFill>
          <a:blip r:embed="rId4"/>
          <a:stretch>
            <a:fillRect/>
          </a:stretch>
        </p:blipFill>
        <p:spPr>
          <a:xfrm>
            <a:off x="8379947" y="11974"/>
            <a:ext cx="2279345" cy="3173634"/>
          </a:xfrm>
          <a:prstGeom prst="rect">
            <a:avLst/>
          </a:prstGeom>
        </p:spPr>
      </p:pic>
      <p:pic>
        <p:nvPicPr>
          <p:cNvPr id="16" name="Picture 15">
            <a:extLst>
              <a:ext uri="{FF2B5EF4-FFF2-40B4-BE49-F238E27FC236}">
                <a16:creationId xmlns:a16="http://schemas.microsoft.com/office/drawing/2014/main" id="{BE045034-E050-D8B5-BE82-35DD6AC0E0E1}"/>
              </a:ext>
            </a:extLst>
          </p:cNvPr>
          <p:cNvPicPr>
            <a:picLocks noChangeAspect="1"/>
          </p:cNvPicPr>
          <p:nvPr/>
        </p:nvPicPr>
        <p:blipFill>
          <a:blip r:embed="rId5"/>
          <a:stretch>
            <a:fillRect/>
          </a:stretch>
        </p:blipFill>
        <p:spPr>
          <a:xfrm>
            <a:off x="1600200" y="3230880"/>
            <a:ext cx="4556125" cy="3200400"/>
          </a:xfrm>
          <a:prstGeom prst="rect">
            <a:avLst/>
          </a:prstGeom>
        </p:spPr>
      </p:pic>
      <p:pic>
        <p:nvPicPr>
          <p:cNvPr id="18" name="Picture 17">
            <a:extLst>
              <a:ext uri="{FF2B5EF4-FFF2-40B4-BE49-F238E27FC236}">
                <a16:creationId xmlns:a16="http://schemas.microsoft.com/office/drawing/2014/main" id="{29834C45-1758-23DE-E0C1-380750185CAF}"/>
              </a:ext>
            </a:extLst>
          </p:cNvPr>
          <p:cNvPicPr>
            <a:picLocks noChangeAspect="1"/>
          </p:cNvPicPr>
          <p:nvPr/>
        </p:nvPicPr>
        <p:blipFill>
          <a:blip r:embed="rId6"/>
          <a:stretch>
            <a:fillRect/>
          </a:stretch>
        </p:blipFill>
        <p:spPr>
          <a:xfrm>
            <a:off x="6087321" y="3230880"/>
            <a:ext cx="4606804" cy="3200400"/>
          </a:xfrm>
          <a:prstGeom prst="rect">
            <a:avLst/>
          </a:prstGeom>
        </p:spPr>
      </p:pic>
    </p:spTree>
    <p:extLst>
      <p:ext uri="{BB962C8B-B14F-4D97-AF65-F5344CB8AC3E}">
        <p14:creationId xmlns:p14="http://schemas.microsoft.com/office/powerpoint/2010/main" val="65933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p:txBody>
          <a:bodyPr/>
          <a:lstStyle/>
          <a:p>
            <a:r>
              <a:rPr lang="en-US" sz="3200" dirty="0"/>
              <a:t>The Design Argument: P1</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0" y="1459992"/>
            <a:ext cx="4096910" cy="1655380"/>
          </a:xfrm>
          <a:prstGeom prst="flowChartAlternateProcess">
            <a:avLst/>
          </a:prstGeom>
          <a:solidFill>
            <a:schemeClr val="tx1"/>
          </a:solidFill>
          <a:ln>
            <a:solidFill>
              <a:srgbClr val="0D2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P1. The fine-tuning of the universe is due to either physical necessity, chance or design.</a:t>
            </a:r>
          </a:p>
        </p:txBody>
      </p:sp>
      <p:sp>
        <p:nvSpPr>
          <p:cNvPr id="9" name="Rectangle 8">
            <a:extLst>
              <a:ext uri="{FF2B5EF4-FFF2-40B4-BE49-F238E27FC236}">
                <a16:creationId xmlns:a16="http://schemas.microsoft.com/office/drawing/2014/main" id="{71C4D436-E3B4-FD1D-AE63-8D72AC9C6B2E}"/>
              </a:ext>
            </a:extLst>
          </p:cNvPr>
          <p:cNvSpPr/>
          <p:nvPr/>
        </p:nvSpPr>
        <p:spPr>
          <a:xfrm>
            <a:off x="1752601" y="8382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grpSp>
        <p:nvGrpSpPr>
          <p:cNvPr id="21" name="Group 20">
            <a:extLst>
              <a:ext uri="{FF2B5EF4-FFF2-40B4-BE49-F238E27FC236}">
                <a16:creationId xmlns:a16="http://schemas.microsoft.com/office/drawing/2014/main" id="{D0D9CEE5-5457-1288-A232-DC2F23A63232}"/>
              </a:ext>
            </a:extLst>
          </p:cNvPr>
          <p:cNvGrpSpPr/>
          <p:nvPr/>
        </p:nvGrpSpPr>
        <p:grpSpPr>
          <a:xfrm>
            <a:off x="1752601" y="2868673"/>
            <a:ext cx="4152569" cy="1246126"/>
            <a:chOff x="228600" y="2868673"/>
            <a:chExt cx="4079019" cy="1246126"/>
          </a:xfrm>
        </p:grpSpPr>
        <p:sp>
          <p:nvSpPr>
            <p:cNvPr id="2" name="Flowchart: Alternate Process 1">
              <a:extLst>
                <a:ext uri="{FF2B5EF4-FFF2-40B4-BE49-F238E27FC236}">
                  <a16:creationId xmlns:a16="http://schemas.microsoft.com/office/drawing/2014/main" id="{C9D166E7-2239-BE20-00AC-6BBC37587F2A}"/>
                </a:ext>
              </a:extLst>
            </p:cNvPr>
            <p:cNvSpPr/>
            <p:nvPr/>
          </p:nvSpPr>
          <p:spPr>
            <a:xfrm>
              <a:off x="609600" y="3279964"/>
              <a:ext cx="3698019" cy="834835"/>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Fine-tuning is a scientific fact.</a:t>
              </a:r>
            </a:p>
          </p:txBody>
        </p:sp>
        <p:grpSp>
          <p:nvGrpSpPr>
            <p:cNvPr id="20" name="Group 19">
              <a:extLst>
                <a:ext uri="{FF2B5EF4-FFF2-40B4-BE49-F238E27FC236}">
                  <a16:creationId xmlns:a16="http://schemas.microsoft.com/office/drawing/2014/main" id="{EBB96524-EDBD-5EAA-6792-F9B276A40D10}"/>
                </a:ext>
              </a:extLst>
            </p:cNvPr>
            <p:cNvGrpSpPr/>
            <p:nvPr/>
          </p:nvGrpSpPr>
          <p:grpSpPr>
            <a:xfrm>
              <a:off x="228600" y="2868673"/>
              <a:ext cx="381000" cy="828709"/>
              <a:chOff x="228600" y="2868673"/>
              <a:chExt cx="381000" cy="828709"/>
            </a:xfrm>
          </p:grpSpPr>
          <p:cxnSp>
            <p:nvCxnSpPr>
              <p:cNvPr id="15" name="Straight Connector 14">
                <a:extLst>
                  <a:ext uri="{FF2B5EF4-FFF2-40B4-BE49-F238E27FC236}">
                    <a16:creationId xmlns:a16="http://schemas.microsoft.com/office/drawing/2014/main" id="{CAF51474-2673-32BA-607B-D686839D4031}"/>
                  </a:ext>
                </a:extLst>
              </p:cNvPr>
              <p:cNvCxnSpPr>
                <a:cxnSpLocks/>
              </p:cNvCxnSpPr>
              <p:nvPr/>
            </p:nvCxnSpPr>
            <p:spPr>
              <a:xfrm>
                <a:off x="228600" y="2868673"/>
                <a:ext cx="0" cy="828708"/>
              </a:xfrm>
              <a:prstGeom prst="line">
                <a:avLst/>
              </a:prstGeom>
              <a:ln w="25400">
                <a:solidFill>
                  <a:srgbClr val="0D2443"/>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BB63DC9-E1CA-D033-4294-45D685B91E51}"/>
                  </a:ext>
                </a:extLst>
              </p:cNvPr>
              <p:cNvCxnSpPr>
                <a:cxnSpLocks/>
                <a:endCxn id="2" idx="1"/>
              </p:cNvCxnSpPr>
              <p:nvPr/>
            </p:nvCxnSpPr>
            <p:spPr>
              <a:xfrm>
                <a:off x="228600" y="3697381"/>
                <a:ext cx="381000" cy="1"/>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5F80AB79-139D-BB5E-3CF7-9E72FD95EA51}"/>
              </a:ext>
            </a:extLst>
          </p:cNvPr>
          <p:cNvGrpSpPr/>
          <p:nvPr/>
        </p:nvGrpSpPr>
        <p:grpSpPr>
          <a:xfrm>
            <a:off x="1752601" y="3697381"/>
            <a:ext cx="4152569" cy="1700625"/>
            <a:chOff x="228600" y="2868673"/>
            <a:chExt cx="4079019" cy="1246126"/>
          </a:xfrm>
        </p:grpSpPr>
        <p:sp>
          <p:nvSpPr>
            <p:cNvPr id="30" name="Flowchart: Alternate Process 29">
              <a:extLst>
                <a:ext uri="{FF2B5EF4-FFF2-40B4-BE49-F238E27FC236}">
                  <a16:creationId xmlns:a16="http://schemas.microsoft.com/office/drawing/2014/main" id="{C65D0F42-C6CF-DBAB-5D43-2AAAFC3CE113}"/>
                </a:ext>
              </a:extLst>
            </p:cNvPr>
            <p:cNvSpPr/>
            <p:nvPr/>
          </p:nvSpPr>
          <p:spPr>
            <a:xfrm>
              <a:off x="609600" y="3279964"/>
              <a:ext cx="3698019" cy="834835"/>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These are the only options for explaining fine-tuning.</a:t>
              </a:r>
            </a:p>
          </p:txBody>
        </p:sp>
        <p:grpSp>
          <p:nvGrpSpPr>
            <p:cNvPr id="31" name="Group 30">
              <a:extLst>
                <a:ext uri="{FF2B5EF4-FFF2-40B4-BE49-F238E27FC236}">
                  <a16:creationId xmlns:a16="http://schemas.microsoft.com/office/drawing/2014/main" id="{0FF2CBCB-FCBA-260C-9A1B-86B839AE0A41}"/>
                </a:ext>
              </a:extLst>
            </p:cNvPr>
            <p:cNvGrpSpPr/>
            <p:nvPr/>
          </p:nvGrpSpPr>
          <p:grpSpPr>
            <a:xfrm>
              <a:off x="228600" y="2868673"/>
              <a:ext cx="381000" cy="828709"/>
              <a:chOff x="228600" y="2868673"/>
              <a:chExt cx="381000" cy="828709"/>
            </a:xfrm>
          </p:grpSpPr>
          <p:cxnSp>
            <p:nvCxnSpPr>
              <p:cNvPr id="32" name="Straight Connector 31">
                <a:extLst>
                  <a:ext uri="{FF2B5EF4-FFF2-40B4-BE49-F238E27FC236}">
                    <a16:creationId xmlns:a16="http://schemas.microsoft.com/office/drawing/2014/main" id="{27C1F79C-6F20-0578-BE5A-41662D3867F5}"/>
                  </a:ext>
                </a:extLst>
              </p:cNvPr>
              <p:cNvCxnSpPr>
                <a:cxnSpLocks/>
              </p:cNvCxnSpPr>
              <p:nvPr/>
            </p:nvCxnSpPr>
            <p:spPr>
              <a:xfrm>
                <a:off x="228600" y="2868673"/>
                <a:ext cx="0" cy="828708"/>
              </a:xfrm>
              <a:prstGeom prst="line">
                <a:avLst/>
              </a:prstGeom>
              <a:ln w="25400">
                <a:solidFill>
                  <a:srgbClr val="0D2443"/>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CAA8305-48F6-DBC9-7C02-0EE46A581BE6}"/>
                  </a:ext>
                </a:extLst>
              </p:cNvPr>
              <p:cNvCxnSpPr>
                <a:cxnSpLocks/>
                <a:endCxn id="30" idx="1"/>
              </p:cNvCxnSpPr>
              <p:nvPr/>
            </p:nvCxnSpPr>
            <p:spPr>
              <a:xfrm>
                <a:off x="228600" y="3697381"/>
                <a:ext cx="381000" cy="1"/>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93670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p:txBody>
          <a:bodyPr/>
          <a:lstStyle/>
          <a:p>
            <a:r>
              <a:rPr lang="en-US" sz="3200" dirty="0"/>
              <a:t>The Design Argument: P2</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1" y="1459992"/>
            <a:ext cx="4079019" cy="120700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P2. It (fine tuning) is </a:t>
            </a:r>
            <a:r>
              <a:rPr lang="en-US" sz="2400" u="sng" dirty="0">
                <a:solidFill>
                  <a:srgbClr val="000000"/>
                </a:solidFill>
                <a:latin typeface="Arial"/>
              </a:rPr>
              <a:t>not</a:t>
            </a:r>
            <a:r>
              <a:rPr lang="en-US" sz="2400" dirty="0">
                <a:solidFill>
                  <a:srgbClr val="000000"/>
                </a:solidFill>
                <a:latin typeface="Arial"/>
              </a:rPr>
              <a:t> due to physical necessity or chance.</a:t>
            </a:r>
          </a:p>
        </p:txBody>
      </p:sp>
      <p:sp>
        <p:nvSpPr>
          <p:cNvPr id="9" name="Rectangle 8">
            <a:extLst>
              <a:ext uri="{FF2B5EF4-FFF2-40B4-BE49-F238E27FC236}">
                <a16:creationId xmlns:a16="http://schemas.microsoft.com/office/drawing/2014/main" id="{71C4D436-E3B4-FD1D-AE63-8D72AC9C6B2E}"/>
              </a:ext>
            </a:extLst>
          </p:cNvPr>
          <p:cNvSpPr/>
          <p:nvPr/>
        </p:nvSpPr>
        <p:spPr>
          <a:xfrm>
            <a:off x="1752601" y="8382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sp>
        <p:nvSpPr>
          <p:cNvPr id="24" name="Speech Bubble: Rectangle 23">
            <a:extLst>
              <a:ext uri="{FF2B5EF4-FFF2-40B4-BE49-F238E27FC236}">
                <a16:creationId xmlns:a16="http://schemas.microsoft.com/office/drawing/2014/main" id="{95056918-FFDE-88FF-3102-EBCBE871550F}"/>
              </a:ext>
            </a:extLst>
          </p:cNvPr>
          <p:cNvSpPr/>
          <p:nvPr/>
        </p:nvSpPr>
        <p:spPr>
          <a:xfrm>
            <a:off x="6571130" y="3582411"/>
            <a:ext cx="4010103" cy="1981199"/>
          </a:xfrm>
          <a:prstGeom prst="wedgeRectCallout">
            <a:avLst>
              <a:gd name="adj1" fmla="val -66396"/>
              <a:gd name="adj2" fmla="val -19386"/>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There could exist universes with the </a:t>
            </a:r>
            <a:r>
              <a:rPr lang="en-US" sz="2400" u="sng" dirty="0">
                <a:solidFill>
                  <a:srgbClr val="003399"/>
                </a:solidFill>
                <a:latin typeface="Arial"/>
              </a:rPr>
              <a:t>same laws</a:t>
            </a:r>
            <a:r>
              <a:rPr lang="en-US" sz="2400" dirty="0">
                <a:solidFill>
                  <a:srgbClr val="003399"/>
                </a:solidFill>
                <a:latin typeface="Arial"/>
              </a:rPr>
              <a:t> of physics, but with </a:t>
            </a:r>
            <a:r>
              <a:rPr lang="en-US" sz="2400" u="sng" dirty="0">
                <a:solidFill>
                  <a:srgbClr val="003399"/>
                </a:solidFill>
                <a:latin typeface="Arial"/>
              </a:rPr>
              <a:t>different constants</a:t>
            </a:r>
            <a:r>
              <a:rPr lang="en-US" sz="2400" dirty="0">
                <a:solidFill>
                  <a:srgbClr val="003399"/>
                </a:solidFill>
                <a:latin typeface="Arial"/>
              </a:rPr>
              <a:t> that would not permit life.</a:t>
            </a:r>
          </a:p>
        </p:txBody>
      </p:sp>
      <p:grpSp>
        <p:nvGrpSpPr>
          <p:cNvPr id="8" name="Group 7">
            <a:extLst>
              <a:ext uri="{FF2B5EF4-FFF2-40B4-BE49-F238E27FC236}">
                <a16:creationId xmlns:a16="http://schemas.microsoft.com/office/drawing/2014/main" id="{90063F50-BF13-7EE1-60FC-BC57B5911A2C}"/>
              </a:ext>
            </a:extLst>
          </p:cNvPr>
          <p:cNvGrpSpPr/>
          <p:nvPr/>
        </p:nvGrpSpPr>
        <p:grpSpPr>
          <a:xfrm>
            <a:off x="1752601" y="2514600"/>
            <a:ext cx="4156545" cy="907614"/>
            <a:chOff x="228600" y="2514600"/>
            <a:chExt cx="4156545" cy="907614"/>
          </a:xfrm>
        </p:grpSpPr>
        <p:grpSp>
          <p:nvGrpSpPr>
            <p:cNvPr id="2" name="Group 1">
              <a:extLst>
                <a:ext uri="{FF2B5EF4-FFF2-40B4-BE49-F238E27FC236}">
                  <a16:creationId xmlns:a16="http://schemas.microsoft.com/office/drawing/2014/main" id="{87144443-E454-8803-4396-CFC2EA58E4C1}"/>
                </a:ext>
              </a:extLst>
            </p:cNvPr>
            <p:cNvGrpSpPr/>
            <p:nvPr/>
          </p:nvGrpSpPr>
          <p:grpSpPr>
            <a:xfrm>
              <a:off x="228600" y="2514600"/>
              <a:ext cx="4156545" cy="899759"/>
              <a:chOff x="228600" y="2868673"/>
              <a:chExt cx="4082925" cy="899759"/>
            </a:xfrm>
          </p:grpSpPr>
          <p:sp>
            <p:nvSpPr>
              <p:cNvPr id="3" name="Flowchart: Alternate Process 2">
                <a:extLst>
                  <a:ext uri="{FF2B5EF4-FFF2-40B4-BE49-F238E27FC236}">
                    <a16:creationId xmlns:a16="http://schemas.microsoft.com/office/drawing/2014/main" id="{B73AA01D-28E4-5E91-54AF-9E4B08938B0E}"/>
                  </a:ext>
                </a:extLst>
              </p:cNvPr>
              <p:cNvSpPr/>
              <p:nvPr/>
            </p:nvSpPr>
            <p:spPr>
              <a:xfrm>
                <a:off x="613506" y="3189123"/>
                <a:ext cx="3698019" cy="579309"/>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Not physical necessity.</a:t>
                </a:r>
              </a:p>
            </p:txBody>
          </p:sp>
          <p:grpSp>
            <p:nvGrpSpPr>
              <p:cNvPr id="5" name="Group 4">
                <a:extLst>
                  <a:ext uri="{FF2B5EF4-FFF2-40B4-BE49-F238E27FC236}">
                    <a16:creationId xmlns:a16="http://schemas.microsoft.com/office/drawing/2014/main" id="{C6DE4C49-EEFA-89B0-E8A0-00CF3C45E2D5}"/>
                  </a:ext>
                </a:extLst>
              </p:cNvPr>
              <p:cNvGrpSpPr/>
              <p:nvPr/>
            </p:nvGrpSpPr>
            <p:grpSpPr>
              <a:xfrm>
                <a:off x="228600" y="2868673"/>
                <a:ext cx="384906" cy="610105"/>
                <a:chOff x="228600" y="2868673"/>
                <a:chExt cx="384906" cy="610105"/>
              </a:xfrm>
            </p:grpSpPr>
            <p:cxnSp>
              <p:nvCxnSpPr>
                <p:cNvPr id="10" name="Straight Connector 9">
                  <a:extLst>
                    <a:ext uri="{FF2B5EF4-FFF2-40B4-BE49-F238E27FC236}">
                      <a16:creationId xmlns:a16="http://schemas.microsoft.com/office/drawing/2014/main" id="{1A0DD136-375C-8050-D612-522D95E7F75A}"/>
                    </a:ext>
                  </a:extLst>
                </p:cNvPr>
                <p:cNvCxnSpPr>
                  <a:cxnSpLocks/>
                </p:cNvCxnSpPr>
                <p:nvPr/>
              </p:nvCxnSpPr>
              <p:spPr>
                <a:xfrm>
                  <a:off x="228600" y="2868673"/>
                  <a:ext cx="0" cy="610104"/>
                </a:xfrm>
                <a:prstGeom prst="line">
                  <a:avLst/>
                </a:prstGeom>
                <a:ln w="25400">
                  <a:solidFill>
                    <a:srgbClr val="0D2443"/>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41B5CA-8CA5-ECC1-40A0-9873C64B8107}"/>
                    </a:ext>
                  </a:extLst>
                </p:cNvPr>
                <p:cNvCxnSpPr>
                  <a:cxnSpLocks/>
                  <a:endCxn id="3" idx="1"/>
                </p:cNvCxnSpPr>
                <p:nvPr/>
              </p:nvCxnSpPr>
              <p:spPr>
                <a:xfrm>
                  <a:off x="228600" y="3478778"/>
                  <a:ext cx="384906"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32" name="Oval 31">
              <a:extLst>
                <a:ext uri="{FF2B5EF4-FFF2-40B4-BE49-F238E27FC236}">
                  <a16:creationId xmlns:a16="http://schemas.microsoft.com/office/drawing/2014/main" id="{0FD29FC1-4822-6D81-197C-33102B2A30D8}"/>
                </a:ext>
              </a:extLst>
            </p:cNvPr>
            <p:cNvSpPr/>
            <p:nvPr/>
          </p:nvSpPr>
          <p:spPr>
            <a:xfrm>
              <a:off x="1264501" y="2827193"/>
              <a:ext cx="2697899" cy="5950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grpSp>
      <p:sp>
        <p:nvSpPr>
          <p:cNvPr id="33" name="Oval 32">
            <a:extLst>
              <a:ext uri="{FF2B5EF4-FFF2-40B4-BE49-F238E27FC236}">
                <a16:creationId xmlns:a16="http://schemas.microsoft.com/office/drawing/2014/main" id="{BD94AD9D-531A-B88F-CF55-BC5145A8C20A}"/>
              </a:ext>
            </a:extLst>
          </p:cNvPr>
          <p:cNvSpPr/>
          <p:nvPr/>
        </p:nvSpPr>
        <p:spPr>
          <a:xfrm>
            <a:off x="1752599" y="1393217"/>
            <a:ext cx="685800" cy="5950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sp>
        <p:nvSpPr>
          <p:cNvPr id="7" name="Speech Bubble: Rectangle 6">
            <a:extLst>
              <a:ext uri="{FF2B5EF4-FFF2-40B4-BE49-F238E27FC236}">
                <a16:creationId xmlns:a16="http://schemas.microsoft.com/office/drawing/2014/main" id="{53AF3760-3305-9DEC-1BB5-E6B9230748A7}"/>
              </a:ext>
            </a:extLst>
          </p:cNvPr>
          <p:cNvSpPr/>
          <p:nvPr/>
        </p:nvSpPr>
        <p:spPr>
          <a:xfrm>
            <a:off x="6535272" y="2207353"/>
            <a:ext cx="4010103" cy="1207007"/>
          </a:xfrm>
          <a:prstGeom prst="wedgeRectCallout">
            <a:avLst>
              <a:gd name="adj1" fmla="val -65501"/>
              <a:gd name="adj2" fmla="val 31309"/>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This claim says that the universe </a:t>
            </a:r>
            <a:r>
              <a:rPr lang="en-US" sz="2400" u="sng" dirty="0">
                <a:solidFill>
                  <a:srgbClr val="003399"/>
                </a:solidFill>
                <a:latin typeface="Arial"/>
              </a:rPr>
              <a:t>had to be</a:t>
            </a:r>
            <a:r>
              <a:rPr lang="en-US" sz="2400" dirty="0">
                <a:solidFill>
                  <a:srgbClr val="003399"/>
                </a:solidFill>
                <a:latin typeface="Arial"/>
              </a:rPr>
              <a:t> life permitting.</a:t>
            </a:r>
          </a:p>
        </p:txBody>
      </p:sp>
      <p:grpSp>
        <p:nvGrpSpPr>
          <p:cNvPr id="11" name="Group 10">
            <a:extLst>
              <a:ext uri="{FF2B5EF4-FFF2-40B4-BE49-F238E27FC236}">
                <a16:creationId xmlns:a16="http://schemas.microsoft.com/office/drawing/2014/main" id="{EE4FA126-04A1-C711-736B-720055ECE6FD}"/>
              </a:ext>
            </a:extLst>
          </p:cNvPr>
          <p:cNvGrpSpPr/>
          <p:nvPr/>
        </p:nvGrpSpPr>
        <p:grpSpPr>
          <a:xfrm>
            <a:off x="2140471" y="3429000"/>
            <a:ext cx="3764699" cy="1828800"/>
            <a:chOff x="605695" y="2812756"/>
            <a:chExt cx="3698019" cy="1670592"/>
          </a:xfrm>
        </p:grpSpPr>
        <p:sp>
          <p:nvSpPr>
            <p:cNvPr id="15" name="Flowchart: Alternate Process 14">
              <a:extLst>
                <a:ext uri="{FF2B5EF4-FFF2-40B4-BE49-F238E27FC236}">
                  <a16:creationId xmlns:a16="http://schemas.microsoft.com/office/drawing/2014/main" id="{218AB647-5D70-2B3D-0FC0-B53BF26731BF}"/>
                </a:ext>
              </a:extLst>
            </p:cNvPr>
            <p:cNvSpPr/>
            <p:nvPr/>
          </p:nvSpPr>
          <p:spPr>
            <a:xfrm>
              <a:off x="605695" y="3043876"/>
              <a:ext cx="3698019" cy="1439472"/>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But, the constants and quantities are independent of nature’s laws.</a:t>
              </a:r>
            </a:p>
          </p:txBody>
        </p:sp>
        <p:cxnSp>
          <p:nvCxnSpPr>
            <p:cNvPr id="16" name="Straight Arrow Connector 15">
              <a:extLst>
                <a:ext uri="{FF2B5EF4-FFF2-40B4-BE49-F238E27FC236}">
                  <a16:creationId xmlns:a16="http://schemas.microsoft.com/office/drawing/2014/main" id="{AF8BC229-21EF-8D9C-BE4E-A5F79BCA7C9D}"/>
                </a:ext>
              </a:extLst>
            </p:cNvPr>
            <p:cNvCxnSpPr>
              <a:cxnSpLocks/>
            </p:cNvCxnSpPr>
            <p:nvPr/>
          </p:nvCxnSpPr>
          <p:spPr>
            <a:xfrm>
              <a:off x="2324410" y="2812756"/>
              <a:ext cx="0" cy="23112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470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p:txBody>
          <a:bodyPr/>
          <a:lstStyle/>
          <a:p>
            <a:r>
              <a:rPr lang="en-US" sz="3200" dirty="0"/>
              <a:t>The Design Argument: P2</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1" y="1459992"/>
            <a:ext cx="4079019" cy="120700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P2. It (fine tuning) is not due to physical necessity or chance.</a:t>
            </a:r>
          </a:p>
        </p:txBody>
      </p:sp>
      <p:sp>
        <p:nvSpPr>
          <p:cNvPr id="9" name="Rectangle 8">
            <a:extLst>
              <a:ext uri="{FF2B5EF4-FFF2-40B4-BE49-F238E27FC236}">
                <a16:creationId xmlns:a16="http://schemas.microsoft.com/office/drawing/2014/main" id="{71C4D436-E3B4-FD1D-AE63-8D72AC9C6B2E}"/>
              </a:ext>
            </a:extLst>
          </p:cNvPr>
          <p:cNvSpPr/>
          <p:nvPr/>
        </p:nvSpPr>
        <p:spPr>
          <a:xfrm>
            <a:off x="1752601" y="8382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sp>
        <p:nvSpPr>
          <p:cNvPr id="11" name="Rectangle 10">
            <a:extLst>
              <a:ext uri="{FF2B5EF4-FFF2-40B4-BE49-F238E27FC236}">
                <a16:creationId xmlns:a16="http://schemas.microsoft.com/office/drawing/2014/main" id="{307D82A5-FDD5-FBA0-48C5-C34E2FD22644}"/>
              </a:ext>
            </a:extLst>
          </p:cNvPr>
          <p:cNvSpPr/>
          <p:nvPr/>
        </p:nvSpPr>
        <p:spPr>
          <a:xfrm>
            <a:off x="6360381" y="838200"/>
            <a:ext cx="4079018"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CON</a:t>
            </a:r>
          </a:p>
        </p:txBody>
      </p:sp>
      <p:grpSp>
        <p:nvGrpSpPr>
          <p:cNvPr id="2" name="Group 1">
            <a:extLst>
              <a:ext uri="{FF2B5EF4-FFF2-40B4-BE49-F238E27FC236}">
                <a16:creationId xmlns:a16="http://schemas.microsoft.com/office/drawing/2014/main" id="{87144443-E454-8803-4396-CFC2EA58E4C1}"/>
              </a:ext>
            </a:extLst>
          </p:cNvPr>
          <p:cNvGrpSpPr/>
          <p:nvPr/>
        </p:nvGrpSpPr>
        <p:grpSpPr>
          <a:xfrm>
            <a:off x="1752601" y="2514601"/>
            <a:ext cx="4156545" cy="899759"/>
            <a:chOff x="228600" y="2868673"/>
            <a:chExt cx="4082925" cy="899759"/>
          </a:xfrm>
        </p:grpSpPr>
        <p:sp>
          <p:nvSpPr>
            <p:cNvPr id="3" name="Flowchart: Alternate Process 2">
              <a:extLst>
                <a:ext uri="{FF2B5EF4-FFF2-40B4-BE49-F238E27FC236}">
                  <a16:creationId xmlns:a16="http://schemas.microsoft.com/office/drawing/2014/main" id="{B73AA01D-28E4-5E91-54AF-9E4B08938B0E}"/>
                </a:ext>
              </a:extLst>
            </p:cNvPr>
            <p:cNvSpPr/>
            <p:nvPr/>
          </p:nvSpPr>
          <p:spPr>
            <a:xfrm>
              <a:off x="613506" y="3189123"/>
              <a:ext cx="3698019" cy="579309"/>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Not physical necessity.</a:t>
              </a:r>
            </a:p>
          </p:txBody>
        </p:sp>
        <p:grpSp>
          <p:nvGrpSpPr>
            <p:cNvPr id="5" name="Group 4">
              <a:extLst>
                <a:ext uri="{FF2B5EF4-FFF2-40B4-BE49-F238E27FC236}">
                  <a16:creationId xmlns:a16="http://schemas.microsoft.com/office/drawing/2014/main" id="{C6DE4C49-EEFA-89B0-E8A0-00CF3C45E2D5}"/>
                </a:ext>
              </a:extLst>
            </p:cNvPr>
            <p:cNvGrpSpPr/>
            <p:nvPr/>
          </p:nvGrpSpPr>
          <p:grpSpPr>
            <a:xfrm>
              <a:off x="228600" y="2868673"/>
              <a:ext cx="384906" cy="610105"/>
              <a:chOff x="228600" y="2868673"/>
              <a:chExt cx="384906" cy="610105"/>
            </a:xfrm>
          </p:grpSpPr>
          <p:cxnSp>
            <p:nvCxnSpPr>
              <p:cNvPr id="10" name="Straight Connector 9">
                <a:extLst>
                  <a:ext uri="{FF2B5EF4-FFF2-40B4-BE49-F238E27FC236}">
                    <a16:creationId xmlns:a16="http://schemas.microsoft.com/office/drawing/2014/main" id="{1A0DD136-375C-8050-D612-522D95E7F75A}"/>
                  </a:ext>
                </a:extLst>
              </p:cNvPr>
              <p:cNvCxnSpPr>
                <a:cxnSpLocks/>
              </p:cNvCxnSpPr>
              <p:nvPr/>
            </p:nvCxnSpPr>
            <p:spPr>
              <a:xfrm>
                <a:off x="228600" y="2868673"/>
                <a:ext cx="0" cy="610104"/>
              </a:xfrm>
              <a:prstGeom prst="line">
                <a:avLst/>
              </a:prstGeom>
              <a:ln w="25400">
                <a:solidFill>
                  <a:srgbClr val="0D2443"/>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41B5CA-8CA5-ECC1-40A0-9873C64B8107}"/>
                  </a:ext>
                </a:extLst>
              </p:cNvPr>
              <p:cNvCxnSpPr>
                <a:cxnSpLocks/>
                <a:endCxn id="3" idx="1"/>
              </p:cNvCxnSpPr>
              <p:nvPr/>
            </p:nvCxnSpPr>
            <p:spPr>
              <a:xfrm>
                <a:off x="228600" y="3478778"/>
                <a:ext cx="384906"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8D82C467-8550-A8E8-3646-CB5871D00DA2}"/>
              </a:ext>
            </a:extLst>
          </p:cNvPr>
          <p:cNvGrpSpPr/>
          <p:nvPr/>
        </p:nvGrpSpPr>
        <p:grpSpPr>
          <a:xfrm>
            <a:off x="2140471" y="3429000"/>
            <a:ext cx="3764699" cy="1828800"/>
            <a:chOff x="605695" y="2812756"/>
            <a:chExt cx="3698019" cy="1670592"/>
          </a:xfrm>
        </p:grpSpPr>
        <p:sp>
          <p:nvSpPr>
            <p:cNvPr id="14" name="Flowchart: Alternate Process 13">
              <a:extLst>
                <a:ext uri="{FF2B5EF4-FFF2-40B4-BE49-F238E27FC236}">
                  <a16:creationId xmlns:a16="http://schemas.microsoft.com/office/drawing/2014/main" id="{DB518435-324A-C8B9-0662-E4C29E3995CA}"/>
                </a:ext>
              </a:extLst>
            </p:cNvPr>
            <p:cNvSpPr/>
            <p:nvPr/>
          </p:nvSpPr>
          <p:spPr>
            <a:xfrm>
              <a:off x="605695" y="3043876"/>
              <a:ext cx="3698019" cy="1439472"/>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The constants and quantities are independent of nature’s laws.</a:t>
              </a:r>
            </a:p>
          </p:txBody>
        </p:sp>
        <p:cxnSp>
          <p:nvCxnSpPr>
            <p:cNvPr id="17" name="Straight Arrow Connector 16">
              <a:extLst>
                <a:ext uri="{FF2B5EF4-FFF2-40B4-BE49-F238E27FC236}">
                  <a16:creationId xmlns:a16="http://schemas.microsoft.com/office/drawing/2014/main" id="{2936D47D-972F-E944-B0FC-F8420A5D5043}"/>
                </a:ext>
              </a:extLst>
            </p:cNvPr>
            <p:cNvCxnSpPr>
              <a:cxnSpLocks/>
            </p:cNvCxnSpPr>
            <p:nvPr/>
          </p:nvCxnSpPr>
          <p:spPr>
            <a:xfrm>
              <a:off x="2324410" y="2812756"/>
              <a:ext cx="0" cy="23112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BDE817F-DE27-A8F4-9AA6-DE27BBE41F40}"/>
              </a:ext>
            </a:extLst>
          </p:cNvPr>
          <p:cNvGrpSpPr/>
          <p:nvPr/>
        </p:nvGrpSpPr>
        <p:grpSpPr>
          <a:xfrm>
            <a:off x="5905169" y="3603514"/>
            <a:ext cx="4347376" cy="772738"/>
            <a:chOff x="41149" y="3189123"/>
            <a:chExt cx="4270376" cy="772738"/>
          </a:xfrm>
        </p:grpSpPr>
        <p:sp>
          <p:nvSpPr>
            <p:cNvPr id="26" name="Flowchart: Alternate Process 25">
              <a:extLst>
                <a:ext uri="{FF2B5EF4-FFF2-40B4-BE49-F238E27FC236}">
                  <a16:creationId xmlns:a16="http://schemas.microsoft.com/office/drawing/2014/main" id="{C3302AEC-EEA5-E1FF-5C50-2219EFAD0F4F}"/>
                </a:ext>
              </a:extLst>
            </p:cNvPr>
            <p:cNvSpPr/>
            <p:nvPr/>
          </p:nvSpPr>
          <p:spPr>
            <a:xfrm>
              <a:off x="613506" y="3189123"/>
              <a:ext cx="3698019" cy="77273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A TOE will explain everything.</a:t>
              </a:r>
            </a:p>
          </p:txBody>
        </p:sp>
        <p:cxnSp>
          <p:nvCxnSpPr>
            <p:cNvPr id="29" name="Straight Arrow Connector 28">
              <a:extLst>
                <a:ext uri="{FF2B5EF4-FFF2-40B4-BE49-F238E27FC236}">
                  <a16:creationId xmlns:a16="http://schemas.microsoft.com/office/drawing/2014/main" id="{27D9B99E-CD1E-16BE-942D-3CF378C6DC40}"/>
                </a:ext>
              </a:extLst>
            </p:cNvPr>
            <p:cNvCxnSpPr>
              <a:cxnSpLocks/>
              <a:endCxn id="26" idx="1"/>
            </p:cNvCxnSpPr>
            <p:nvPr/>
          </p:nvCxnSpPr>
          <p:spPr>
            <a:xfrm>
              <a:off x="41149" y="3575492"/>
              <a:ext cx="572357"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1536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F16F961-59AB-78A5-EA88-0B6B02A80414}"/>
              </a:ext>
            </a:extLst>
          </p:cNvPr>
          <p:cNvGrpSpPr/>
          <p:nvPr/>
        </p:nvGrpSpPr>
        <p:grpSpPr>
          <a:xfrm>
            <a:off x="1524000" y="1"/>
            <a:ext cx="9144000" cy="4567301"/>
            <a:chOff x="0" y="0"/>
            <a:chExt cx="9144000" cy="4567301"/>
          </a:xfrm>
        </p:grpSpPr>
        <p:pic>
          <p:nvPicPr>
            <p:cNvPr id="28" name="Picture 27">
              <a:extLst>
                <a:ext uri="{FF2B5EF4-FFF2-40B4-BE49-F238E27FC236}">
                  <a16:creationId xmlns:a16="http://schemas.microsoft.com/office/drawing/2014/main" id="{33EB0BE5-5220-D007-6B08-60BF987A39F9}"/>
                </a:ext>
              </a:extLst>
            </p:cNvPr>
            <p:cNvPicPr>
              <a:picLocks noChangeAspect="1"/>
            </p:cNvPicPr>
            <p:nvPr/>
          </p:nvPicPr>
          <p:blipFill>
            <a:blip r:embed="rId2"/>
            <a:stretch>
              <a:fillRect/>
            </a:stretch>
          </p:blipFill>
          <p:spPr>
            <a:xfrm>
              <a:off x="0" y="0"/>
              <a:ext cx="9144000" cy="4567301"/>
            </a:xfrm>
            <a:prstGeom prst="rect">
              <a:avLst/>
            </a:prstGeom>
          </p:spPr>
        </p:pic>
        <p:sp>
          <p:nvSpPr>
            <p:cNvPr id="29" name="Rectangle 28">
              <a:extLst>
                <a:ext uri="{FF2B5EF4-FFF2-40B4-BE49-F238E27FC236}">
                  <a16:creationId xmlns:a16="http://schemas.microsoft.com/office/drawing/2014/main" id="{D5424FB6-936E-8391-6742-CA382A79B1F6}"/>
                </a:ext>
              </a:extLst>
            </p:cNvPr>
            <p:cNvSpPr/>
            <p:nvPr/>
          </p:nvSpPr>
          <p:spPr>
            <a:xfrm>
              <a:off x="6629400" y="1524000"/>
              <a:ext cx="25146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grpSp>
    </p:spTree>
    <p:extLst>
      <p:ext uri="{BB962C8B-B14F-4D97-AF65-F5344CB8AC3E}">
        <p14:creationId xmlns:p14="http://schemas.microsoft.com/office/powerpoint/2010/main" val="3590871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6999-20F6-E76B-FB09-883FAA0E01D4}"/>
              </a:ext>
            </a:extLst>
          </p:cNvPr>
          <p:cNvSpPr>
            <a:spLocks noGrp="1"/>
          </p:cNvSpPr>
          <p:nvPr>
            <p:ph type="title"/>
          </p:nvPr>
        </p:nvSpPr>
        <p:spPr/>
        <p:txBody>
          <a:bodyPr/>
          <a:lstStyle/>
          <a:p>
            <a:r>
              <a:rPr lang="en-US" dirty="0"/>
              <a:t>The creation has always pointed people to a creator.</a:t>
            </a:r>
          </a:p>
        </p:txBody>
      </p:sp>
      <p:pic>
        <p:nvPicPr>
          <p:cNvPr id="84994" name="Picture 2" descr="side-by-side views of Southern Ring planetary nebula as seen by Webb telescope (NIRCam, left; MIRI, right) against black backdrop of space; a bright star appears at center in both images, surrounded by an undulating ring of gas">
            <a:extLst>
              <a:ext uri="{FF2B5EF4-FFF2-40B4-BE49-F238E27FC236}">
                <a16:creationId xmlns:a16="http://schemas.microsoft.com/office/drawing/2014/main" id="{680DA277-E100-4FB2-C773-4C0C4E53D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08100"/>
            <a:ext cx="9144000" cy="4241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B43113-3093-6DB0-A3E7-C58AA6027698}"/>
              </a:ext>
            </a:extLst>
          </p:cNvPr>
          <p:cNvSpPr txBox="1"/>
          <p:nvPr/>
        </p:nvSpPr>
        <p:spPr>
          <a:xfrm>
            <a:off x="1524000" y="682176"/>
            <a:ext cx="9144000" cy="523220"/>
          </a:xfrm>
          <a:prstGeom prst="rect">
            <a:avLst/>
          </a:prstGeom>
          <a:noFill/>
        </p:spPr>
        <p:txBody>
          <a:bodyPr wrap="square">
            <a:spAutoFit/>
          </a:bodyPr>
          <a:lstStyle/>
          <a:p>
            <a:pPr algn="ctr" eaLnBrk="0" fontAlgn="base" hangingPunct="0">
              <a:spcBef>
                <a:spcPct val="0"/>
              </a:spcBef>
              <a:spcAft>
                <a:spcPct val="0"/>
              </a:spcAft>
            </a:pPr>
            <a:r>
              <a:rPr lang="en-US" sz="2800" dirty="0">
                <a:solidFill>
                  <a:srgbClr val="003399"/>
                </a:solidFill>
                <a:latin typeface="Titillium Web" panose="00000500000000000000" pitchFamily="2" charset="0"/>
              </a:rPr>
              <a:t>First </a:t>
            </a:r>
            <a:r>
              <a:rPr lang="en-US" sz="2800" dirty="0">
                <a:solidFill>
                  <a:srgbClr val="003399"/>
                </a:solidFill>
                <a:latin typeface="Arial"/>
              </a:rPr>
              <a:t>Images</a:t>
            </a:r>
            <a:r>
              <a:rPr lang="en-US" sz="2800" dirty="0">
                <a:solidFill>
                  <a:srgbClr val="003399"/>
                </a:solidFill>
                <a:latin typeface="Titillium Web" panose="00000500000000000000" pitchFamily="2" charset="0"/>
              </a:rPr>
              <a:t> from the James Webb Space Telescope</a:t>
            </a:r>
            <a:endParaRPr lang="en-US" sz="2800" dirty="0">
              <a:solidFill>
                <a:srgbClr val="003399"/>
              </a:solidFill>
              <a:latin typeface="Arial" panose="020B0604020202020204" pitchFamily="34" charset="0"/>
            </a:endParaRPr>
          </a:p>
        </p:txBody>
      </p:sp>
    </p:spTree>
    <p:extLst>
      <p:ext uri="{BB962C8B-B14F-4D97-AF65-F5344CB8AC3E}">
        <p14:creationId xmlns:p14="http://schemas.microsoft.com/office/powerpoint/2010/main" val="355899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p:txBody>
          <a:bodyPr/>
          <a:lstStyle/>
          <a:p>
            <a:r>
              <a:rPr lang="en-US" sz="3200" dirty="0"/>
              <a:t>The Design Argument: P2</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1" y="1459992"/>
            <a:ext cx="4079019" cy="120700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P2. It (fine tuning) is not due to physical necessity or chance.</a:t>
            </a:r>
          </a:p>
        </p:txBody>
      </p:sp>
      <p:sp>
        <p:nvSpPr>
          <p:cNvPr id="9" name="Rectangle 8">
            <a:extLst>
              <a:ext uri="{FF2B5EF4-FFF2-40B4-BE49-F238E27FC236}">
                <a16:creationId xmlns:a16="http://schemas.microsoft.com/office/drawing/2014/main" id="{71C4D436-E3B4-FD1D-AE63-8D72AC9C6B2E}"/>
              </a:ext>
            </a:extLst>
          </p:cNvPr>
          <p:cNvSpPr/>
          <p:nvPr/>
        </p:nvSpPr>
        <p:spPr>
          <a:xfrm>
            <a:off x="1752601" y="8382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sp>
        <p:nvSpPr>
          <p:cNvPr id="11" name="Rectangle 10">
            <a:extLst>
              <a:ext uri="{FF2B5EF4-FFF2-40B4-BE49-F238E27FC236}">
                <a16:creationId xmlns:a16="http://schemas.microsoft.com/office/drawing/2014/main" id="{307D82A5-FDD5-FBA0-48C5-C34E2FD22644}"/>
              </a:ext>
            </a:extLst>
          </p:cNvPr>
          <p:cNvSpPr/>
          <p:nvPr/>
        </p:nvSpPr>
        <p:spPr>
          <a:xfrm>
            <a:off x="6360381" y="838200"/>
            <a:ext cx="4079018"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CON</a:t>
            </a:r>
          </a:p>
        </p:txBody>
      </p:sp>
      <p:grpSp>
        <p:nvGrpSpPr>
          <p:cNvPr id="2" name="Group 1">
            <a:extLst>
              <a:ext uri="{FF2B5EF4-FFF2-40B4-BE49-F238E27FC236}">
                <a16:creationId xmlns:a16="http://schemas.microsoft.com/office/drawing/2014/main" id="{87144443-E454-8803-4396-CFC2EA58E4C1}"/>
              </a:ext>
            </a:extLst>
          </p:cNvPr>
          <p:cNvGrpSpPr/>
          <p:nvPr/>
        </p:nvGrpSpPr>
        <p:grpSpPr>
          <a:xfrm>
            <a:off x="1752601" y="2418238"/>
            <a:ext cx="4156545" cy="899759"/>
            <a:chOff x="228600" y="2868673"/>
            <a:chExt cx="4082925" cy="899759"/>
          </a:xfrm>
        </p:grpSpPr>
        <p:sp>
          <p:nvSpPr>
            <p:cNvPr id="3" name="Flowchart: Alternate Process 2">
              <a:extLst>
                <a:ext uri="{FF2B5EF4-FFF2-40B4-BE49-F238E27FC236}">
                  <a16:creationId xmlns:a16="http://schemas.microsoft.com/office/drawing/2014/main" id="{B73AA01D-28E4-5E91-54AF-9E4B08938B0E}"/>
                </a:ext>
              </a:extLst>
            </p:cNvPr>
            <p:cNvSpPr/>
            <p:nvPr/>
          </p:nvSpPr>
          <p:spPr>
            <a:xfrm>
              <a:off x="613506" y="3189123"/>
              <a:ext cx="3698019" cy="579309"/>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Not physical necessity.</a:t>
              </a:r>
            </a:p>
          </p:txBody>
        </p:sp>
        <p:grpSp>
          <p:nvGrpSpPr>
            <p:cNvPr id="5" name="Group 4">
              <a:extLst>
                <a:ext uri="{FF2B5EF4-FFF2-40B4-BE49-F238E27FC236}">
                  <a16:creationId xmlns:a16="http://schemas.microsoft.com/office/drawing/2014/main" id="{C6DE4C49-EEFA-89B0-E8A0-00CF3C45E2D5}"/>
                </a:ext>
              </a:extLst>
            </p:cNvPr>
            <p:cNvGrpSpPr/>
            <p:nvPr/>
          </p:nvGrpSpPr>
          <p:grpSpPr>
            <a:xfrm>
              <a:off x="228600" y="2868673"/>
              <a:ext cx="384906" cy="610105"/>
              <a:chOff x="228600" y="2868673"/>
              <a:chExt cx="384906" cy="610105"/>
            </a:xfrm>
          </p:grpSpPr>
          <p:cxnSp>
            <p:nvCxnSpPr>
              <p:cNvPr id="10" name="Straight Connector 9">
                <a:extLst>
                  <a:ext uri="{FF2B5EF4-FFF2-40B4-BE49-F238E27FC236}">
                    <a16:creationId xmlns:a16="http://schemas.microsoft.com/office/drawing/2014/main" id="{1A0DD136-375C-8050-D612-522D95E7F75A}"/>
                  </a:ext>
                </a:extLst>
              </p:cNvPr>
              <p:cNvCxnSpPr>
                <a:cxnSpLocks/>
              </p:cNvCxnSpPr>
              <p:nvPr/>
            </p:nvCxnSpPr>
            <p:spPr>
              <a:xfrm>
                <a:off x="228600" y="2868673"/>
                <a:ext cx="0" cy="610104"/>
              </a:xfrm>
              <a:prstGeom prst="line">
                <a:avLst/>
              </a:prstGeom>
              <a:ln w="25400">
                <a:solidFill>
                  <a:srgbClr val="0D2443"/>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41B5CA-8CA5-ECC1-40A0-9873C64B8107}"/>
                  </a:ext>
                </a:extLst>
              </p:cNvPr>
              <p:cNvCxnSpPr>
                <a:cxnSpLocks/>
                <a:endCxn id="3" idx="1"/>
              </p:cNvCxnSpPr>
              <p:nvPr/>
            </p:nvCxnSpPr>
            <p:spPr>
              <a:xfrm>
                <a:off x="228600" y="3478778"/>
                <a:ext cx="384906"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8D82C467-8550-A8E8-3646-CB5871D00DA2}"/>
              </a:ext>
            </a:extLst>
          </p:cNvPr>
          <p:cNvGrpSpPr/>
          <p:nvPr/>
        </p:nvGrpSpPr>
        <p:grpSpPr>
          <a:xfrm>
            <a:off x="2144447" y="3348288"/>
            <a:ext cx="3764699" cy="1358361"/>
            <a:chOff x="609600" y="2931464"/>
            <a:chExt cx="3698019" cy="1240850"/>
          </a:xfrm>
        </p:grpSpPr>
        <p:sp>
          <p:nvSpPr>
            <p:cNvPr id="14" name="Flowchart: Alternate Process 13">
              <a:extLst>
                <a:ext uri="{FF2B5EF4-FFF2-40B4-BE49-F238E27FC236}">
                  <a16:creationId xmlns:a16="http://schemas.microsoft.com/office/drawing/2014/main" id="{DB518435-324A-C8B9-0662-E4C29E3995CA}"/>
                </a:ext>
              </a:extLst>
            </p:cNvPr>
            <p:cNvSpPr/>
            <p:nvPr/>
          </p:nvSpPr>
          <p:spPr>
            <a:xfrm>
              <a:off x="609600" y="3101390"/>
              <a:ext cx="3698019" cy="1070924"/>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Constants and quantities are independent of nature’s laws.</a:t>
              </a:r>
            </a:p>
          </p:txBody>
        </p:sp>
        <p:cxnSp>
          <p:nvCxnSpPr>
            <p:cNvPr id="17" name="Straight Arrow Connector 16">
              <a:extLst>
                <a:ext uri="{FF2B5EF4-FFF2-40B4-BE49-F238E27FC236}">
                  <a16:creationId xmlns:a16="http://schemas.microsoft.com/office/drawing/2014/main" id="{2936D47D-972F-E944-B0FC-F8420A5D5043}"/>
                </a:ext>
              </a:extLst>
            </p:cNvPr>
            <p:cNvCxnSpPr>
              <a:cxnSpLocks/>
            </p:cNvCxnSpPr>
            <p:nvPr/>
          </p:nvCxnSpPr>
          <p:spPr>
            <a:xfrm>
              <a:off x="2324410" y="2931464"/>
              <a:ext cx="0" cy="169926"/>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BDE817F-DE27-A8F4-9AA6-DE27BBE41F40}"/>
              </a:ext>
            </a:extLst>
          </p:cNvPr>
          <p:cNvGrpSpPr/>
          <p:nvPr/>
        </p:nvGrpSpPr>
        <p:grpSpPr>
          <a:xfrm>
            <a:off x="5909145" y="3522801"/>
            <a:ext cx="4347376" cy="772738"/>
            <a:chOff x="41149" y="3189123"/>
            <a:chExt cx="4270376" cy="772738"/>
          </a:xfrm>
        </p:grpSpPr>
        <p:sp>
          <p:nvSpPr>
            <p:cNvPr id="26" name="Flowchart: Alternate Process 25">
              <a:extLst>
                <a:ext uri="{FF2B5EF4-FFF2-40B4-BE49-F238E27FC236}">
                  <a16:creationId xmlns:a16="http://schemas.microsoft.com/office/drawing/2014/main" id="{C3302AEC-EEA5-E1FF-5C50-2219EFAD0F4F}"/>
                </a:ext>
              </a:extLst>
            </p:cNvPr>
            <p:cNvSpPr/>
            <p:nvPr/>
          </p:nvSpPr>
          <p:spPr>
            <a:xfrm>
              <a:off x="613506" y="3189123"/>
              <a:ext cx="3698019" cy="77273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A TOE will explain everything.</a:t>
              </a:r>
            </a:p>
          </p:txBody>
        </p:sp>
        <p:cxnSp>
          <p:nvCxnSpPr>
            <p:cNvPr id="29" name="Straight Arrow Connector 28">
              <a:extLst>
                <a:ext uri="{FF2B5EF4-FFF2-40B4-BE49-F238E27FC236}">
                  <a16:creationId xmlns:a16="http://schemas.microsoft.com/office/drawing/2014/main" id="{27D9B99E-CD1E-16BE-942D-3CF378C6DC40}"/>
                </a:ext>
              </a:extLst>
            </p:cNvPr>
            <p:cNvCxnSpPr>
              <a:cxnSpLocks/>
              <a:endCxn id="26" idx="1"/>
            </p:cNvCxnSpPr>
            <p:nvPr/>
          </p:nvCxnSpPr>
          <p:spPr>
            <a:xfrm>
              <a:off x="41149" y="3575492"/>
              <a:ext cx="572357"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D542222-EFBF-5377-A741-3E60E0335D78}"/>
              </a:ext>
            </a:extLst>
          </p:cNvPr>
          <p:cNvGrpSpPr/>
          <p:nvPr/>
        </p:nvGrpSpPr>
        <p:grpSpPr>
          <a:xfrm>
            <a:off x="2515927" y="4252756"/>
            <a:ext cx="5425991" cy="1446428"/>
            <a:chOff x="991926" y="4295539"/>
            <a:chExt cx="5425991" cy="1446428"/>
          </a:xfrm>
        </p:grpSpPr>
        <p:sp>
          <p:nvSpPr>
            <p:cNvPr id="7" name="Flowchart: Alternate Process 6">
              <a:extLst>
                <a:ext uri="{FF2B5EF4-FFF2-40B4-BE49-F238E27FC236}">
                  <a16:creationId xmlns:a16="http://schemas.microsoft.com/office/drawing/2014/main" id="{376379AF-DBE8-BEB0-CCC4-D5FB40230661}"/>
                </a:ext>
              </a:extLst>
            </p:cNvPr>
            <p:cNvSpPr/>
            <p:nvPr/>
          </p:nvSpPr>
          <p:spPr>
            <a:xfrm>
              <a:off x="991926" y="4840572"/>
              <a:ext cx="3393219" cy="901395"/>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A TOE doesn’t explain </a:t>
              </a:r>
              <a:r>
                <a:rPr lang="en-US" sz="2400" u="sng" dirty="0">
                  <a:solidFill>
                    <a:srgbClr val="000000"/>
                  </a:solidFill>
                  <a:latin typeface="Arial"/>
                </a:rPr>
                <a:t>everything</a:t>
              </a:r>
              <a:r>
                <a:rPr lang="en-US" sz="2400" dirty="0">
                  <a:solidFill>
                    <a:srgbClr val="000000"/>
                  </a:solidFill>
                  <a:latin typeface="Arial"/>
                </a:rPr>
                <a:t>.</a:t>
              </a:r>
            </a:p>
          </p:txBody>
        </p:sp>
        <p:grpSp>
          <p:nvGrpSpPr>
            <p:cNvPr id="31" name="Group 30">
              <a:extLst>
                <a:ext uri="{FF2B5EF4-FFF2-40B4-BE49-F238E27FC236}">
                  <a16:creationId xmlns:a16="http://schemas.microsoft.com/office/drawing/2014/main" id="{D09A637F-4090-639A-4844-D98E5FD0C841}"/>
                </a:ext>
              </a:extLst>
            </p:cNvPr>
            <p:cNvGrpSpPr/>
            <p:nvPr/>
          </p:nvGrpSpPr>
          <p:grpSpPr>
            <a:xfrm>
              <a:off x="4385145" y="4295539"/>
              <a:ext cx="2032772" cy="882810"/>
              <a:chOff x="4385145" y="4295539"/>
              <a:chExt cx="2032772" cy="882810"/>
            </a:xfrm>
          </p:grpSpPr>
          <p:cxnSp>
            <p:nvCxnSpPr>
              <p:cNvPr id="15" name="Straight Connector 14">
                <a:extLst>
                  <a:ext uri="{FF2B5EF4-FFF2-40B4-BE49-F238E27FC236}">
                    <a16:creationId xmlns:a16="http://schemas.microsoft.com/office/drawing/2014/main" id="{3503294A-9639-BCFE-1ABD-0811C58C30AF}"/>
                  </a:ext>
                </a:extLst>
              </p:cNvPr>
              <p:cNvCxnSpPr>
                <a:cxnSpLocks/>
              </p:cNvCxnSpPr>
              <p:nvPr/>
            </p:nvCxnSpPr>
            <p:spPr>
              <a:xfrm>
                <a:off x="6417917" y="4295539"/>
                <a:ext cx="0" cy="882810"/>
              </a:xfrm>
              <a:prstGeom prst="line">
                <a:avLst/>
              </a:prstGeom>
              <a:ln w="25400">
                <a:solidFill>
                  <a:srgbClr val="0D2443"/>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38A136-6AE4-D655-6374-7946AB081403}"/>
                  </a:ext>
                </a:extLst>
              </p:cNvPr>
              <p:cNvCxnSpPr>
                <a:cxnSpLocks/>
              </p:cNvCxnSpPr>
              <p:nvPr/>
            </p:nvCxnSpPr>
            <p:spPr>
              <a:xfrm flipH="1">
                <a:off x="4385145" y="5178349"/>
                <a:ext cx="2032772" cy="0"/>
              </a:xfrm>
              <a:prstGeom prst="straightConnector1">
                <a:avLst/>
              </a:prstGeom>
              <a:ln w="25400">
                <a:solidFill>
                  <a:srgbClr val="0D2443"/>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sp>
        <p:nvSpPr>
          <p:cNvPr id="19" name="Speech Bubble: Rectangle 18">
            <a:extLst>
              <a:ext uri="{FF2B5EF4-FFF2-40B4-BE49-F238E27FC236}">
                <a16:creationId xmlns:a16="http://schemas.microsoft.com/office/drawing/2014/main" id="{549C86F4-9A9E-6F5F-7050-CF73FFE8BCBC}"/>
              </a:ext>
            </a:extLst>
          </p:cNvPr>
          <p:cNvSpPr/>
          <p:nvPr/>
        </p:nvSpPr>
        <p:spPr>
          <a:xfrm>
            <a:off x="6491823" y="4518770"/>
            <a:ext cx="4010103" cy="2288556"/>
          </a:xfrm>
          <a:prstGeom prst="wedgeRectCallout">
            <a:avLst>
              <a:gd name="adj1" fmla="val -63747"/>
              <a:gd name="adj2" fmla="val -10407"/>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A TOE “only” tries to unify </a:t>
            </a:r>
            <a:r>
              <a:rPr lang="en-US" sz="2400" u="sng" dirty="0">
                <a:solidFill>
                  <a:srgbClr val="003399"/>
                </a:solidFill>
                <a:latin typeface="Arial"/>
              </a:rPr>
              <a:t>gravity</a:t>
            </a:r>
            <a:r>
              <a:rPr lang="en-US" sz="2400" dirty="0">
                <a:solidFill>
                  <a:srgbClr val="003399"/>
                </a:solidFill>
                <a:latin typeface="Arial"/>
              </a:rPr>
              <a:t> with </a:t>
            </a:r>
            <a:r>
              <a:rPr lang="en-US" sz="2400" u="sng" dirty="0">
                <a:solidFill>
                  <a:srgbClr val="003399"/>
                </a:solidFill>
                <a:latin typeface="Arial"/>
              </a:rPr>
              <a:t>quantum mechanics</a:t>
            </a:r>
            <a:r>
              <a:rPr lang="en-US" sz="2400" dirty="0">
                <a:solidFill>
                  <a:srgbClr val="003399"/>
                </a:solidFill>
                <a:latin typeface="Arial"/>
              </a:rPr>
              <a:t> (which unites:</a:t>
            </a:r>
          </a:p>
          <a:p>
            <a:pPr eaLnBrk="0" fontAlgn="base" hangingPunct="0">
              <a:spcBef>
                <a:spcPct val="0"/>
              </a:spcBef>
              <a:spcAft>
                <a:spcPct val="0"/>
              </a:spcAft>
            </a:pPr>
            <a:r>
              <a:rPr lang="en-US" sz="2400" dirty="0">
                <a:solidFill>
                  <a:srgbClr val="003399"/>
                </a:solidFill>
                <a:latin typeface="Arial"/>
              </a:rPr>
              <a:t>the strong nuclear force,</a:t>
            </a:r>
          </a:p>
          <a:p>
            <a:pPr eaLnBrk="0" fontAlgn="base" hangingPunct="0">
              <a:spcBef>
                <a:spcPct val="0"/>
              </a:spcBef>
              <a:spcAft>
                <a:spcPct val="0"/>
              </a:spcAft>
            </a:pPr>
            <a:r>
              <a:rPr lang="en-US" sz="2400" dirty="0">
                <a:solidFill>
                  <a:srgbClr val="003399"/>
                </a:solidFill>
                <a:latin typeface="Arial"/>
              </a:rPr>
              <a:t>the weak nuclear force, and electromagnetism.</a:t>
            </a:r>
          </a:p>
        </p:txBody>
      </p:sp>
    </p:spTree>
    <p:extLst>
      <p:ext uri="{BB962C8B-B14F-4D97-AF65-F5344CB8AC3E}">
        <p14:creationId xmlns:p14="http://schemas.microsoft.com/office/powerpoint/2010/main" val="36451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p:txBody>
          <a:bodyPr/>
          <a:lstStyle/>
          <a:p>
            <a:r>
              <a:rPr lang="en-US" sz="3200" dirty="0"/>
              <a:t>The Design Argument: P2</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1" y="1459992"/>
            <a:ext cx="4079019" cy="120700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P2. It (fine tuning) is not due to physical necessity or chance.</a:t>
            </a:r>
          </a:p>
        </p:txBody>
      </p:sp>
      <p:sp>
        <p:nvSpPr>
          <p:cNvPr id="9" name="Rectangle 8">
            <a:extLst>
              <a:ext uri="{FF2B5EF4-FFF2-40B4-BE49-F238E27FC236}">
                <a16:creationId xmlns:a16="http://schemas.microsoft.com/office/drawing/2014/main" id="{71C4D436-E3B4-FD1D-AE63-8D72AC9C6B2E}"/>
              </a:ext>
            </a:extLst>
          </p:cNvPr>
          <p:cNvSpPr/>
          <p:nvPr/>
        </p:nvSpPr>
        <p:spPr>
          <a:xfrm>
            <a:off x="1752601" y="8382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sp>
        <p:nvSpPr>
          <p:cNvPr id="11" name="Rectangle 10">
            <a:extLst>
              <a:ext uri="{FF2B5EF4-FFF2-40B4-BE49-F238E27FC236}">
                <a16:creationId xmlns:a16="http://schemas.microsoft.com/office/drawing/2014/main" id="{307D82A5-FDD5-FBA0-48C5-C34E2FD22644}"/>
              </a:ext>
            </a:extLst>
          </p:cNvPr>
          <p:cNvSpPr/>
          <p:nvPr/>
        </p:nvSpPr>
        <p:spPr>
          <a:xfrm>
            <a:off x="6360381" y="838200"/>
            <a:ext cx="4079018"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CON</a:t>
            </a:r>
          </a:p>
        </p:txBody>
      </p:sp>
      <p:grpSp>
        <p:nvGrpSpPr>
          <p:cNvPr id="2" name="Group 1">
            <a:extLst>
              <a:ext uri="{FF2B5EF4-FFF2-40B4-BE49-F238E27FC236}">
                <a16:creationId xmlns:a16="http://schemas.microsoft.com/office/drawing/2014/main" id="{87144443-E454-8803-4396-CFC2EA58E4C1}"/>
              </a:ext>
            </a:extLst>
          </p:cNvPr>
          <p:cNvGrpSpPr/>
          <p:nvPr/>
        </p:nvGrpSpPr>
        <p:grpSpPr>
          <a:xfrm>
            <a:off x="1752601" y="2418238"/>
            <a:ext cx="4156545" cy="899759"/>
            <a:chOff x="228600" y="2868673"/>
            <a:chExt cx="4082925" cy="899759"/>
          </a:xfrm>
        </p:grpSpPr>
        <p:sp>
          <p:nvSpPr>
            <p:cNvPr id="3" name="Flowchart: Alternate Process 2">
              <a:extLst>
                <a:ext uri="{FF2B5EF4-FFF2-40B4-BE49-F238E27FC236}">
                  <a16:creationId xmlns:a16="http://schemas.microsoft.com/office/drawing/2014/main" id="{B73AA01D-28E4-5E91-54AF-9E4B08938B0E}"/>
                </a:ext>
              </a:extLst>
            </p:cNvPr>
            <p:cNvSpPr/>
            <p:nvPr/>
          </p:nvSpPr>
          <p:spPr>
            <a:xfrm>
              <a:off x="613506" y="3189123"/>
              <a:ext cx="3698019" cy="579309"/>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Not physical necessity.</a:t>
              </a:r>
            </a:p>
          </p:txBody>
        </p:sp>
        <p:grpSp>
          <p:nvGrpSpPr>
            <p:cNvPr id="5" name="Group 4">
              <a:extLst>
                <a:ext uri="{FF2B5EF4-FFF2-40B4-BE49-F238E27FC236}">
                  <a16:creationId xmlns:a16="http://schemas.microsoft.com/office/drawing/2014/main" id="{C6DE4C49-EEFA-89B0-E8A0-00CF3C45E2D5}"/>
                </a:ext>
              </a:extLst>
            </p:cNvPr>
            <p:cNvGrpSpPr/>
            <p:nvPr/>
          </p:nvGrpSpPr>
          <p:grpSpPr>
            <a:xfrm>
              <a:off x="228600" y="2868673"/>
              <a:ext cx="384906" cy="610105"/>
              <a:chOff x="228600" y="2868673"/>
              <a:chExt cx="384906" cy="610105"/>
            </a:xfrm>
          </p:grpSpPr>
          <p:cxnSp>
            <p:nvCxnSpPr>
              <p:cNvPr id="10" name="Straight Connector 9">
                <a:extLst>
                  <a:ext uri="{FF2B5EF4-FFF2-40B4-BE49-F238E27FC236}">
                    <a16:creationId xmlns:a16="http://schemas.microsoft.com/office/drawing/2014/main" id="{1A0DD136-375C-8050-D612-522D95E7F75A}"/>
                  </a:ext>
                </a:extLst>
              </p:cNvPr>
              <p:cNvCxnSpPr>
                <a:cxnSpLocks/>
              </p:cNvCxnSpPr>
              <p:nvPr/>
            </p:nvCxnSpPr>
            <p:spPr>
              <a:xfrm>
                <a:off x="228600" y="2868673"/>
                <a:ext cx="0" cy="610104"/>
              </a:xfrm>
              <a:prstGeom prst="line">
                <a:avLst/>
              </a:prstGeom>
              <a:ln w="25400">
                <a:solidFill>
                  <a:srgbClr val="0D2443"/>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41B5CA-8CA5-ECC1-40A0-9873C64B8107}"/>
                  </a:ext>
                </a:extLst>
              </p:cNvPr>
              <p:cNvCxnSpPr>
                <a:cxnSpLocks/>
                <a:endCxn id="3" idx="1"/>
              </p:cNvCxnSpPr>
              <p:nvPr/>
            </p:nvCxnSpPr>
            <p:spPr>
              <a:xfrm>
                <a:off x="228600" y="3478778"/>
                <a:ext cx="384906"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8D82C467-8550-A8E8-3646-CB5871D00DA2}"/>
              </a:ext>
            </a:extLst>
          </p:cNvPr>
          <p:cNvGrpSpPr/>
          <p:nvPr/>
        </p:nvGrpSpPr>
        <p:grpSpPr>
          <a:xfrm>
            <a:off x="2144447" y="3348288"/>
            <a:ext cx="3764699" cy="1358361"/>
            <a:chOff x="609600" y="2931464"/>
            <a:chExt cx="3698019" cy="1240850"/>
          </a:xfrm>
        </p:grpSpPr>
        <p:sp>
          <p:nvSpPr>
            <p:cNvPr id="14" name="Flowchart: Alternate Process 13">
              <a:extLst>
                <a:ext uri="{FF2B5EF4-FFF2-40B4-BE49-F238E27FC236}">
                  <a16:creationId xmlns:a16="http://schemas.microsoft.com/office/drawing/2014/main" id="{DB518435-324A-C8B9-0662-E4C29E3995CA}"/>
                </a:ext>
              </a:extLst>
            </p:cNvPr>
            <p:cNvSpPr/>
            <p:nvPr/>
          </p:nvSpPr>
          <p:spPr>
            <a:xfrm>
              <a:off x="609600" y="3101390"/>
              <a:ext cx="3698019" cy="1070924"/>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Constants and quantities are independent of nature’s laws.</a:t>
              </a:r>
            </a:p>
          </p:txBody>
        </p:sp>
        <p:cxnSp>
          <p:nvCxnSpPr>
            <p:cNvPr id="17" name="Straight Arrow Connector 16">
              <a:extLst>
                <a:ext uri="{FF2B5EF4-FFF2-40B4-BE49-F238E27FC236}">
                  <a16:creationId xmlns:a16="http://schemas.microsoft.com/office/drawing/2014/main" id="{2936D47D-972F-E944-B0FC-F8420A5D5043}"/>
                </a:ext>
              </a:extLst>
            </p:cNvPr>
            <p:cNvCxnSpPr>
              <a:cxnSpLocks/>
            </p:cNvCxnSpPr>
            <p:nvPr/>
          </p:nvCxnSpPr>
          <p:spPr>
            <a:xfrm>
              <a:off x="2324410" y="2931464"/>
              <a:ext cx="0" cy="169926"/>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BDE817F-DE27-A8F4-9AA6-DE27BBE41F40}"/>
              </a:ext>
            </a:extLst>
          </p:cNvPr>
          <p:cNvGrpSpPr/>
          <p:nvPr/>
        </p:nvGrpSpPr>
        <p:grpSpPr>
          <a:xfrm>
            <a:off x="5909145" y="3522801"/>
            <a:ext cx="4347376" cy="772738"/>
            <a:chOff x="41149" y="3189123"/>
            <a:chExt cx="4270376" cy="772738"/>
          </a:xfrm>
        </p:grpSpPr>
        <p:sp>
          <p:nvSpPr>
            <p:cNvPr id="26" name="Flowchart: Alternate Process 25">
              <a:extLst>
                <a:ext uri="{FF2B5EF4-FFF2-40B4-BE49-F238E27FC236}">
                  <a16:creationId xmlns:a16="http://schemas.microsoft.com/office/drawing/2014/main" id="{C3302AEC-EEA5-E1FF-5C50-2219EFAD0F4F}"/>
                </a:ext>
              </a:extLst>
            </p:cNvPr>
            <p:cNvSpPr/>
            <p:nvPr/>
          </p:nvSpPr>
          <p:spPr>
            <a:xfrm>
              <a:off x="613506" y="3189123"/>
              <a:ext cx="3698019" cy="77273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A TOE will explain everything.</a:t>
              </a:r>
            </a:p>
          </p:txBody>
        </p:sp>
        <p:cxnSp>
          <p:nvCxnSpPr>
            <p:cNvPr id="29" name="Straight Arrow Connector 28">
              <a:extLst>
                <a:ext uri="{FF2B5EF4-FFF2-40B4-BE49-F238E27FC236}">
                  <a16:creationId xmlns:a16="http://schemas.microsoft.com/office/drawing/2014/main" id="{27D9B99E-CD1E-16BE-942D-3CF378C6DC40}"/>
                </a:ext>
              </a:extLst>
            </p:cNvPr>
            <p:cNvCxnSpPr>
              <a:cxnSpLocks/>
              <a:endCxn id="26" idx="1"/>
            </p:cNvCxnSpPr>
            <p:nvPr/>
          </p:nvCxnSpPr>
          <p:spPr>
            <a:xfrm>
              <a:off x="41149" y="3575492"/>
              <a:ext cx="572357"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D542222-EFBF-5377-A741-3E60E0335D78}"/>
              </a:ext>
            </a:extLst>
          </p:cNvPr>
          <p:cNvGrpSpPr/>
          <p:nvPr/>
        </p:nvGrpSpPr>
        <p:grpSpPr>
          <a:xfrm>
            <a:off x="2515927" y="4252756"/>
            <a:ext cx="5425991" cy="1446428"/>
            <a:chOff x="991926" y="4295539"/>
            <a:chExt cx="5425991" cy="1446428"/>
          </a:xfrm>
        </p:grpSpPr>
        <p:sp>
          <p:nvSpPr>
            <p:cNvPr id="7" name="Flowchart: Alternate Process 6">
              <a:extLst>
                <a:ext uri="{FF2B5EF4-FFF2-40B4-BE49-F238E27FC236}">
                  <a16:creationId xmlns:a16="http://schemas.microsoft.com/office/drawing/2014/main" id="{376379AF-DBE8-BEB0-CCC4-D5FB40230661}"/>
                </a:ext>
              </a:extLst>
            </p:cNvPr>
            <p:cNvSpPr/>
            <p:nvPr/>
          </p:nvSpPr>
          <p:spPr>
            <a:xfrm>
              <a:off x="991926" y="4840572"/>
              <a:ext cx="3393219" cy="901395"/>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A TOE doesn’t explain everything.</a:t>
              </a:r>
            </a:p>
          </p:txBody>
        </p:sp>
        <p:grpSp>
          <p:nvGrpSpPr>
            <p:cNvPr id="31" name="Group 30">
              <a:extLst>
                <a:ext uri="{FF2B5EF4-FFF2-40B4-BE49-F238E27FC236}">
                  <a16:creationId xmlns:a16="http://schemas.microsoft.com/office/drawing/2014/main" id="{D09A637F-4090-639A-4844-D98E5FD0C841}"/>
                </a:ext>
              </a:extLst>
            </p:cNvPr>
            <p:cNvGrpSpPr/>
            <p:nvPr/>
          </p:nvGrpSpPr>
          <p:grpSpPr>
            <a:xfrm>
              <a:off x="4385145" y="4295539"/>
              <a:ext cx="2032772" cy="882810"/>
              <a:chOff x="4385145" y="4295539"/>
              <a:chExt cx="2032772" cy="882810"/>
            </a:xfrm>
          </p:grpSpPr>
          <p:cxnSp>
            <p:nvCxnSpPr>
              <p:cNvPr id="15" name="Straight Connector 14">
                <a:extLst>
                  <a:ext uri="{FF2B5EF4-FFF2-40B4-BE49-F238E27FC236}">
                    <a16:creationId xmlns:a16="http://schemas.microsoft.com/office/drawing/2014/main" id="{3503294A-9639-BCFE-1ABD-0811C58C30AF}"/>
                  </a:ext>
                </a:extLst>
              </p:cNvPr>
              <p:cNvCxnSpPr>
                <a:cxnSpLocks/>
              </p:cNvCxnSpPr>
              <p:nvPr/>
            </p:nvCxnSpPr>
            <p:spPr>
              <a:xfrm>
                <a:off x="6417917" y="4295539"/>
                <a:ext cx="0" cy="882810"/>
              </a:xfrm>
              <a:prstGeom prst="line">
                <a:avLst/>
              </a:prstGeom>
              <a:ln w="25400">
                <a:solidFill>
                  <a:srgbClr val="0D2443"/>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38A136-6AE4-D655-6374-7946AB081403}"/>
                  </a:ext>
                </a:extLst>
              </p:cNvPr>
              <p:cNvCxnSpPr>
                <a:cxnSpLocks/>
              </p:cNvCxnSpPr>
              <p:nvPr/>
            </p:nvCxnSpPr>
            <p:spPr>
              <a:xfrm flipH="1">
                <a:off x="4385145" y="5178349"/>
                <a:ext cx="2032772" cy="0"/>
              </a:xfrm>
              <a:prstGeom prst="straightConnector1">
                <a:avLst/>
              </a:prstGeom>
              <a:ln w="25400">
                <a:solidFill>
                  <a:srgbClr val="0D2443"/>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5FBB3F3D-50FA-C782-2A53-8D0A4238CB59}"/>
              </a:ext>
            </a:extLst>
          </p:cNvPr>
          <p:cNvGrpSpPr/>
          <p:nvPr/>
        </p:nvGrpSpPr>
        <p:grpSpPr>
          <a:xfrm>
            <a:off x="2515927" y="5105400"/>
            <a:ext cx="5425991" cy="1752600"/>
            <a:chOff x="991926" y="5105400"/>
            <a:chExt cx="5425991" cy="1752600"/>
          </a:xfrm>
        </p:grpSpPr>
        <p:sp>
          <p:nvSpPr>
            <p:cNvPr id="23" name="Flowchart: Alternate Process 22">
              <a:extLst>
                <a:ext uri="{FF2B5EF4-FFF2-40B4-BE49-F238E27FC236}">
                  <a16:creationId xmlns:a16="http://schemas.microsoft.com/office/drawing/2014/main" id="{9E3A57F0-3A21-A7FF-8B79-5BC6D0309086}"/>
                </a:ext>
              </a:extLst>
            </p:cNvPr>
            <p:cNvSpPr/>
            <p:nvPr/>
          </p:nvSpPr>
          <p:spPr>
            <a:xfrm>
              <a:off x="991926" y="5785831"/>
              <a:ext cx="3393219" cy="1072169"/>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M-theory does not predict </a:t>
              </a:r>
              <a:r>
                <a:rPr lang="en-US" sz="2400" b="1" u="sng" dirty="0">
                  <a:solidFill>
                    <a:srgbClr val="000000"/>
                  </a:solidFill>
                  <a:latin typeface="Arial"/>
                </a:rPr>
                <a:t>ONLY</a:t>
              </a:r>
              <a:r>
                <a:rPr lang="en-US" sz="2400" dirty="0">
                  <a:solidFill>
                    <a:srgbClr val="000000"/>
                  </a:solidFill>
                  <a:latin typeface="Arial"/>
                </a:rPr>
                <a:t> a life-permitting universe.</a:t>
              </a:r>
            </a:p>
          </p:txBody>
        </p:sp>
        <p:grpSp>
          <p:nvGrpSpPr>
            <p:cNvPr id="32" name="Group 31">
              <a:extLst>
                <a:ext uri="{FF2B5EF4-FFF2-40B4-BE49-F238E27FC236}">
                  <a16:creationId xmlns:a16="http://schemas.microsoft.com/office/drawing/2014/main" id="{F916279F-61FC-4B97-C805-4D7F8E4307CF}"/>
                </a:ext>
              </a:extLst>
            </p:cNvPr>
            <p:cNvGrpSpPr/>
            <p:nvPr/>
          </p:nvGrpSpPr>
          <p:grpSpPr>
            <a:xfrm>
              <a:off x="4385145" y="5105400"/>
              <a:ext cx="2032772" cy="1066800"/>
              <a:chOff x="4385145" y="5105400"/>
              <a:chExt cx="2032772" cy="1066800"/>
            </a:xfrm>
          </p:grpSpPr>
          <p:cxnSp>
            <p:nvCxnSpPr>
              <p:cNvPr id="24" name="Straight Connector 23">
                <a:extLst>
                  <a:ext uri="{FF2B5EF4-FFF2-40B4-BE49-F238E27FC236}">
                    <a16:creationId xmlns:a16="http://schemas.microsoft.com/office/drawing/2014/main" id="{4C14A788-7F92-8B2E-EE04-751479D838B0}"/>
                  </a:ext>
                </a:extLst>
              </p:cNvPr>
              <p:cNvCxnSpPr>
                <a:cxnSpLocks/>
              </p:cNvCxnSpPr>
              <p:nvPr/>
            </p:nvCxnSpPr>
            <p:spPr>
              <a:xfrm>
                <a:off x="6417917" y="5105400"/>
                <a:ext cx="0" cy="1066800"/>
              </a:xfrm>
              <a:prstGeom prst="line">
                <a:avLst/>
              </a:prstGeom>
              <a:ln w="25400">
                <a:solidFill>
                  <a:srgbClr val="0D2443"/>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02689DC-BA25-891A-DDF4-0AC250057F1A}"/>
                  </a:ext>
                </a:extLst>
              </p:cNvPr>
              <p:cNvCxnSpPr>
                <a:cxnSpLocks/>
              </p:cNvCxnSpPr>
              <p:nvPr/>
            </p:nvCxnSpPr>
            <p:spPr>
              <a:xfrm flipH="1">
                <a:off x="4385145" y="6172200"/>
                <a:ext cx="2032772" cy="0"/>
              </a:xfrm>
              <a:prstGeom prst="straightConnector1">
                <a:avLst/>
              </a:prstGeom>
              <a:ln w="25400">
                <a:solidFill>
                  <a:srgbClr val="0D2443"/>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sp>
        <p:nvSpPr>
          <p:cNvPr id="8" name="Speech Bubble: Rectangle 7">
            <a:extLst>
              <a:ext uri="{FF2B5EF4-FFF2-40B4-BE49-F238E27FC236}">
                <a16:creationId xmlns:a16="http://schemas.microsoft.com/office/drawing/2014/main" id="{E5237E94-DA8F-610A-9281-39EA108C15F6}"/>
              </a:ext>
            </a:extLst>
          </p:cNvPr>
          <p:cNvSpPr/>
          <p:nvPr/>
        </p:nvSpPr>
        <p:spPr>
          <a:xfrm>
            <a:off x="7046179" y="4706649"/>
            <a:ext cx="3393220" cy="2041680"/>
          </a:xfrm>
          <a:prstGeom prst="wedgeRectCallout">
            <a:avLst>
              <a:gd name="adj1" fmla="val -82530"/>
              <a:gd name="adj2" fmla="val 22924"/>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It actually predicts 10</a:t>
            </a:r>
            <a:r>
              <a:rPr lang="en-US" sz="2400" baseline="30000" dirty="0">
                <a:solidFill>
                  <a:srgbClr val="003399"/>
                </a:solidFill>
                <a:latin typeface="Arial"/>
              </a:rPr>
              <a:t>500 </a:t>
            </a:r>
            <a:r>
              <a:rPr lang="en-US" sz="2400" u="sng" dirty="0">
                <a:solidFill>
                  <a:srgbClr val="003399"/>
                </a:solidFill>
                <a:latin typeface="Arial"/>
              </a:rPr>
              <a:t>possible</a:t>
            </a:r>
            <a:r>
              <a:rPr lang="en-US" sz="2400" dirty="0">
                <a:solidFill>
                  <a:srgbClr val="003399"/>
                </a:solidFill>
                <a:latin typeface="Arial"/>
              </a:rPr>
              <a:t> universes and the probability of a life-permitting one is exceedingly small.</a:t>
            </a:r>
          </a:p>
        </p:txBody>
      </p:sp>
    </p:spTree>
    <p:extLst>
      <p:ext uri="{BB962C8B-B14F-4D97-AF65-F5344CB8AC3E}">
        <p14:creationId xmlns:p14="http://schemas.microsoft.com/office/powerpoint/2010/main" val="83966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5546BF2-1F21-FBF4-E311-99A988D21705}"/>
              </a:ext>
            </a:extLst>
          </p:cNvPr>
          <p:cNvGrpSpPr/>
          <p:nvPr/>
        </p:nvGrpSpPr>
        <p:grpSpPr>
          <a:xfrm>
            <a:off x="1752601" y="3124704"/>
            <a:ext cx="4160473" cy="1058470"/>
            <a:chOff x="224742" y="2709962"/>
            <a:chExt cx="4086783" cy="1058470"/>
          </a:xfrm>
        </p:grpSpPr>
        <p:sp>
          <p:nvSpPr>
            <p:cNvPr id="8" name="Flowchart: Alternate Process 7">
              <a:extLst>
                <a:ext uri="{FF2B5EF4-FFF2-40B4-BE49-F238E27FC236}">
                  <a16:creationId xmlns:a16="http://schemas.microsoft.com/office/drawing/2014/main" id="{A2546F52-4F32-11C9-9BE8-FD1F3E48F917}"/>
                </a:ext>
              </a:extLst>
            </p:cNvPr>
            <p:cNvSpPr/>
            <p:nvPr/>
          </p:nvSpPr>
          <p:spPr>
            <a:xfrm>
              <a:off x="613506" y="3189123"/>
              <a:ext cx="3698019" cy="579309"/>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Not chance.</a:t>
              </a:r>
            </a:p>
          </p:txBody>
        </p:sp>
        <p:grpSp>
          <p:nvGrpSpPr>
            <p:cNvPr id="11" name="Group 10">
              <a:extLst>
                <a:ext uri="{FF2B5EF4-FFF2-40B4-BE49-F238E27FC236}">
                  <a16:creationId xmlns:a16="http://schemas.microsoft.com/office/drawing/2014/main" id="{C569B25F-B3D9-3F77-963C-C67E845BD776}"/>
                </a:ext>
              </a:extLst>
            </p:cNvPr>
            <p:cNvGrpSpPr/>
            <p:nvPr/>
          </p:nvGrpSpPr>
          <p:grpSpPr>
            <a:xfrm>
              <a:off x="224742" y="2709962"/>
              <a:ext cx="388764" cy="768816"/>
              <a:chOff x="224742" y="2709962"/>
              <a:chExt cx="388764" cy="768816"/>
            </a:xfrm>
          </p:grpSpPr>
          <p:cxnSp>
            <p:nvCxnSpPr>
              <p:cNvPr id="15" name="Straight Connector 14">
                <a:extLst>
                  <a:ext uri="{FF2B5EF4-FFF2-40B4-BE49-F238E27FC236}">
                    <a16:creationId xmlns:a16="http://schemas.microsoft.com/office/drawing/2014/main" id="{6F640D70-2A5A-CD89-B32A-B90F5CAC0113}"/>
                  </a:ext>
                </a:extLst>
              </p:cNvPr>
              <p:cNvCxnSpPr>
                <a:cxnSpLocks/>
              </p:cNvCxnSpPr>
              <p:nvPr/>
            </p:nvCxnSpPr>
            <p:spPr>
              <a:xfrm>
                <a:off x="224742" y="2709962"/>
                <a:ext cx="3858" cy="768815"/>
              </a:xfrm>
              <a:prstGeom prst="line">
                <a:avLst/>
              </a:prstGeom>
              <a:ln w="25400">
                <a:solidFill>
                  <a:srgbClr val="0D2443"/>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D213995-4A6A-5ED8-0088-FD473E908636}"/>
                  </a:ext>
                </a:extLst>
              </p:cNvPr>
              <p:cNvCxnSpPr>
                <a:cxnSpLocks/>
                <a:endCxn id="8" idx="1"/>
              </p:cNvCxnSpPr>
              <p:nvPr/>
            </p:nvCxnSpPr>
            <p:spPr>
              <a:xfrm>
                <a:off x="228600" y="3478778"/>
                <a:ext cx="384906"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p:txBody>
          <a:bodyPr/>
          <a:lstStyle/>
          <a:p>
            <a:r>
              <a:rPr lang="en-US" sz="3200" dirty="0"/>
              <a:t>The Design Argument: P2</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1" y="1459992"/>
            <a:ext cx="4079019" cy="120700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P2. It (fine tuning) is not due to physical necessity or chance.</a:t>
            </a:r>
          </a:p>
        </p:txBody>
      </p:sp>
      <p:sp>
        <p:nvSpPr>
          <p:cNvPr id="9" name="Rectangle 8">
            <a:extLst>
              <a:ext uri="{FF2B5EF4-FFF2-40B4-BE49-F238E27FC236}">
                <a16:creationId xmlns:a16="http://schemas.microsoft.com/office/drawing/2014/main" id="{71C4D436-E3B4-FD1D-AE63-8D72AC9C6B2E}"/>
              </a:ext>
            </a:extLst>
          </p:cNvPr>
          <p:cNvSpPr/>
          <p:nvPr/>
        </p:nvSpPr>
        <p:spPr>
          <a:xfrm>
            <a:off x="1752601" y="8382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grpSp>
        <p:nvGrpSpPr>
          <p:cNvPr id="2" name="Group 1">
            <a:extLst>
              <a:ext uri="{FF2B5EF4-FFF2-40B4-BE49-F238E27FC236}">
                <a16:creationId xmlns:a16="http://schemas.microsoft.com/office/drawing/2014/main" id="{87144443-E454-8803-4396-CFC2EA58E4C1}"/>
              </a:ext>
            </a:extLst>
          </p:cNvPr>
          <p:cNvGrpSpPr/>
          <p:nvPr/>
        </p:nvGrpSpPr>
        <p:grpSpPr>
          <a:xfrm>
            <a:off x="1752601" y="2514601"/>
            <a:ext cx="4156545" cy="899759"/>
            <a:chOff x="228600" y="2868673"/>
            <a:chExt cx="4082925" cy="899759"/>
          </a:xfrm>
        </p:grpSpPr>
        <p:sp>
          <p:nvSpPr>
            <p:cNvPr id="3" name="Flowchart: Alternate Process 2">
              <a:extLst>
                <a:ext uri="{FF2B5EF4-FFF2-40B4-BE49-F238E27FC236}">
                  <a16:creationId xmlns:a16="http://schemas.microsoft.com/office/drawing/2014/main" id="{B73AA01D-28E4-5E91-54AF-9E4B08938B0E}"/>
                </a:ext>
              </a:extLst>
            </p:cNvPr>
            <p:cNvSpPr/>
            <p:nvPr/>
          </p:nvSpPr>
          <p:spPr>
            <a:xfrm>
              <a:off x="613506" y="3189123"/>
              <a:ext cx="3698019" cy="579309"/>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Not physical necessity.</a:t>
              </a:r>
            </a:p>
          </p:txBody>
        </p:sp>
        <p:grpSp>
          <p:nvGrpSpPr>
            <p:cNvPr id="5" name="Group 4">
              <a:extLst>
                <a:ext uri="{FF2B5EF4-FFF2-40B4-BE49-F238E27FC236}">
                  <a16:creationId xmlns:a16="http://schemas.microsoft.com/office/drawing/2014/main" id="{C6DE4C49-EEFA-89B0-E8A0-00CF3C45E2D5}"/>
                </a:ext>
              </a:extLst>
            </p:cNvPr>
            <p:cNvGrpSpPr/>
            <p:nvPr/>
          </p:nvGrpSpPr>
          <p:grpSpPr>
            <a:xfrm>
              <a:off x="228600" y="2868673"/>
              <a:ext cx="384906" cy="610105"/>
              <a:chOff x="228600" y="2868673"/>
              <a:chExt cx="384906" cy="610105"/>
            </a:xfrm>
          </p:grpSpPr>
          <p:cxnSp>
            <p:nvCxnSpPr>
              <p:cNvPr id="10" name="Straight Connector 9">
                <a:extLst>
                  <a:ext uri="{FF2B5EF4-FFF2-40B4-BE49-F238E27FC236}">
                    <a16:creationId xmlns:a16="http://schemas.microsoft.com/office/drawing/2014/main" id="{1A0DD136-375C-8050-D612-522D95E7F75A}"/>
                  </a:ext>
                </a:extLst>
              </p:cNvPr>
              <p:cNvCxnSpPr>
                <a:cxnSpLocks/>
              </p:cNvCxnSpPr>
              <p:nvPr/>
            </p:nvCxnSpPr>
            <p:spPr>
              <a:xfrm>
                <a:off x="228600" y="2868673"/>
                <a:ext cx="0" cy="610104"/>
              </a:xfrm>
              <a:prstGeom prst="line">
                <a:avLst/>
              </a:prstGeom>
              <a:ln w="25400">
                <a:solidFill>
                  <a:srgbClr val="0D2443"/>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41B5CA-8CA5-ECC1-40A0-9873C64B8107}"/>
                  </a:ext>
                </a:extLst>
              </p:cNvPr>
              <p:cNvCxnSpPr>
                <a:cxnSpLocks/>
                <a:endCxn id="3" idx="1"/>
              </p:cNvCxnSpPr>
              <p:nvPr/>
            </p:nvCxnSpPr>
            <p:spPr>
              <a:xfrm>
                <a:off x="228600" y="3478778"/>
                <a:ext cx="384906"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18" name="Speech Bubble: Rectangle 17">
            <a:extLst>
              <a:ext uri="{FF2B5EF4-FFF2-40B4-BE49-F238E27FC236}">
                <a16:creationId xmlns:a16="http://schemas.microsoft.com/office/drawing/2014/main" id="{9A1EFD36-7E26-A365-8E0F-E40BE52B450A}"/>
              </a:ext>
            </a:extLst>
          </p:cNvPr>
          <p:cNvSpPr/>
          <p:nvPr/>
        </p:nvSpPr>
        <p:spPr>
          <a:xfrm>
            <a:off x="6502380" y="2134356"/>
            <a:ext cx="4010103" cy="1980696"/>
          </a:xfrm>
          <a:prstGeom prst="wedgeRectCallout">
            <a:avLst>
              <a:gd name="adj1" fmla="val -64170"/>
              <a:gd name="adj2" fmla="val 34308"/>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The probability of a </a:t>
            </a:r>
            <a:r>
              <a:rPr lang="en-US" sz="2400" u="sng" dirty="0">
                <a:solidFill>
                  <a:srgbClr val="003399"/>
                </a:solidFill>
                <a:latin typeface="Arial"/>
              </a:rPr>
              <a:t>life-supporting</a:t>
            </a:r>
            <a:r>
              <a:rPr lang="en-US" sz="2400" dirty="0">
                <a:solidFill>
                  <a:srgbClr val="003399"/>
                </a:solidFill>
                <a:latin typeface="Arial"/>
              </a:rPr>
              <a:t> universe popping into existence out of chance are exceedingly small.</a:t>
            </a:r>
          </a:p>
        </p:txBody>
      </p:sp>
      <p:sp>
        <p:nvSpPr>
          <p:cNvPr id="32" name="Oval 31">
            <a:extLst>
              <a:ext uri="{FF2B5EF4-FFF2-40B4-BE49-F238E27FC236}">
                <a16:creationId xmlns:a16="http://schemas.microsoft.com/office/drawing/2014/main" id="{0FD29FC1-4822-6D81-197C-33102B2A30D8}"/>
              </a:ext>
            </a:extLst>
          </p:cNvPr>
          <p:cNvSpPr/>
          <p:nvPr/>
        </p:nvSpPr>
        <p:spPr>
          <a:xfrm>
            <a:off x="2741609" y="3618445"/>
            <a:ext cx="1289115" cy="5950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sp>
        <p:nvSpPr>
          <p:cNvPr id="14" name="Speech Bubble: Rectangle 13">
            <a:extLst>
              <a:ext uri="{FF2B5EF4-FFF2-40B4-BE49-F238E27FC236}">
                <a16:creationId xmlns:a16="http://schemas.microsoft.com/office/drawing/2014/main" id="{6FED3BA4-EC12-45D9-AD21-AC3E6F733F78}"/>
              </a:ext>
            </a:extLst>
          </p:cNvPr>
          <p:cNvSpPr/>
          <p:nvPr/>
        </p:nvSpPr>
        <p:spPr>
          <a:xfrm>
            <a:off x="6508475" y="4572000"/>
            <a:ext cx="4010103" cy="1295400"/>
          </a:xfrm>
          <a:prstGeom prst="wedgeRectCallout">
            <a:avLst>
              <a:gd name="adj1" fmla="val -64170"/>
              <a:gd name="adj2" fmla="val -90309"/>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Many are pushing this one to avoid the design inference.</a:t>
            </a:r>
          </a:p>
        </p:txBody>
      </p:sp>
    </p:spTree>
    <p:extLst>
      <p:ext uri="{BB962C8B-B14F-4D97-AF65-F5344CB8AC3E}">
        <p14:creationId xmlns:p14="http://schemas.microsoft.com/office/powerpoint/2010/main" val="13852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a:xfrm>
            <a:off x="1524000" y="1"/>
            <a:ext cx="9144000" cy="419093"/>
          </a:xfrm>
        </p:spPr>
        <p:txBody>
          <a:bodyPr/>
          <a:lstStyle/>
          <a:p>
            <a:r>
              <a:rPr lang="en-US" sz="3200" dirty="0"/>
              <a:t>The Design Argument: P2</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0" y="1021670"/>
            <a:ext cx="4079019" cy="120700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P2. It (fine tuning) is not due to physical necessity or chance.</a:t>
            </a:r>
          </a:p>
        </p:txBody>
      </p:sp>
      <p:sp>
        <p:nvSpPr>
          <p:cNvPr id="9" name="Rectangle 8">
            <a:extLst>
              <a:ext uri="{FF2B5EF4-FFF2-40B4-BE49-F238E27FC236}">
                <a16:creationId xmlns:a16="http://schemas.microsoft.com/office/drawing/2014/main" id="{71C4D436-E3B4-FD1D-AE63-8D72AC9C6B2E}"/>
              </a:ext>
            </a:extLst>
          </p:cNvPr>
          <p:cNvSpPr/>
          <p:nvPr/>
        </p:nvSpPr>
        <p:spPr>
          <a:xfrm>
            <a:off x="1752600" y="5334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sp>
        <p:nvSpPr>
          <p:cNvPr id="11" name="Rectangle 10">
            <a:extLst>
              <a:ext uri="{FF2B5EF4-FFF2-40B4-BE49-F238E27FC236}">
                <a16:creationId xmlns:a16="http://schemas.microsoft.com/office/drawing/2014/main" id="{307D82A5-FDD5-FBA0-48C5-C34E2FD22644}"/>
              </a:ext>
            </a:extLst>
          </p:cNvPr>
          <p:cNvSpPr/>
          <p:nvPr/>
        </p:nvSpPr>
        <p:spPr>
          <a:xfrm>
            <a:off x="6360380" y="533400"/>
            <a:ext cx="4079018"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CON</a:t>
            </a:r>
          </a:p>
        </p:txBody>
      </p:sp>
      <p:grpSp>
        <p:nvGrpSpPr>
          <p:cNvPr id="2" name="Group 1">
            <a:extLst>
              <a:ext uri="{FF2B5EF4-FFF2-40B4-BE49-F238E27FC236}">
                <a16:creationId xmlns:a16="http://schemas.microsoft.com/office/drawing/2014/main" id="{87144443-E454-8803-4396-CFC2EA58E4C1}"/>
              </a:ext>
            </a:extLst>
          </p:cNvPr>
          <p:cNvGrpSpPr/>
          <p:nvPr/>
        </p:nvGrpSpPr>
        <p:grpSpPr>
          <a:xfrm>
            <a:off x="1752599" y="2057400"/>
            <a:ext cx="3854250" cy="598908"/>
            <a:chOff x="228600" y="2935884"/>
            <a:chExt cx="3785984" cy="598908"/>
          </a:xfrm>
        </p:grpSpPr>
        <p:sp>
          <p:nvSpPr>
            <p:cNvPr id="3" name="Flowchart: Alternate Process 2">
              <a:extLst>
                <a:ext uri="{FF2B5EF4-FFF2-40B4-BE49-F238E27FC236}">
                  <a16:creationId xmlns:a16="http://schemas.microsoft.com/office/drawing/2014/main" id="{B73AA01D-28E4-5E91-54AF-9E4B08938B0E}"/>
                </a:ext>
              </a:extLst>
            </p:cNvPr>
            <p:cNvSpPr/>
            <p:nvPr/>
          </p:nvSpPr>
          <p:spPr>
            <a:xfrm>
              <a:off x="513829" y="3161786"/>
              <a:ext cx="3500755" cy="373006"/>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Not chance.</a:t>
              </a:r>
            </a:p>
          </p:txBody>
        </p:sp>
        <p:grpSp>
          <p:nvGrpSpPr>
            <p:cNvPr id="5" name="Group 4">
              <a:extLst>
                <a:ext uri="{FF2B5EF4-FFF2-40B4-BE49-F238E27FC236}">
                  <a16:creationId xmlns:a16="http://schemas.microsoft.com/office/drawing/2014/main" id="{C6DE4C49-EEFA-89B0-E8A0-00CF3C45E2D5}"/>
                </a:ext>
              </a:extLst>
            </p:cNvPr>
            <p:cNvGrpSpPr/>
            <p:nvPr/>
          </p:nvGrpSpPr>
          <p:grpSpPr>
            <a:xfrm>
              <a:off x="228600" y="2935884"/>
              <a:ext cx="285229" cy="439743"/>
              <a:chOff x="228600" y="2935884"/>
              <a:chExt cx="285229" cy="439743"/>
            </a:xfrm>
          </p:grpSpPr>
          <p:cxnSp>
            <p:nvCxnSpPr>
              <p:cNvPr id="10" name="Straight Connector 9">
                <a:extLst>
                  <a:ext uri="{FF2B5EF4-FFF2-40B4-BE49-F238E27FC236}">
                    <a16:creationId xmlns:a16="http://schemas.microsoft.com/office/drawing/2014/main" id="{1A0DD136-375C-8050-D612-522D95E7F75A}"/>
                  </a:ext>
                </a:extLst>
              </p:cNvPr>
              <p:cNvCxnSpPr>
                <a:cxnSpLocks/>
              </p:cNvCxnSpPr>
              <p:nvPr/>
            </p:nvCxnSpPr>
            <p:spPr>
              <a:xfrm>
                <a:off x="228600" y="2935884"/>
                <a:ext cx="0" cy="439743"/>
              </a:xfrm>
              <a:prstGeom prst="line">
                <a:avLst/>
              </a:prstGeom>
              <a:ln w="25400">
                <a:solidFill>
                  <a:srgbClr val="0D2443"/>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41B5CA-8CA5-ECC1-40A0-9873C64B8107}"/>
                  </a:ext>
                </a:extLst>
              </p:cNvPr>
              <p:cNvCxnSpPr>
                <a:cxnSpLocks/>
                <a:endCxn id="3" idx="1"/>
              </p:cNvCxnSpPr>
              <p:nvPr/>
            </p:nvCxnSpPr>
            <p:spPr>
              <a:xfrm>
                <a:off x="228600" y="3348289"/>
                <a:ext cx="285229"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9BDE817F-DE27-A8F4-9AA6-DE27BBE41F40}"/>
              </a:ext>
            </a:extLst>
          </p:cNvPr>
          <p:cNvGrpSpPr/>
          <p:nvPr/>
        </p:nvGrpSpPr>
        <p:grpSpPr>
          <a:xfrm>
            <a:off x="5606849" y="1625697"/>
            <a:ext cx="4743002" cy="1180206"/>
            <a:chOff x="-354276" y="2537645"/>
            <a:chExt cx="4658995" cy="1180206"/>
          </a:xfrm>
        </p:grpSpPr>
        <p:sp>
          <p:nvSpPr>
            <p:cNvPr id="26" name="Flowchart: Alternate Process 25">
              <a:extLst>
                <a:ext uri="{FF2B5EF4-FFF2-40B4-BE49-F238E27FC236}">
                  <a16:creationId xmlns:a16="http://schemas.microsoft.com/office/drawing/2014/main" id="{C3302AEC-EEA5-E1FF-5C50-2219EFAD0F4F}"/>
                </a:ext>
              </a:extLst>
            </p:cNvPr>
            <p:cNvSpPr/>
            <p:nvPr/>
          </p:nvSpPr>
          <p:spPr>
            <a:xfrm>
              <a:off x="606700" y="2537645"/>
              <a:ext cx="3698019" cy="1180206"/>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Some universe must exist, no matter how improbable. </a:t>
              </a:r>
              <a:r>
                <a:rPr lang="en-US" sz="2400" u="sng" dirty="0">
                  <a:solidFill>
                    <a:srgbClr val="000000"/>
                  </a:solidFill>
                  <a:latin typeface="Arial"/>
                </a:rPr>
                <a:t>We’re here!</a:t>
              </a:r>
            </a:p>
          </p:txBody>
        </p:sp>
        <p:cxnSp>
          <p:nvCxnSpPr>
            <p:cNvPr id="29" name="Straight Arrow Connector 28">
              <a:extLst>
                <a:ext uri="{FF2B5EF4-FFF2-40B4-BE49-F238E27FC236}">
                  <a16:creationId xmlns:a16="http://schemas.microsoft.com/office/drawing/2014/main" id="{27D9B99E-CD1E-16BE-942D-3CF378C6DC40}"/>
                </a:ext>
              </a:extLst>
            </p:cNvPr>
            <p:cNvCxnSpPr>
              <a:cxnSpLocks/>
              <a:stCxn id="3" idx="3"/>
              <a:endCxn id="26" idx="1"/>
            </p:cNvCxnSpPr>
            <p:nvPr/>
          </p:nvCxnSpPr>
          <p:spPr>
            <a:xfrm flipV="1">
              <a:off x="-354276" y="3127748"/>
              <a:ext cx="960976" cy="254005"/>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49B2CC7A-7D56-F1F1-9321-69765C42A458}"/>
              </a:ext>
            </a:extLst>
          </p:cNvPr>
          <p:cNvGrpSpPr/>
          <p:nvPr/>
        </p:nvGrpSpPr>
        <p:grpSpPr>
          <a:xfrm>
            <a:off x="2255856" y="2685862"/>
            <a:ext cx="4360826" cy="1312412"/>
            <a:chOff x="639489" y="3055910"/>
            <a:chExt cx="4360826" cy="1192753"/>
          </a:xfrm>
        </p:grpSpPr>
        <p:sp>
          <p:nvSpPr>
            <p:cNvPr id="14" name="Flowchart: Alternate Process 13">
              <a:extLst>
                <a:ext uri="{FF2B5EF4-FFF2-40B4-BE49-F238E27FC236}">
                  <a16:creationId xmlns:a16="http://schemas.microsoft.com/office/drawing/2014/main" id="{DB518435-324A-C8B9-0662-E4C29E3995CA}"/>
                </a:ext>
              </a:extLst>
            </p:cNvPr>
            <p:cNvSpPr/>
            <p:nvPr/>
          </p:nvSpPr>
          <p:spPr>
            <a:xfrm>
              <a:off x="639489" y="3134722"/>
              <a:ext cx="3764699" cy="1113941"/>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But whichever universe exists, it will probably not be life-permitting.</a:t>
              </a:r>
            </a:p>
          </p:txBody>
        </p:sp>
        <p:cxnSp>
          <p:nvCxnSpPr>
            <p:cNvPr id="16" name="Straight Arrow Connector 15">
              <a:extLst>
                <a:ext uri="{FF2B5EF4-FFF2-40B4-BE49-F238E27FC236}">
                  <a16:creationId xmlns:a16="http://schemas.microsoft.com/office/drawing/2014/main" id="{3338A136-6AE4-D655-6374-7946AB081403}"/>
                </a:ext>
              </a:extLst>
            </p:cNvPr>
            <p:cNvCxnSpPr>
              <a:cxnSpLocks/>
            </p:cNvCxnSpPr>
            <p:nvPr/>
          </p:nvCxnSpPr>
          <p:spPr>
            <a:xfrm flipH="1">
              <a:off x="4425663" y="3055910"/>
              <a:ext cx="574652" cy="184432"/>
            </a:xfrm>
            <a:prstGeom prst="straightConnector1">
              <a:avLst/>
            </a:prstGeom>
            <a:ln w="25400">
              <a:solidFill>
                <a:srgbClr val="0D2443"/>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6D2520B-7EE5-04DF-D750-08AA6F1BC7A1}"/>
              </a:ext>
            </a:extLst>
          </p:cNvPr>
          <p:cNvGrpSpPr/>
          <p:nvPr/>
        </p:nvGrpSpPr>
        <p:grpSpPr>
          <a:xfrm>
            <a:off x="6007493" y="2889565"/>
            <a:ext cx="4342359" cy="1790057"/>
            <a:chOff x="4420640" y="2882763"/>
            <a:chExt cx="4342359" cy="1421525"/>
          </a:xfrm>
        </p:grpSpPr>
        <p:sp>
          <p:nvSpPr>
            <p:cNvPr id="35" name="Flowchart: Alternate Process 34">
              <a:extLst>
                <a:ext uri="{FF2B5EF4-FFF2-40B4-BE49-F238E27FC236}">
                  <a16:creationId xmlns:a16="http://schemas.microsoft.com/office/drawing/2014/main" id="{D5DF8539-FAC3-EDD0-68B4-5CB092D3EA56}"/>
                </a:ext>
              </a:extLst>
            </p:cNvPr>
            <p:cNvSpPr/>
            <p:nvPr/>
          </p:nvSpPr>
          <p:spPr>
            <a:xfrm>
              <a:off x="4998300" y="2882763"/>
              <a:ext cx="3764699" cy="1421525"/>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Anthropic principle: We can observe only life-permitting universes, so no explanation is needed.</a:t>
              </a:r>
            </a:p>
          </p:txBody>
        </p:sp>
        <p:cxnSp>
          <p:nvCxnSpPr>
            <p:cNvPr id="36" name="Straight Arrow Connector 35">
              <a:extLst>
                <a:ext uri="{FF2B5EF4-FFF2-40B4-BE49-F238E27FC236}">
                  <a16:creationId xmlns:a16="http://schemas.microsoft.com/office/drawing/2014/main" id="{3EF9CD1B-8252-4334-A9B3-5BBBE3ED05C1}"/>
                </a:ext>
              </a:extLst>
            </p:cNvPr>
            <p:cNvCxnSpPr>
              <a:cxnSpLocks/>
            </p:cNvCxnSpPr>
            <p:nvPr/>
          </p:nvCxnSpPr>
          <p:spPr>
            <a:xfrm flipV="1">
              <a:off x="4420640" y="3488027"/>
              <a:ext cx="582676" cy="1"/>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DCACA9B2-86BB-3B15-9994-D66FE1ABE464}"/>
              </a:ext>
            </a:extLst>
          </p:cNvPr>
          <p:cNvGrpSpPr/>
          <p:nvPr/>
        </p:nvGrpSpPr>
        <p:grpSpPr>
          <a:xfrm>
            <a:off x="2277663" y="4095699"/>
            <a:ext cx="4299599" cy="1081610"/>
            <a:chOff x="661295" y="4336217"/>
            <a:chExt cx="4299599" cy="1081610"/>
          </a:xfrm>
        </p:grpSpPr>
        <p:sp>
          <p:nvSpPr>
            <p:cNvPr id="7" name="Flowchart: Alternate Process 6">
              <a:extLst>
                <a:ext uri="{FF2B5EF4-FFF2-40B4-BE49-F238E27FC236}">
                  <a16:creationId xmlns:a16="http://schemas.microsoft.com/office/drawing/2014/main" id="{376379AF-DBE8-BEB0-CCC4-D5FB40230661}"/>
                </a:ext>
              </a:extLst>
            </p:cNvPr>
            <p:cNvSpPr/>
            <p:nvPr/>
          </p:nvSpPr>
          <p:spPr>
            <a:xfrm>
              <a:off x="661295" y="4336217"/>
              <a:ext cx="3742893" cy="1081610"/>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This truism does not remove the need for an explanation.</a:t>
              </a:r>
            </a:p>
          </p:txBody>
        </p:sp>
        <p:cxnSp>
          <p:nvCxnSpPr>
            <p:cNvPr id="38" name="Straight Arrow Connector 37">
              <a:extLst>
                <a:ext uri="{FF2B5EF4-FFF2-40B4-BE49-F238E27FC236}">
                  <a16:creationId xmlns:a16="http://schemas.microsoft.com/office/drawing/2014/main" id="{E879508C-F018-B363-B429-0C671A1B6F01}"/>
                </a:ext>
              </a:extLst>
            </p:cNvPr>
            <p:cNvCxnSpPr>
              <a:cxnSpLocks/>
            </p:cNvCxnSpPr>
            <p:nvPr/>
          </p:nvCxnSpPr>
          <p:spPr>
            <a:xfrm flipH="1">
              <a:off x="4370869" y="4386180"/>
              <a:ext cx="590025" cy="172787"/>
            </a:xfrm>
            <a:prstGeom prst="straightConnector1">
              <a:avLst/>
            </a:prstGeom>
            <a:ln w="25400">
              <a:solidFill>
                <a:srgbClr val="0D2443"/>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F420F43-197A-E593-4546-2E9AAFA982C3}"/>
              </a:ext>
            </a:extLst>
          </p:cNvPr>
          <p:cNvGrpSpPr/>
          <p:nvPr/>
        </p:nvGrpSpPr>
        <p:grpSpPr>
          <a:xfrm>
            <a:off x="6042031" y="4766339"/>
            <a:ext cx="4348239" cy="1740348"/>
            <a:chOff x="4414442" y="4648133"/>
            <a:chExt cx="4348239" cy="1740348"/>
          </a:xfrm>
        </p:grpSpPr>
        <p:sp>
          <p:nvSpPr>
            <p:cNvPr id="42" name="Flowchart: Alternate Process 41">
              <a:extLst>
                <a:ext uri="{FF2B5EF4-FFF2-40B4-BE49-F238E27FC236}">
                  <a16:creationId xmlns:a16="http://schemas.microsoft.com/office/drawing/2014/main" id="{74C7C2D6-CC53-2926-0E63-D4109E138E39}"/>
                </a:ext>
              </a:extLst>
            </p:cNvPr>
            <p:cNvSpPr/>
            <p:nvPr/>
          </p:nvSpPr>
          <p:spPr>
            <a:xfrm>
              <a:off x="4997982" y="4648133"/>
              <a:ext cx="3764699" cy="174034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Many worlds/multiverse hypothesis. *</a:t>
              </a:r>
              <a:r>
                <a:rPr lang="en-US" sz="2400" u="sng" dirty="0">
                  <a:solidFill>
                    <a:srgbClr val="000000"/>
                  </a:solidFill>
                  <a:latin typeface="Arial"/>
                </a:rPr>
                <a:t>An infinite number of unobservable universes exist.</a:t>
              </a:r>
              <a:r>
                <a:rPr lang="en-US" sz="2400" dirty="0">
                  <a:solidFill>
                    <a:srgbClr val="000000"/>
                  </a:solidFill>
                  <a:latin typeface="Arial"/>
                </a:rPr>
                <a:t>*</a:t>
              </a:r>
            </a:p>
          </p:txBody>
        </p:sp>
        <p:cxnSp>
          <p:nvCxnSpPr>
            <p:cNvPr id="43" name="Straight Arrow Connector 42">
              <a:extLst>
                <a:ext uri="{FF2B5EF4-FFF2-40B4-BE49-F238E27FC236}">
                  <a16:creationId xmlns:a16="http://schemas.microsoft.com/office/drawing/2014/main" id="{5CE9A494-01F2-6385-D55C-C346B5A6E76E}"/>
                </a:ext>
              </a:extLst>
            </p:cNvPr>
            <p:cNvCxnSpPr>
              <a:cxnSpLocks/>
            </p:cNvCxnSpPr>
            <p:nvPr/>
          </p:nvCxnSpPr>
          <p:spPr>
            <a:xfrm>
              <a:off x="4414442" y="4925755"/>
              <a:ext cx="574652" cy="1764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A54AAAF9-95AD-6ABD-4173-C1D8225F8DBC}"/>
              </a:ext>
            </a:extLst>
          </p:cNvPr>
          <p:cNvGrpSpPr/>
          <p:nvPr/>
        </p:nvGrpSpPr>
        <p:grpSpPr>
          <a:xfrm>
            <a:off x="2280835" y="5272673"/>
            <a:ext cx="4296426" cy="693353"/>
            <a:chOff x="664465" y="5159650"/>
            <a:chExt cx="4285647" cy="736998"/>
          </a:xfrm>
        </p:grpSpPr>
        <p:cxnSp>
          <p:nvCxnSpPr>
            <p:cNvPr id="44" name="Straight Arrow Connector 43">
              <a:extLst>
                <a:ext uri="{FF2B5EF4-FFF2-40B4-BE49-F238E27FC236}">
                  <a16:creationId xmlns:a16="http://schemas.microsoft.com/office/drawing/2014/main" id="{A8286AC7-787C-AEBD-40A8-10CA5FE54BED}"/>
                </a:ext>
              </a:extLst>
            </p:cNvPr>
            <p:cNvCxnSpPr>
              <a:cxnSpLocks/>
            </p:cNvCxnSpPr>
            <p:nvPr/>
          </p:nvCxnSpPr>
          <p:spPr>
            <a:xfrm flipH="1" flipV="1">
              <a:off x="4425089" y="5418558"/>
              <a:ext cx="525023" cy="88"/>
            </a:xfrm>
            <a:prstGeom prst="straightConnector1">
              <a:avLst/>
            </a:prstGeom>
            <a:ln w="25400">
              <a:solidFill>
                <a:srgbClr val="0D2443"/>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49" name="Flowchart: Alternate Process 48">
              <a:extLst>
                <a:ext uri="{FF2B5EF4-FFF2-40B4-BE49-F238E27FC236}">
                  <a16:creationId xmlns:a16="http://schemas.microsoft.com/office/drawing/2014/main" id="{C05AFF09-2E84-028D-C67D-4F270AF713E0}"/>
                </a:ext>
              </a:extLst>
            </p:cNvPr>
            <p:cNvSpPr/>
            <p:nvPr/>
          </p:nvSpPr>
          <p:spPr>
            <a:xfrm>
              <a:off x="664465" y="5159650"/>
              <a:ext cx="3742893" cy="73699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A multiverse still requires fine-tuning.</a:t>
              </a:r>
            </a:p>
          </p:txBody>
        </p:sp>
      </p:grpSp>
      <p:grpSp>
        <p:nvGrpSpPr>
          <p:cNvPr id="59" name="Group 58">
            <a:extLst>
              <a:ext uri="{FF2B5EF4-FFF2-40B4-BE49-F238E27FC236}">
                <a16:creationId xmlns:a16="http://schemas.microsoft.com/office/drawing/2014/main" id="{5DF92412-A3BF-CC29-E477-812B5FDED7E2}"/>
              </a:ext>
            </a:extLst>
          </p:cNvPr>
          <p:cNvGrpSpPr/>
          <p:nvPr/>
        </p:nvGrpSpPr>
        <p:grpSpPr>
          <a:xfrm>
            <a:off x="2288711" y="5516336"/>
            <a:ext cx="4347763" cy="1239563"/>
            <a:chOff x="753147" y="5447233"/>
            <a:chExt cx="4355137" cy="1215668"/>
          </a:xfrm>
        </p:grpSpPr>
        <p:cxnSp>
          <p:nvCxnSpPr>
            <p:cNvPr id="56" name="Straight Arrow Connector 55">
              <a:extLst>
                <a:ext uri="{FF2B5EF4-FFF2-40B4-BE49-F238E27FC236}">
                  <a16:creationId xmlns:a16="http://schemas.microsoft.com/office/drawing/2014/main" id="{AF06D6D8-DE9E-0397-7AB6-8DA3494152A3}"/>
                </a:ext>
              </a:extLst>
            </p:cNvPr>
            <p:cNvCxnSpPr>
              <a:cxnSpLocks/>
            </p:cNvCxnSpPr>
            <p:nvPr/>
          </p:nvCxnSpPr>
          <p:spPr>
            <a:xfrm flipH="1">
              <a:off x="4496567" y="5447233"/>
              <a:ext cx="611717" cy="624586"/>
            </a:xfrm>
            <a:prstGeom prst="straightConnector1">
              <a:avLst/>
            </a:prstGeom>
            <a:ln w="25400">
              <a:solidFill>
                <a:srgbClr val="0D2443"/>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57" name="Flowchart: Alternate Process 56">
              <a:extLst>
                <a:ext uri="{FF2B5EF4-FFF2-40B4-BE49-F238E27FC236}">
                  <a16:creationId xmlns:a16="http://schemas.microsoft.com/office/drawing/2014/main" id="{1FAB7E35-56E6-121C-2D4F-A4996D839224}"/>
                </a:ext>
              </a:extLst>
            </p:cNvPr>
            <p:cNvSpPr/>
            <p:nvPr/>
          </p:nvSpPr>
          <p:spPr>
            <a:xfrm>
              <a:off x="753147" y="5969549"/>
              <a:ext cx="3742893" cy="693352"/>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There are good reasons to reject the multiverse</a:t>
              </a:r>
            </a:p>
          </p:txBody>
        </p:sp>
      </p:grpSp>
    </p:spTree>
    <p:extLst>
      <p:ext uri="{BB962C8B-B14F-4D97-AF65-F5344CB8AC3E}">
        <p14:creationId xmlns:p14="http://schemas.microsoft.com/office/powerpoint/2010/main" val="81510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a:xfrm>
            <a:off x="1524000" y="64609"/>
            <a:ext cx="9144000" cy="419093"/>
          </a:xfrm>
        </p:spPr>
        <p:txBody>
          <a:bodyPr/>
          <a:lstStyle/>
          <a:p>
            <a:r>
              <a:rPr lang="en-US" sz="3200" dirty="0"/>
              <a:t>The Design Argument: P2</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1" y="1128168"/>
            <a:ext cx="4079019" cy="120700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P2. It (fine tuning) is not due to physical necessity or chance.</a:t>
            </a:r>
          </a:p>
        </p:txBody>
      </p:sp>
      <p:sp>
        <p:nvSpPr>
          <p:cNvPr id="9" name="Rectangle 8">
            <a:extLst>
              <a:ext uri="{FF2B5EF4-FFF2-40B4-BE49-F238E27FC236}">
                <a16:creationId xmlns:a16="http://schemas.microsoft.com/office/drawing/2014/main" id="{71C4D436-E3B4-FD1D-AE63-8D72AC9C6B2E}"/>
              </a:ext>
            </a:extLst>
          </p:cNvPr>
          <p:cNvSpPr/>
          <p:nvPr/>
        </p:nvSpPr>
        <p:spPr>
          <a:xfrm>
            <a:off x="1752600" y="5334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sp>
        <p:nvSpPr>
          <p:cNvPr id="11" name="Rectangle 10">
            <a:extLst>
              <a:ext uri="{FF2B5EF4-FFF2-40B4-BE49-F238E27FC236}">
                <a16:creationId xmlns:a16="http://schemas.microsoft.com/office/drawing/2014/main" id="{307D82A5-FDD5-FBA0-48C5-C34E2FD22644}"/>
              </a:ext>
            </a:extLst>
          </p:cNvPr>
          <p:cNvSpPr/>
          <p:nvPr/>
        </p:nvSpPr>
        <p:spPr>
          <a:xfrm>
            <a:off x="6360380" y="533400"/>
            <a:ext cx="4079018"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CON</a:t>
            </a:r>
          </a:p>
        </p:txBody>
      </p:sp>
      <p:grpSp>
        <p:nvGrpSpPr>
          <p:cNvPr id="2" name="Group 1">
            <a:extLst>
              <a:ext uri="{FF2B5EF4-FFF2-40B4-BE49-F238E27FC236}">
                <a16:creationId xmlns:a16="http://schemas.microsoft.com/office/drawing/2014/main" id="{87144443-E454-8803-4396-CFC2EA58E4C1}"/>
              </a:ext>
            </a:extLst>
          </p:cNvPr>
          <p:cNvGrpSpPr/>
          <p:nvPr/>
        </p:nvGrpSpPr>
        <p:grpSpPr>
          <a:xfrm>
            <a:off x="1752601" y="2209801"/>
            <a:ext cx="4156545" cy="693457"/>
            <a:chOff x="228600" y="2868673"/>
            <a:chExt cx="4082925" cy="693457"/>
          </a:xfrm>
        </p:grpSpPr>
        <p:sp>
          <p:nvSpPr>
            <p:cNvPr id="3" name="Flowchart: Alternate Process 2">
              <a:extLst>
                <a:ext uri="{FF2B5EF4-FFF2-40B4-BE49-F238E27FC236}">
                  <a16:creationId xmlns:a16="http://schemas.microsoft.com/office/drawing/2014/main" id="{B73AA01D-28E4-5E91-54AF-9E4B08938B0E}"/>
                </a:ext>
              </a:extLst>
            </p:cNvPr>
            <p:cNvSpPr/>
            <p:nvPr/>
          </p:nvSpPr>
          <p:spPr>
            <a:xfrm>
              <a:off x="613506" y="3189124"/>
              <a:ext cx="3698019" cy="373006"/>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Not chance.</a:t>
              </a:r>
            </a:p>
          </p:txBody>
        </p:sp>
        <p:grpSp>
          <p:nvGrpSpPr>
            <p:cNvPr id="5" name="Group 4">
              <a:extLst>
                <a:ext uri="{FF2B5EF4-FFF2-40B4-BE49-F238E27FC236}">
                  <a16:creationId xmlns:a16="http://schemas.microsoft.com/office/drawing/2014/main" id="{C6DE4C49-EEFA-89B0-E8A0-00CF3C45E2D5}"/>
                </a:ext>
              </a:extLst>
            </p:cNvPr>
            <p:cNvGrpSpPr/>
            <p:nvPr/>
          </p:nvGrpSpPr>
          <p:grpSpPr>
            <a:xfrm>
              <a:off x="228600" y="2868673"/>
              <a:ext cx="384906" cy="506954"/>
              <a:chOff x="228600" y="2868673"/>
              <a:chExt cx="384906" cy="506954"/>
            </a:xfrm>
          </p:grpSpPr>
          <p:cxnSp>
            <p:nvCxnSpPr>
              <p:cNvPr id="10" name="Straight Connector 9">
                <a:extLst>
                  <a:ext uri="{FF2B5EF4-FFF2-40B4-BE49-F238E27FC236}">
                    <a16:creationId xmlns:a16="http://schemas.microsoft.com/office/drawing/2014/main" id="{1A0DD136-375C-8050-D612-522D95E7F75A}"/>
                  </a:ext>
                </a:extLst>
              </p:cNvPr>
              <p:cNvCxnSpPr>
                <a:cxnSpLocks/>
              </p:cNvCxnSpPr>
              <p:nvPr/>
            </p:nvCxnSpPr>
            <p:spPr>
              <a:xfrm>
                <a:off x="228600" y="2868673"/>
                <a:ext cx="0" cy="506954"/>
              </a:xfrm>
              <a:prstGeom prst="line">
                <a:avLst/>
              </a:prstGeom>
              <a:ln w="25400">
                <a:solidFill>
                  <a:srgbClr val="0D2443"/>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41B5CA-8CA5-ECC1-40A0-9873C64B8107}"/>
                  </a:ext>
                </a:extLst>
              </p:cNvPr>
              <p:cNvCxnSpPr>
                <a:cxnSpLocks/>
                <a:endCxn id="3" idx="1"/>
              </p:cNvCxnSpPr>
              <p:nvPr/>
            </p:nvCxnSpPr>
            <p:spPr>
              <a:xfrm>
                <a:off x="228600" y="3375627"/>
                <a:ext cx="384906"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48" name="Group 47">
            <a:extLst>
              <a:ext uri="{FF2B5EF4-FFF2-40B4-BE49-F238E27FC236}">
                <a16:creationId xmlns:a16="http://schemas.microsoft.com/office/drawing/2014/main" id="{4F420F43-197A-E593-4546-2E9AAFA982C3}"/>
              </a:ext>
            </a:extLst>
          </p:cNvPr>
          <p:cNvGrpSpPr/>
          <p:nvPr/>
        </p:nvGrpSpPr>
        <p:grpSpPr>
          <a:xfrm>
            <a:off x="5909145" y="2317615"/>
            <a:ext cx="4361230" cy="798278"/>
            <a:chOff x="4404541" y="4678026"/>
            <a:chExt cx="4361230" cy="798278"/>
          </a:xfrm>
        </p:grpSpPr>
        <p:sp>
          <p:nvSpPr>
            <p:cNvPr id="42" name="Flowchart: Alternate Process 41">
              <a:extLst>
                <a:ext uri="{FF2B5EF4-FFF2-40B4-BE49-F238E27FC236}">
                  <a16:creationId xmlns:a16="http://schemas.microsoft.com/office/drawing/2014/main" id="{74C7C2D6-CC53-2926-0E63-D4109E138E39}"/>
                </a:ext>
              </a:extLst>
            </p:cNvPr>
            <p:cNvSpPr/>
            <p:nvPr/>
          </p:nvSpPr>
          <p:spPr>
            <a:xfrm>
              <a:off x="5001072" y="4678026"/>
              <a:ext cx="3764699" cy="79827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Many worlds hypothesis. (We live in a multiverse)</a:t>
              </a:r>
            </a:p>
          </p:txBody>
        </p:sp>
        <p:cxnSp>
          <p:nvCxnSpPr>
            <p:cNvPr id="43" name="Straight Arrow Connector 42">
              <a:extLst>
                <a:ext uri="{FF2B5EF4-FFF2-40B4-BE49-F238E27FC236}">
                  <a16:creationId xmlns:a16="http://schemas.microsoft.com/office/drawing/2014/main" id="{5CE9A494-01F2-6385-D55C-C346B5A6E76E}"/>
                </a:ext>
              </a:extLst>
            </p:cNvPr>
            <p:cNvCxnSpPr>
              <a:cxnSpLocks/>
            </p:cNvCxnSpPr>
            <p:nvPr/>
          </p:nvCxnSpPr>
          <p:spPr>
            <a:xfrm flipV="1">
              <a:off x="4404541" y="5077165"/>
              <a:ext cx="582676" cy="1"/>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5DF92412-A3BF-CC29-E477-812B5FDED7E2}"/>
              </a:ext>
            </a:extLst>
          </p:cNvPr>
          <p:cNvGrpSpPr/>
          <p:nvPr/>
        </p:nvGrpSpPr>
        <p:grpSpPr>
          <a:xfrm>
            <a:off x="2144446" y="3115894"/>
            <a:ext cx="4484954" cy="1951851"/>
            <a:chOff x="674357" y="4820526"/>
            <a:chExt cx="4484954" cy="1951851"/>
          </a:xfrm>
        </p:grpSpPr>
        <p:cxnSp>
          <p:nvCxnSpPr>
            <p:cNvPr id="56" name="Straight Arrow Connector 55">
              <a:extLst>
                <a:ext uri="{FF2B5EF4-FFF2-40B4-BE49-F238E27FC236}">
                  <a16:creationId xmlns:a16="http://schemas.microsoft.com/office/drawing/2014/main" id="{AF06D6D8-DE9E-0397-7AB6-8DA3494152A3}"/>
                </a:ext>
              </a:extLst>
            </p:cNvPr>
            <p:cNvCxnSpPr>
              <a:cxnSpLocks/>
            </p:cNvCxnSpPr>
            <p:nvPr/>
          </p:nvCxnSpPr>
          <p:spPr>
            <a:xfrm flipH="1">
              <a:off x="4443996" y="4820526"/>
              <a:ext cx="715315" cy="1338999"/>
            </a:xfrm>
            <a:prstGeom prst="straightConnector1">
              <a:avLst/>
            </a:prstGeom>
            <a:ln w="25400">
              <a:solidFill>
                <a:srgbClr val="0D2443"/>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57" name="Flowchart: Alternate Process 56">
              <a:extLst>
                <a:ext uri="{FF2B5EF4-FFF2-40B4-BE49-F238E27FC236}">
                  <a16:creationId xmlns:a16="http://schemas.microsoft.com/office/drawing/2014/main" id="{1FAB7E35-56E6-121C-2D4F-A4996D839224}"/>
                </a:ext>
              </a:extLst>
            </p:cNvPr>
            <p:cNvSpPr/>
            <p:nvPr/>
          </p:nvSpPr>
          <p:spPr>
            <a:xfrm>
              <a:off x="674357" y="6079025"/>
              <a:ext cx="3742893" cy="693352"/>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There are good reasons to reject the multiverse</a:t>
              </a:r>
            </a:p>
          </p:txBody>
        </p:sp>
      </p:grpSp>
      <p:cxnSp>
        <p:nvCxnSpPr>
          <p:cNvPr id="8" name="Straight Arrow Connector 7">
            <a:extLst>
              <a:ext uri="{FF2B5EF4-FFF2-40B4-BE49-F238E27FC236}">
                <a16:creationId xmlns:a16="http://schemas.microsoft.com/office/drawing/2014/main" id="{59CF2740-E73F-FF55-2CEA-D81E40584BBD}"/>
              </a:ext>
            </a:extLst>
          </p:cNvPr>
          <p:cNvCxnSpPr>
            <a:cxnSpLocks/>
          </p:cNvCxnSpPr>
          <p:nvPr/>
        </p:nvCxnSpPr>
        <p:spPr>
          <a:xfrm>
            <a:off x="2861085" y="5067745"/>
            <a:ext cx="0" cy="359499"/>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D7E1652-3DBC-28B7-A2C6-300D05A28DAF}"/>
              </a:ext>
            </a:extLst>
          </p:cNvPr>
          <p:cNvCxnSpPr>
            <a:cxnSpLocks/>
          </p:cNvCxnSpPr>
          <p:nvPr/>
        </p:nvCxnSpPr>
        <p:spPr>
          <a:xfrm>
            <a:off x="5451884" y="5067745"/>
            <a:ext cx="0" cy="359499"/>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97DA8A68-9F90-1D18-BA4F-06B6BFAC2B44}"/>
              </a:ext>
            </a:extLst>
          </p:cNvPr>
          <p:cNvSpPr/>
          <p:nvPr/>
        </p:nvSpPr>
        <p:spPr>
          <a:xfrm>
            <a:off x="2120833" y="5414420"/>
            <a:ext cx="2416651" cy="1337359"/>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The multiverse is finite. </a:t>
            </a:r>
            <a:r>
              <a:rPr lang="en-US" sz="2400" u="sng" dirty="0">
                <a:solidFill>
                  <a:srgbClr val="000000"/>
                </a:solidFill>
                <a:latin typeface="Arial"/>
              </a:rPr>
              <a:t>Time is not infinite.</a:t>
            </a:r>
          </a:p>
        </p:txBody>
      </p:sp>
      <p:sp>
        <p:nvSpPr>
          <p:cNvPr id="18" name="Flowchart: Alternate Process 17">
            <a:extLst>
              <a:ext uri="{FF2B5EF4-FFF2-40B4-BE49-F238E27FC236}">
                <a16:creationId xmlns:a16="http://schemas.microsoft.com/office/drawing/2014/main" id="{EC4FB814-70F5-B35A-5DCD-379CB4C0430E}"/>
              </a:ext>
            </a:extLst>
          </p:cNvPr>
          <p:cNvSpPr/>
          <p:nvPr/>
        </p:nvSpPr>
        <p:spPr>
          <a:xfrm>
            <a:off x="4704043" y="5410129"/>
            <a:ext cx="2416649" cy="1337359"/>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Invasion of the Boltzmann brains.</a:t>
            </a:r>
          </a:p>
        </p:txBody>
      </p:sp>
    </p:spTree>
    <p:extLst>
      <p:ext uri="{BB962C8B-B14F-4D97-AF65-F5344CB8AC3E}">
        <p14:creationId xmlns:p14="http://schemas.microsoft.com/office/powerpoint/2010/main" val="2257433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BC8E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F025713-4100-8AE4-BF4E-A882A17C3C3D}"/>
              </a:ext>
            </a:extLst>
          </p:cNvPr>
          <p:cNvGrpSpPr/>
          <p:nvPr/>
        </p:nvGrpSpPr>
        <p:grpSpPr>
          <a:xfrm>
            <a:off x="1692194" y="685801"/>
            <a:ext cx="2575007" cy="4538065"/>
            <a:chOff x="168193" y="685800"/>
            <a:chExt cx="2575007" cy="4538065"/>
          </a:xfrm>
        </p:grpSpPr>
        <p:pic>
          <p:nvPicPr>
            <p:cNvPr id="92162" name="Picture 2">
              <a:extLst>
                <a:ext uri="{FF2B5EF4-FFF2-40B4-BE49-F238E27FC236}">
                  <a16:creationId xmlns:a16="http://schemas.microsoft.com/office/drawing/2014/main" id="{15E00022-4156-65F4-A824-871AB661EB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4000" contrast="58000"/>
                      </a14:imgEffect>
                    </a14:imgLayer>
                  </a14:imgProps>
                </a:ext>
                <a:ext uri="{28A0092B-C50C-407E-A947-70E740481C1C}">
                  <a14:useLocalDpi xmlns:a14="http://schemas.microsoft.com/office/drawing/2010/main" val="0"/>
                </a:ext>
              </a:extLst>
            </a:blip>
            <a:srcRect/>
            <a:stretch>
              <a:fillRect/>
            </a:stretch>
          </p:blipFill>
          <p:spPr bwMode="auto">
            <a:xfrm>
              <a:off x="168193" y="685800"/>
              <a:ext cx="2575007" cy="315307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7B8853-3210-2752-A245-B762C779C23B}"/>
                </a:ext>
              </a:extLst>
            </p:cNvPr>
            <p:cNvSpPr txBox="1"/>
            <p:nvPr/>
          </p:nvSpPr>
          <p:spPr>
            <a:xfrm>
              <a:off x="168193" y="3838870"/>
              <a:ext cx="2514599" cy="1384995"/>
            </a:xfrm>
            <a:prstGeom prst="rect">
              <a:avLst/>
            </a:prstGeom>
            <a:solidFill>
              <a:schemeClr val="tx1"/>
            </a:solidFill>
          </p:spPr>
          <p:txBody>
            <a:bodyPr wrap="square" rtlCol="0">
              <a:spAutoFit/>
            </a:bodyPr>
            <a:lstStyle/>
            <a:p>
              <a:pPr algn="ctr" eaLnBrk="0" fontAlgn="base" hangingPunct="0">
                <a:spcBef>
                  <a:spcPct val="0"/>
                </a:spcBef>
                <a:spcAft>
                  <a:spcPct val="0"/>
                </a:spcAft>
              </a:pPr>
              <a:r>
                <a:rPr lang="en-US" sz="2800" dirty="0">
                  <a:solidFill>
                    <a:srgbClr val="003399"/>
                  </a:solidFill>
                  <a:latin typeface="Arial" panose="020B0604020202020204" pitchFamily="34" charset="0"/>
                </a:rPr>
                <a:t>Ludwig Boltzmann</a:t>
              </a:r>
            </a:p>
            <a:p>
              <a:pPr algn="ctr" eaLnBrk="0" fontAlgn="base" hangingPunct="0">
                <a:spcBef>
                  <a:spcPct val="0"/>
                </a:spcBef>
                <a:spcAft>
                  <a:spcPct val="0"/>
                </a:spcAft>
              </a:pPr>
              <a:r>
                <a:rPr lang="en-US" sz="2800" dirty="0">
                  <a:solidFill>
                    <a:srgbClr val="003399"/>
                  </a:solidFill>
                  <a:latin typeface="Arial" panose="020B0604020202020204" pitchFamily="34" charset="0"/>
                </a:rPr>
                <a:t>1844 - 1906</a:t>
              </a:r>
            </a:p>
          </p:txBody>
        </p:sp>
      </p:grpSp>
      <p:sp>
        <p:nvSpPr>
          <p:cNvPr id="9" name="Speech Bubble: Oval 8">
            <a:extLst>
              <a:ext uri="{FF2B5EF4-FFF2-40B4-BE49-F238E27FC236}">
                <a16:creationId xmlns:a16="http://schemas.microsoft.com/office/drawing/2014/main" id="{EB014C79-1E0B-4502-708C-9FE172141D2B}"/>
              </a:ext>
            </a:extLst>
          </p:cNvPr>
          <p:cNvSpPr/>
          <p:nvPr/>
        </p:nvSpPr>
        <p:spPr>
          <a:xfrm>
            <a:off x="4369711" y="1524001"/>
            <a:ext cx="6195779" cy="4001703"/>
          </a:xfrm>
          <a:prstGeom prst="wedgeEllipseCallout">
            <a:avLst>
              <a:gd name="adj1" fmla="val -66123"/>
              <a:gd name="adj2" fmla="val -32137"/>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dirty="0">
                <a:solidFill>
                  <a:srgbClr val="FFFFFF"/>
                </a:solidFill>
                <a:latin typeface="Arial"/>
              </a:rPr>
              <a:t>… the order of the motion of the stars, and of all things under the dominion of the Mind which ordered the universe.</a:t>
            </a:r>
          </a:p>
          <a:p>
            <a:pPr eaLnBrk="0" fontAlgn="base" hangingPunct="0">
              <a:spcBef>
                <a:spcPct val="0"/>
              </a:spcBef>
              <a:spcAft>
                <a:spcPct val="0"/>
              </a:spcAft>
            </a:pPr>
            <a:r>
              <a:rPr lang="en-US" i="1" dirty="0">
                <a:solidFill>
                  <a:srgbClr val="FFFFFF"/>
                </a:solidFill>
                <a:latin typeface="Arial"/>
              </a:rPr>
              <a:t>Laws 12.966e</a:t>
            </a:r>
            <a:endParaRPr lang="en-US" dirty="0">
              <a:solidFill>
                <a:srgbClr val="FFFFFF"/>
              </a:solidFill>
              <a:latin typeface="Arial"/>
            </a:endParaRPr>
          </a:p>
        </p:txBody>
      </p:sp>
      <p:sp>
        <p:nvSpPr>
          <p:cNvPr id="2" name="Title 1">
            <a:extLst>
              <a:ext uri="{FF2B5EF4-FFF2-40B4-BE49-F238E27FC236}">
                <a16:creationId xmlns:a16="http://schemas.microsoft.com/office/drawing/2014/main" id="{11A0F351-0BD1-7892-B897-B978C55B7D16}"/>
              </a:ext>
            </a:extLst>
          </p:cNvPr>
          <p:cNvSpPr>
            <a:spLocks noGrp="1"/>
          </p:cNvSpPr>
          <p:nvPr>
            <p:ph type="title"/>
          </p:nvPr>
        </p:nvSpPr>
        <p:spPr>
          <a:solidFill>
            <a:srgbClr val="ABC8EF"/>
          </a:solidFill>
        </p:spPr>
        <p:txBody>
          <a:bodyPr/>
          <a:lstStyle/>
          <a:p>
            <a:r>
              <a:rPr lang="en-US" dirty="0"/>
              <a:t>The </a:t>
            </a:r>
            <a:r>
              <a:rPr lang="en-US" i="0" dirty="0">
                <a:effectLst/>
              </a:rPr>
              <a:t>Boltzmann brain thought experiment</a:t>
            </a:r>
            <a:endParaRPr lang="en-US" dirty="0"/>
          </a:p>
        </p:txBody>
      </p:sp>
      <p:sp>
        <p:nvSpPr>
          <p:cNvPr id="3" name="Text Placeholder 2">
            <a:extLst>
              <a:ext uri="{FF2B5EF4-FFF2-40B4-BE49-F238E27FC236}">
                <a16:creationId xmlns:a16="http://schemas.microsoft.com/office/drawing/2014/main" id="{A70A425B-F1E0-3F95-E57B-7854D88A954E}"/>
              </a:ext>
            </a:extLst>
          </p:cNvPr>
          <p:cNvSpPr>
            <a:spLocks noGrp="1"/>
          </p:cNvSpPr>
          <p:nvPr>
            <p:ph type="body" sz="quarter" idx="10"/>
          </p:nvPr>
        </p:nvSpPr>
        <p:spPr>
          <a:xfrm>
            <a:off x="5026959" y="2057400"/>
            <a:ext cx="4953000" cy="3029552"/>
          </a:xfrm>
        </p:spPr>
        <p:txBody>
          <a:bodyPr/>
          <a:lstStyle/>
          <a:p>
            <a:pPr algn="ctr"/>
            <a:r>
              <a:rPr lang="en-US" b="0" i="0" dirty="0">
                <a:solidFill>
                  <a:srgbClr val="202122"/>
                </a:solidFill>
                <a:effectLst/>
                <a:latin typeface="Arial" panose="020B0604020202020204" pitchFamily="34" charset="0"/>
              </a:rPr>
              <a:t>It might be more likely for a single brain to spontaneously form in a void (complete with a memory of having existed in our universe) rather than for the entire universe to come about.</a:t>
            </a:r>
            <a:endParaRPr lang="en-US" i="1" dirty="0"/>
          </a:p>
        </p:txBody>
      </p:sp>
    </p:spTree>
    <p:extLst>
      <p:ext uri="{BB962C8B-B14F-4D97-AF65-F5344CB8AC3E}">
        <p14:creationId xmlns:p14="http://schemas.microsoft.com/office/powerpoint/2010/main" val="366145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DFDEEE-0FE8-277F-0502-E825AF04AE7F}"/>
              </a:ext>
            </a:extLst>
          </p:cNvPr>
          <p:cNvPicPr>
            <a:picLocks noChangeAspect="1"/>
          </p:cNvPicPr>
          <p:nvPr/>
        </p:nvPicPr>
        <p:blipFill>
          <a:blip r:embed="rId2"/>
          <a:stretch>
            <a:fillRect/>
          </a:stretch>
        </p:blipFill>
        <p:spPr>
          <a:xfrm>
            <a:off x="5148912" y="2228764"/>
            <a:ext cx="2317136" cy="2609590"/>
          </a:xfrm>
          <a:prstGeom prst="rect">
            <a:avLst/>
          </a:prstGeom>
        </p:spPr>
      </p:pic>
      <p:grpSp>
        <p:nvGrpSpPr>
          <p:cNvPr id="11" name="Group 10">
            <a:extLst>
              <a:ext uri="{FF2B5EF4-FFF2-40B4-BE49-F238E27FC236}">
                <a16:creationId xmlns:a16="http://schemas.microsoft.com/office/drawing/2014/main" id="{EE43B823-FDB2-DB99-BD4F-4A5C6A318B1E}"/>
              </a:ext>
            </a:extLst>
          </p:cNvPr>
          <p:cNvGrpSpPr/>
          <p:nvPr/>
        </p:nvGrpSpPr>
        <p:grpSpPr>
          <a:xfrm>
            <a:off x="5410199" y="1143000"/>
            <a:ext cx="4733245" cy="3295650"/>
            <a:chOff x="3207799" y="883244"/>
            <a:chExt cx="5411646" cy="3555406"/>
          </a:xfrm>
        </p:grpSpPr>
        <p:pic>
          <p:nvPicPr>
            <p:cNvPr id="13" name="Picture 12">
              <a:extLst>
                <a:ext uri="{FF2B5EF4-FFF2-40B4-BE49-F238E27FC236}">
                  <a16:creationId xmlns:a16="http://schemas.microsoft.com/office/drawing/2014/main" id="{AA19CBBA-19C3-77E4-D3FE-3C1E033395D4}"/>
                </a:ext>
              </a:extLst>
            </p:cNvPr>
            <p:cNvPicPr>
              <a:picLocks noChangeAspect="1"/>
            </p:cNvPicPr>
            <p:nvPr/>
          </p:nvPicPr>
          <p:blipFill>
            <a:blip r:embed="rId3"/>
            <a:stretch>
              <a:fillRect/>
            </a:stretch>
          </p:blipFill>
          <p:spPr>
            <a:xfrm>
              <a:off x="7385957" y="3429000"/>
              <a:ext cx="1233488" cy="1009650"/>
            </a:xfrm>
            <a:prstGeom prst="rect">
              <a:avLst/>
            </a:prstGeom>
          </p:spPr>
        </p:pic>
        <p:grpSp>
          <p:nvGrpSpPr>
            <p:cNvPr id="10" name="Group 9">
              <a:extLst>
                <a:ext uri="{FF2B5EF4-FFF2-40B4-BE49-F238E27FC236}">
                  <a16:creationId xmlns:a16="http://schemas.microsoft.com/office/drawing/2014/main" id="{D2E12704-F99A-87DF-B0E2-474F1FDFAC4B}"/>
                </a:ext>
              </a:extLst>
            </p:cNvPr>
            <p:cNvGrpSpPr/>
            <p:nvPr/>
          </p:nvGrpSpPr>
          <p:grpSpPr>
            <a:xfrm>
              <a:off x="3207799" y="883244"/>
              <a:ext cx="4393037" cy="2609590"/>
              <a:chOff x="4955859" y="2213445"/>
              <a:chExt cx="4393037" cy="2609590"/>
            </a:xfrm>
          </p:grpSpPr>
          <p:sp>
            <p:nvSpPr>
              <p:cNvPr id="4" name="Speech Bubble: Oval 3">
                <a:extLst>
                  <a:ext uri="{FF2B5EF4-FFF2-40B4-BE49-F238E27FC236}">
                    <a16:creationId xmlns:a16="http://schemas.microsoft.com/office/drawing/2014/main" id="{CB438300-3D1A-804F-E787-78124AC2001E}"/>
                  </a:ext>
                </a:extLst>
              </p:cNvPr>
              <p:cNvSpPr/>
              <p:nvPr/>
            </p:nvSpPr>
            <p:spPr>
              <a:xfrm>
                <a:off x="4955859" y="2213445"/>
                <a:ext cx="4393037" cy="2609590"/>
              </a:xfrm>
              <a:prstGeom prst="wedgeEllipseCallout">
                <a:avLst>
                  <a:gd name="adj1" fmla="val 49650"/>
                  <a:gd name="adj2" fmla="val 50012"/>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dirty="0">
                    <a:solidFill>
                      <a:srgbClr val="FFFFFF"/>
                    </a:solidFill>
                    <a:latin typeface="Arial"/>
                  </a:rPr>
                  <a:t>… the order of the motion of the stars, and of all things under the dominion of the Mind which ordered the universe.</a:t>
                </a:r>
              </a:p>
              <a:p>
                <a:pPr eaLnBrk="0" fontAlgn="base" hangingPunct="0">
                  <a:spcBef>
                    <a:spcPct val="0"/>
                  </a:spcBef>
                  <a:spcAft>
                    <a:spcPct val="0"/>
                  </a:spcAft>
                </a:pPr>
                <a:r>
                  <a:rPr lang="en-US" i="1" dirty="0">
                    <a:solidFill>
                      <a:srgbClr val="FFFFFF"/>
                    </a:solidFill>
                    <a:latin typeface="Arial"/>
                  </a:rPr>
                  <a:t>Laws 12.966e</a:t>
                </a:r>
                <a:endParaRPr lang="en-US" dirty="0">
                  <a:solidFill>
                    <a:srgbClr val="FFFFFF"/>
                  </a:solidFill>
                  <a:latin typeface="Arial"/>
                </a:endParaRPr>
              </a:p>
            </p:txBody>
          </p:sp>
          <p:sp>
            <p:nvSpPr>
              <p:cNvPr id="8" name="Text Placeholder 2">
                <a:extLst>
                  <a:ext uri="{FF2B5EF4-FFF2-40B4-BE49-F238E27FC236}">
                    <a16:creationId xmlns:a16="http://schemas.microsoft.com/office/drawing/2014/main" id="{0A118730-293A-06B2-0083-49C3352823DE}"/>
                  </a:ext>
                </a:extLst>
              </p:cNvPr>
              <p:cNvSpPr txBox="1">
                <a:spLocks/>
              </p:cNvSpPr>
              <p:nvPr/>
            </p:nvSpPr>
            <p:spPr>
              <a:xfrm>
                <a:off x="5384130" y="2703645"/>
                <a:ext cx="3536494" cy="182880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2800">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r>
                  <a:rPr lang="en-US" kern="0" dirty="0">
                    <a:solidFill>
                      <a:srgbClr val="202122"/>
                    </a:solidFill>
                    <a:latin typeface="Arial" panose="020B0604020202020204" pitchFamily="34" charset="0"/>
                  </a:rPr>
                  <a:t>I exist and have the illusion of a complete universe</a:t>
                </a:r>
                <a:endParaRPr lang="en-US" i="1" kern="0" dirty="0">
                  <a:solidFill>
                    <a:srgbClr val="003399"/>
                  </a:solidFill>
                  <a:latin typeface="Arial"/>
                </a:endParaRPr>
              </a:p>
            </p:txBody>
          </p:sp>
        </p:grpSp>
      </p:grpSp>
      <p:sp>
        <p:nvSpPr>
          <p:cNvPr id="2" name="Title 1">
            <a:extLst>
              <a:ext uri="{FF2B5EF4-FFF2-40B4-BE49-F238E27FC236}">
                <a16:creationId xmlns:a16="http://schemas.microsoft.com/office/drawing/2014/main" id="{CF37E2A6-B7A9-43DE-1604-9FF098595C10}"/>
              </a:ext>
            </a:extLst>
          </p:cNvPr>
          <p:cNvSpPr>
            <a:spLocks noGrp="1"/>
          </p:cNvSpPr>
          <p:nvPr>
            <p:ph type="title"/>
          </p:nvPr>
        </p:nvSpPr>
        <p:spPr>
          <a:xfrm>
            <a:off x="1524000" y="0"/>
            <a:ext cx="9144000" cy="762000"/>
          </a:xfrm>
          <a:solidFill>
            <a:schemeClr val="bg1"/>
          </a:solidFill>
        </p:spPr>
        <p:txBody>
          <a:bodyPr/>
          <a:lstStyle/>
          <a:p>
            <a:r>
              <a:rPr lang="en-US" dirty="0">
                <a:solidFill>
                  <a:schemeClr val="tx1"/>
                </a:solidFill>
                <a:latin typeface="Arial"/>
              </a:rPr>
              <a:t>Boltzmann Brains</a:t>
            </a:r>
            <a:endParaRPr lang="en-US" sz="3200" dirty="0">
              <a:solidFill>
                <a:schemeClr val="tx1"/>
              </a:solidFill>
            </a:endParaRPr>
          </a:p>
        </p:txBody>
      </p:sp>
      <p:pic>
        <p:nvPicPr>
          <p:cNvPr id="12" name="Picture 11">
            <a:extLst>
              <a:ext uri="{FF2B5EF4-FFF2-40B4-BE49-F238E27FC236}">
                <a16:creationId xmlns:a16="http://schemas.microsoft.com/office/drawing/2014/main" id="{7792A7D2-48C0-73E1-B1FD-6EC88DFB8A68}"/>
              </a:ext>
            </a:extLst>
          </p:cNvPr>
          <p:cNvPicPr>
            <a:picLocks noChangeAspect="1"/>
          </p:cNvPicPr>
          <p:nvPr/>
        </p:nvPicPr>
        <p:blipFill>
          <a:blip r:embed="rId3"/>
          <a:stretch>
            <a:fillRect/>
          </a:stretch>
        </p:blipFill>
        <p:spPr>
          <a:xfrm>
            <a:off x="2697314" y="988380"/>
            <a:ext cx="1233488" cy="1009650"/>
          </a:xfrm>
          <a:prstGeom prst="rect">
            <a:avLst/>
          </a:prstGeom>
        </p:spPr>
      </p:pic>
      <p:pic>
        <p:nvPicPr>
          <p:cNvPr id="15" name="Picture 14">
            <a:extLst>
              <a:ext uri="{FF2B5EF4-FFF2-40B4-BE49-F238E27FC236}">
                <a16:creationId xmlns:a16="http://schemas.microsoft.com/office/drawing/2014/main" id="{710C1EEC-0C7E-62AF-9A4F-A16A32C9EC11}"/>
              </a:ext>
            </a:extLst>
          </p:cNvPr>
          <p:cNvPicPr>
            <a:picLocks noChangeAspect="1"/>
          </p:cNvPicPr>
          <p:nvPr/>
        </p:nvPicPr>
        <p:blipFill>
          <a:blip r:embed="rId3"/>
          <a:stretch>
            <a:fillRect/>
          </a:stretch>
        </p:blipFill>
        <p:spPr>
          <a:xfrm>
            <a:off x="3733800" y="5105400"/>
            <a:ext cx="1233488" cy="1009650"/>
          </a:xfrm>
          <a:prstGeom prst="rect">
            <a:avLst/>
          </a:prstGeom>
        </p:spPr>
      </p:pic>
    </p:spTree>
    <p:extLst>
      <p:ext uri="{BB962C8B-B14F-4D97-AF65-F5344CB8AC3E}">
        <p14:creationId xmlns:p14="http://schemas.microsoft.com/office/powerpoint/2010/main" val="361512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p:txBody>
          <a:bodyPr/>
          <a:lstStyle/>
          <a:p>
            <a:r>
              <a:rPr lang="en-US" sz="3200" dirty="0"/>
              <a:t>The Design Argument: C</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1" y="1459993"/>
            <a:ext cx="4079019" cy="905069"/>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C. Therefore, it is due to design.</a:t>
            </a:r>
          </a:p>
        </p:txBody>
      </p:sp>
      <p:sp>
        <p:nvSpPr>
          <p:cNvPr id="9" name="Rectangle 8">
            <a:extLst>
              <a:ext uri="{FF2B5EF4-FFF2-40B4-BE49-F238E27FC236}">
                <a16:creationId xmlns:a16="http://schemas.microsoft.com/office/drawing/2014/main" id="{71C4D436-E3B4-FD1D-AE63-8D72AC9C6B2E}"/>
              </a:ext>
            </a:extLst>
          </p:cNvPr>
          <p:cNvSpPr/>
          <p:nvPr/>
        </p:nvSpPr>
        <p:spPr>
          <a:xfrm>
            <a:off x="1752601" y="8382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sp>
        <p:nvSpPr>
          <p:cNvPr id="11" name="Rectangle 10">
            <a:extLst>
              <a:ext uri="{FF2B5EF4-FFF2-40B4-BE49-F238E27FC236}">
                <a16:creationId xmlns:a16="http://schemas.microsoft.com/office/drawing/2014/main" id="{307D82A5-FDD5-FBA0-48C5-C34E2FD22644}"/>
              </a:ext>
            </a:extLst>
          </p:cNvPr>
          <p:cNvSpPr/>
          <p:nvPr/>
        </p:nvSpPr>
        <p:spPr>
          <a:xfrm>
            <a:off x="6360381" y="838200"/>
            <a:ext cx="4079018"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CON</a:t>
            </a:r>
          </a:p>
        </p:txBody>
      </p:sp>
      <p:grpSp>
        <p:nvGrpSpPr>
          <p:cNvPr id="13" name="Group 12">
            <a:extLst>
              <a:ext uri="{FF2B5EF4-FFF2-40B4-BE49-F238E27FC236}">
                <a16:creationId xmlns:a16="http://schemas.microsoft.com/office/drawing/2014/main" id="{8D82C467-8550-A8E8-3646-CB5871D00DA2}"/>
              </a:ext>
            </a:extLst>
          </p:cNvPr>
          <p:cNvGrpSpPr/>
          <p:nvPr/>
        </p:nvGrpSpPr>
        <p:grpSpPr>
          <a:xfrm>
            <a:off x="2133601" y="2365061"/>
            <a:ext cx="3764699" cy="1146036"/>
            <a:chOff x="609600" y="2929845"/>
            <a:chExt cx="3698019" cy="1046893"/>
          </a:xfrm>
        </p:grpSpPr>
        <p:sp>
          <p:nvSpPr>
            <p:cNvPr id="14" name="Flowchart: Alternate Process 13">
              <a:extLst>
                <a:ext uri="{FF2B5EF4-FFF2-40B4-BE49-F238E27FC236}">
                  <a16:creationId xmlns:a16="http://schemas.microsoft.com/office/drawing/2014/main" id="{DB518435-324A-C8B9-0662-E4C29E3995CA}"/>
                </a:ext>
              </a:extLst>
            </p:cNvPr>
            <p:cNvSpPr/>
            <p:nvPr/>
          </p:nvSpPr>
          <p:spPr>
            <a:xfrm>
              <a:off x="609600" y="3101390"/>
              <a:ext cx="3698019" cy="87534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This follows from P1 and P2.</a:t>
              </a:r>
            </a:p>
          </p:txBody>
        </p:sp>
        <p:cxnSp>
          <p:nvCxnSpPr>
            <p:cNvPr id="17" name="Straight Arrow Connector 16">
              <a:extLst>
                <a:ext uri="{FF2B5EF4-FFF2-40B4-BE49-F238E27FC236}">
                  <a16:creationId xmlns:a16="http://schemas.microsoft.com/office/drawing/2014/main" id="{2936D47D-972F-E944-B0FC-F8420A5D5043}"/>
                </a:ext>
              </a:extLst>
            </p:cNvPr>
            <p:cNvCxnSpPr>
              <a:cxnSpLocks/>
            </p:cNvCxnSpPr>
            <p:nvPr/>
          </p:nvCxnSpPr>
          <p:spPr>
            <a:xfrm>
              <a:off x="2324410" y="2929845"/>
              <a:ext cx="0" cy="171544"/>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BDE817F-DE27-A8F4-9AA6-DE27BBE41F40}"/>
              </a:ext>
            </a:extLst>
          </p:cNvPr>
          <p:cNvGrpSpPr/>
          <p:nvPr/>
        </p:nvGrpSpPr>
        <p:grpSpPr>
          <a:xfrm>
            <a:off x="5898299" y="2541347"/>
            <a:ext cx="4347376" cy="772738"/>
            <a:chOff x="41149" y="3189123"/>
            <a:chExt cx="4270376" cy="772738"/>
          </a:xfrm>
        </p:grpSpPr>
        <p:sp>
          <p:nvSpPr>
            <p:cNvPr id="26" name="Flowchart: Alternate Process 25">
              <a:extLst>
                <a:ext uri="{FF2B5EF4-FFF2-40B4-BE49-F238E27FC236}">
                  <a16:creationId xmlns:a16="http://schemas.microsoft.com/office/drawing/2014/main" id="{C3302AEC-EEA5-E1FF-5C50-2219EFAD0F4F}"/>
                </a:ext>
              </a:extLst>
            </p:cNvPr>
            <p:cNvSpPr/>
            <p:nvPr/>
          </p:nvSpPr>
          <p:spPr>
            <a:xfrm>
              <a:off x="613506" y="3189123"/>
              <a:ext cx="3698019" cy="77273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Who designed the Designer?</a:t>
              </a:r>
            </a:p>
          </p:txBody>
        </p:sp>
        <p:cxnSp>
          <p:nvCxnSpPr>
            <p:cNvPr id="29" name="Straight Arrow Connector 28">
              <a:extLst>
                <a:ext uri="{FF2B5EF4-FFF2-40B4-BE49-F238E27FC236}">
                  <a16:creationId xmlns:a16="http://schemas.microsoft.com/office/drawing/2014/main" id="{27D9B99E-CD1E-16BE-942D-3CF378C6DC40}"/>
                </a:ext>
              </a:extLst>
            </p:cNvPr>
            <p:cNvCxnSpPr>
              <a:cxnSpLocks/>
              <a:endCxn id="26" idx="1"/>
            </p:cNvCxnSpPr>
            <p:nvPr/>
          </p:nvCxnSpPr>
          <p:spPr>
            <a:xfrm>
              <a:off x="41149" y="3575492"/>
              <a:ext cx="572357" cy="0"/>
            </a:xfrm>
            <a:prstGeom prst="straightConnector1">
              <a:avLst/>
            </a:prstGeom>
            <a:ln w="25400">
              <a:solidFill>
                <a:srgbClr val="0D2443"/>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D542222-EFBF-5377-A741-3E60E0335D78}"/>
              </a:ext>
            </a:extLst>
          </p:cNvPr>
          <p:cNvGrpSpPr/>
          <p:nvPr/>
        </p:nvGrpSpPr>
        <p:grpSpPr>
          <a:xfrm>
            <a:off x="2119476" y="3389180"/>
            <a:ext cx="5797471" cy="2135788"/>
            <a:chOff x="620446" y="4295539"/>
            <a:chExt cx="5797471" cy="2135788"/>
          </a:xfrm>
        </p:grpSpPr>
        <p:sp>
          <p:nvSpPr>
            <p:cNvPr id="7" name="Flowchart: Alternate Process 6">
              <a:extLst>
                <a:ext uri="{FF2B5EF4-FFF2-40B4-BE49-F238E27FC236}">
                  <a16:creationId xmlns:a16="http://schemas.microsoft.com/office/drawing/2014/main" id="{376379AF-DBE8-BEB0-CCC4-D5FB40230661}"/>
                </a:ext>
              </a:extLst>
            </p:cNvPr>
            <p:cNvSpPr/>
            <p:nvPr/>
          </p:nvSpPr>
          <p:spPr>
            <a:xfrm>
              <a:off x="620446" y="4528872"/>
              <a:ext cx="3764699" cy="1902455"/>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To recognize an explanation as the best, you don’t need an explanation of the explanation.</a:t>
              </a:r>
            </a:p>
          </p:txBody>
        </p:sp>
        <p:grpSp>
          <p:nvGrpSpPr>
            <p:cNvPr id="31" name="Group 30">
              <a:extLst>
                <a:ext uri="{FF2B5EF4-FFF2-40B4-BE49-F238E27FC236}">
                  <a16:creationId xmlns:a16="http://schemas.microsoft.com/office/drawing/2014/main" id="{D09A637F-4090-639A-4844-D98E5FD0C841}"/>
                </a:ext>
              </a:extLst>
            </p:cNvPr>
            <p:cNvGrpSpPr/>
            <p:nvPr/>
          </p:nvGrpSpPr>
          <p:grpSpPr>
            <a:xfrm>
              <a:off x="4385145" y="4295539"/>
              <a:ext cx="2032772" cy="882810"/>
              <a:chOff x="4385145" y="4295539"/>
              <a:chExt cx="2032772" cy="882810"/>
            </a:xfrm>
          </p:grpSpPr>
          <p:cxnSp>
            <p:nvCxnSpPr>
              <p:cNvPr id="15" name="Straight Connector 14">
                <a:extLst>
                  <a:ext uri="{FF2B5EF4-FFF2-40B4-BE49-F238E27FC236}">
                    <a16:creationId xmlns:a16="http://schemas.microsoft.com/office/drawing/2014/main" id="{3503294A-9639-BCFE-1ABD-0811C58C30AF}"/>
                  </a:ext>
                </a:extLst>
              </p:cNvPr>
              <p:cNvCxnSpPr>
                <a:cxnSpLocks/>
              </p:cNvCxnSpPr>
              <p:nvPr/>
            </p:nvCxnSpPr>
            <p:spPr>
              <a:xfrm>
                <a:off x="6417917" y="4295539"/>
                <a:ext cx="0" cy="882810"/>
              </a:xfrm>
              <a:prstGeom prst="line">
                <a:avLst/>
              </a:prstGeom>
              <a:ln w="25400">
                <a:solidFill>
                  <a:srgbClr val="0D2443"/>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38A136-6AE4-D655-6374-7946AB081403}"/>
                  </a:ext>
                </a:extLst>
              </p:cNvPr>
              <p:cNvCxnSpPr>
                <a:cxnSpLocks/>
              </p:cNvCxnSpPr>
              <p:nvPr/>
            </p:nvCxnSpPr>
            <p:spPr>
              <a:xfrm flipH="1">
                <a:off x="4385145" y="5178349"/>
                <a:ext cx="2032772" cy="0"/>
              </a:xfrm>
              <a:prstGeom prst="straightConnector1">
                <a:avLst/>
              </a:prstGeom>
              <a:ln w="25400">
                <a:solidFill>
                  <a:srgbClr val="0D2443"/>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5FBB3F3D-50FA-C782-2A53-8D0A4238CB59}"/>
              </a:ext>
            </a:extLst>
          </p:cNvPr>
          <p:cNvGrpSpPr/>
          <p:nvPr/>
        </p:nvGrpSpPr>
        <p:grpSpPr>
          <a:xfrm>
            <a:off x="2209801" y="4271990"/>
            <a:ext cx="5721270" cy="2354060"/>
            <a:chOff x="710772" y="5324502"/>
            <a:chExt cx="5721270" cy="2354060"/>
          </a:xfrm>
        </p:grpSpPr>
        <p:sp>
          <p:nvSpPr>
            <p:cNvPr id="23" name="Flowchart: Alternate Process 22">
              <a:extLst>
                <a:ext uri="{FF2B5EF4-FFF2-40B4-BE49-F238E27FC236}">
                  <a16:creationId xmlns:a16="http://schemas.microsoft.com/office/drawing/2014/main" id="{9E3A57F0-3A21-A7FF-8B79-5BC6D0309086}"/>
                </a:ext>
              </a:extLst>
            </p:cNvPr>
            <p:cNvSpPr/>
            <p:nvPr/>
          </p:nvSpPr>
          <p:spPr>
            <a:xfrm>
              <a:off x="710772" y="6696454"/>
              <a:ext cx="3642290" cy="982108"/>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Mind is simpler than the universe.</a:t>
              </a:r>
            </a:p>
          </p:txBody>
        </p:sp>
        <p:grpSp>
          <p:nvGrpSpPr>
            <p:cNvPr id="32" name="Group 31">
              <a:extLst>
                <a:ext uri="{FF2B5EF4-FFF2-40B4-BE49-F238E27FC236}">
                  <a16:creationId xmlns:a16="http://schemas.microsoft.com/office/drawing/2014/main" id="{F916279F-61FC-4B97-C805-4D7F8E4307CF}"/>
                </a:ext>
              </a:extLst>
            </p:cNvPr>
            <p:cNvGrpSpPr/>
            <p:nvPr/>
          </p:nvGrpSpPr>
          <p:grpSpPr>
            <a:xfrm>
              <a:off x="4399270" y="5324502"/>
              <a:ext cx="2032772" cy="1747810"/>
              <a:chOff x="4399270" y="5324502"/>
              <a:chExt cx="2032772" cy="1747810"/>
            </a:xfrm>
          </p:grpSpPr>
          <p:cxnSp>
            <p:nvCxnSpPr>
              <p:cNvPr id="24" name="Straight Connector 23">
                <a:extLst>
                  <a:ext uri="{FF2B5EF4-FFF2-40B4-BE49-F238E27FC236}">
                    <a16:creationId xmlns:a16="http://schemas.microsoft.com/office/drawing/2014/main" id="{4C14A788-7F92-8B2E-EE04-751479D838B0}"/>
                  </a:ext>
                </a:extLst>
              </p:cNvPr>
              <p:cNvCxnSpPr>
                <a:cxnSpLocks/>
              </p:cNvCxnSpPr>
              <p:nvPr/>
            </p:nvCxnSpPr>
            <p:spPr>
              <a:xfrm>
                <a:off x="6417917" y="5324502"/>
                <a:ext cx="14125" cy="1747810"/>
              </a:xfrm>
              <a:prstGeom prst="line">
                <a:avLst/>
              </a:prstGeom>
              <a:ln w="25400">
                <a:solidFill>
                  <a:srgbClr val="0D2443"/>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02689DC-BA25-891A-DDF4-0AC250057F1A}"/>
                  </a:ext>
                </a:extLst>
              </p:cNvPr>
              <p:cNvCxnSpPr>
                <a:cxnSpLocks/>
              </p:cNvCxnSpPr>
              <p:nvPr/>
            </p:nvCxnSpPr>
            <p:spPr>
              <a:xfrm flipH="1">
                <a:off x="4399270" y="7072312"/>
                <a:ext cx="2032772" cy="0"/>
              </a:xfrm>
              <a:prstGeom prst="straightConnector1">
                <a:avLst/>
              </a:prstGeom>
              <a:ln w="25400">
                <a:solidFill>
                  <a:srgbClr val="0D2443"/>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grpSp>
      <p:sp>
        <p:nvSpPr>
          <p:cNvPr id="20" name="Oval 19">
            <a:extLst>
              <a:ext uri="{FF2B5EF4-FFF2-40B4-BE49-F238E27FC236}">
                <a16:creationId xmlns:a16="http://schemas.microsoft.com/office/drawing/2014/main" id="{FAEC6F13-B06C-EC9A-93BB-F33E00F6F767}"/>
              </a:ext>
            </a:extLst>
          </p:cNvPr>
          <p:cNvSpPr/>
          <p:nvPr/>
        </p:nvSpPr>
        <p:spPr>
          <a:xfrm>
            <a:off x="1676400" y="1358288"/>
            <a:ext cx="685800" cy="5950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spTree>
    <p:extLst>
      <p:ext uri="{BB962C8B-B14F-4D97-AF65-F5344CB8AC3E}">
        <p14:creationId xmlns:p14="http://schemas.microsoft.com/office/powerpoint/2010/main" val="15978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21D12-92CD-6E80-909B-38670940804B}"/>
              </a:ext>
            </a:extLst>
          </p:cNvPr>
          <p:cNvSpPr>
            <a:spLocks noGrp="1"/>
          </p:cNvSpPr>
          <p:nvPr>
            <p:ph type="title"/>
          </p:nvPr>
        </p:nvSpPr>
        <p:spPr/>
        <p:txBody>
          <a:bodyPr/>
          <a:lstStyle/>
          <a:p>
            <a:r>
              <a:rPr lang="en-US" sz="3200" dirty="0"/>
              <a:t>The Design Argument</a:t>
            </a:r>
          </a:p>
        </p:txBody>
      </p:sp>
      <p:sp>
        <p:nvSpPr>
          <p:cNvPr id="4" name="Flowchart: Alternate Process 3">
            <a:extLst>
              <a:ext uri="{FF2B5EF4-FFF2-40B4-BE49-F238E27FC236}">
                <a16:creationId xmlns:a16="http://schemas.microsoft.com/office/drawing/2014/main" id="{AC45F6B4-050E-F9D7-637A-380A41C8436B}"/>
              </a:ext>
            </a:extLst>
          </p:cNvPr>
          <p:cNvSpPr/>
          <p:nvPr/>
        </p:nvSpPr>
        <p:spPr>
          <a:xfrm>
            <a:off x="1752601" y="1459992"/>
            <a:ext cx="4079019" cy="1655380"/>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P1. The fine-tuning of the universe is due to either physical necessity, chance or design.</a:t>
            </a:r>
          </a:p>
        </p:txBody>
      </p:sp>
      <p:sp>
        <p:nvSpPr>
          <p:cNvPr id="7" name="Flowchart: Alternate Process 6">
            <a:extLst>
              <a:ext uri="{FF2B5EF4-FFF2-40B4-BE49-F238E27FC236}">
                <a16:creationId xmlns:a16="http://schemas.microsoft.com/office/drawing/2014/main" id="{F534202C-AF58-F8BD-C0C1-2B315EEBBDBC}"/>
              </a:ext>
            </a:extLst>
          </p:cNvPr>
          <p:cNvSpPr/>
          <p:nvPr/>
        </p:nvSpPr>
        <p:spPr>
          <a:xfrm>
            <a:off x="1752601" y="3333067"/>
            <a:ext cx="4079018" cy="990600"/>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P2. It is not due to physical necessity or chance.</a:t>
            </a:r>
          </a:p>
        </p:txBody>
      </p:sp>
      <p:sp>
        <p:nvSpPr>
          <p:cNvPr id="8" name="Flowchart: Alternate Process 7">
            <a:extLst>
              <a:ext uri="{FF2B5EF4-FFF2-40B4-BE49-F238E27FC236}">
                <a16:creationId xmlns:a16="http://schemas.microsoft.com/office/drawing/2014/main" id="{4C7B07ED-2F98-FC64-3821-4DD5F0901860}"/>
              </a:ext>
            </a:extLst>
          </p:cNvPr>
          <p:cNvSpPr/>
          <p:nvPr/>
        </p:nvSpPr>
        <p:spPr>
          <a:xfrm>
            <a:off x="1752601" y="4556444"/>
            <a:ext cx="4079019" cy="990600"/>
          </a:xfrm>
          <a:prstGeom prst="flowChartAlternate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0000"/>
                </a:solidFill>
                <a:latin typeface="Arial"/>
              </a:rPr>
              <a:t>C. Therefore, it is due to design.</a:t>
            </a:r>
          </a:p>
        </p:txBody>
      </p:sp>
      <p:sp>
        <p:nvSpPr>
          <p:cNvPr id="9" name="Rectangle 8">
            <a:extLst>
              <a:ext uri="{FF2B5EF4-FFF2-40B4-BE49-F238E27FC236}">
                <a16:creationId xmlns:a16="http://schemas.microsoft.com/office/drawing/2014/main" id="{71C4D436-E3B4-FD1D-AE63-8D72AC9C6B2E}"/>
              </a:ext>
            </a:extLst>
          </p:cNvPr>
          <p:cNvSpPr/>
          <p:nvPr/>
        </p:nvSpPr>
        <p:spPr>
          <a:xfrm>
            <a:off x="1752601" y="838200"/>
            <a:ext cx="4079018"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a:solidFill>
                  <a:srgbClr val="FFFFFF"/>
                </a:solidFill>
                <a:latin typeface="Arial"/>
              </a:rPr>
              <a:t>PRO</a:t>
            </a:r>
          </a:p>
        </p:txBody>
      </p:sp>
      <p:sp>
        <p:nvSpPr>
          <p:cNvPr id="2" name="Speech Bubble: Rectangle 1">
            <a:extLst>
              <a:ext uri="{FF2B5EF4-FFF2-40B4-BE49-F238E27FC236}">
                <a16:creationId xmlns:a16="http://schemas.microsoft.com/office/drawing/2014/main" id="{2FC9EC6E-D77A-FE6E-4ECA-AE53EF06058C}"/>
              </a:ext>
            </a:extLst>
          </p:cNvPr>
          <p:cNvSpPr/>
          <p:nvPr/>
        </p:nvSpPr>
        <p:spPr>
          <a:xfrm>
            <a:off x="6553201" y="1682996"/>
            <a:ext cx="4010103" cy="604687"/>
          </a:xfrm>
          <a:prstGeom prst="wedgeRectCallout">
            <a:avLst>
              <a:gd name="adj1" fmla="val -66396"/>
              <a:gd name="adj2" fmla="val -25721"/>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These are the only options.</a:t>
            </a:r>
          </a:p>
        </p:txBody>
      </p:sp>
      <p:sp>
        <p:nvSpPr>
          <p:cNvPr id="3" name="Speech Bubble: Rectangle 2">
            <a:extLst>
              <a:ext uri="{FF2B5EF4-FFF2-40B4-BE49-F238E27FC236}">
                <a16:creationId xmlns:a16="http://schemas.microsoft.com/office/drawing/2014/main" id="{052957A9-EF3A-B6D0-F615-8E20EC650F0D}"/>
              </a:ext>
            </a:extLst>
          </p:cNvPr>
          <p:cNvSpPr/>
          <p:nvPr/>
        </p:nvSpPr>
        <p:spPr>
          <a:xfrm>
            <a:off x="6541972" y="2419442"/>
            <a:ext cx="4010103" cy="1080846"/>
          </a:xfrm>
          <a:prstGeom prst="wedgeRectCallout">
            <a:avLst>
              <a:gd name="adj1" fmla="val -66636"/>
              <a:gd name="adj2" fmla="val 57051"/>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Physical necessity: The universe doesn’t </a:t>
            </a:r>
            <a:r>
              <a:rPr lang="en-US" sz="2400" u="sng" dirty="0">
                <a:solidFill>
                  <a:srgbClr val="003399"/>
                </a:solidFill>
                <a:latin typeface="Arial"/>
              </a:rPr>
              <a:t>have</a:t>
            </a:r>
            <a:r>
              <a:rPr lang="en-US" sz="2400" dirty="0">
                <a:solidFill>
                  <a:srgbClr val="003399"/>
                </a:solidFill>
                <a:latin typeface="Arial"/>
              </a:rPr>
              <a:t> to be life permitting.</a:t>
            </a:r>
          </a:p>
        </p:txBody>
      </p:sp>
      <p:sp>
        <p:nvSpPr>
          <p:cNvPr id="5" name="Speech Bubble: Rectangle 4">
            <a:extLst>
              <a:ext uri="{FF2B5EF4-FFF2-40B4-BE49-F238E27FC236}">
                <a16:creationId xmlns:a16="http://schemas.microsoft.com/office/drawing/2014/main" id="{42A32867-1922-C0C2-2DB8-171E0472B001}"/>
              </a:ext>
            </a:extLst>
          </p:cNvPr>
          <p:cNvSpPr/>
          <p:nvPr/>
        </p:nvSpPr>
        <p:spPr>
          <a:xfrm>
            <a:off x="6553201" y="3657600"/>
            <a:ext cx="4010103" cy="839882"/>
          </a:xfrm>
          <a:prstGeom prst="wedgeRectCallout">
            <a:avLst>
              <a:gd name="adj1" fmla="val -66396"/>
              <a:gd name="adj2" fmla="val -25721"/>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Chance: The probabilities are too low for chance.</a:t>
            </a:r>
          </a:p>
        </p:txBody>
      </p:sp>
      <p:sp>
        <p:nvSpPr>
          <p:cNvPr id="10" name="Speech Bubble: Rectangle 9">
            <a:extLst>
              <a:ext uri="{FF2B5EF4-FFF2-40B4-BE49-F238E27FC236}">
                <a16:creationId xmlns:a16="http://schemas.microsoft.com/office/drawing/2014/main" id="{688E955A-2675-165A-B4FA-C316015608E6}"/>
              </a:ext>
            </a:extLst>
          </p:cNvPr>
          <p:cNvSpPr/>
          <p:nvPr/>
        </p:nvSpPr>
        <p:spPr>
          <a:xfrm>
            <a:off x="6523524" y="4629242"/>
            <a:ext cx="4010103" cy="604687"/>
          </a:xfrm>
          <a:prstGeom prst="wedgeRectCallout">
            <a:avLst>
              <a:gd name="adj1" fmla="val -66396"/>
              <a:gd name="adj2" fmla="val -25721"/>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dirty="0">
                <a:solidFill>
                  <a:srgbClr val="003399"/>
                </a:solidFill>
                <a:latin typeface="Arial"/>
              </a:rPr>
              <a:t>This follows logically.</a:t>
            </a:r>
          </a:p>
        </p:txBody>
      </p:sp>
    </p:spTree>
    <p:extLst>
      <p:ext uri="{BB962C8B-B14F-4D97-AF65-F5344CB8AC3E}">
        <p14:creationId xmlns:p14="http://schemas.microsoft.com/office/powerpoint/2010/main" val="286132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2" grpId="0" animBg="1"/>
      <p:bldP spid="3" grpId="0" animBg="1"/>
      <p:bldP spid="5"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82D3386-FEF5-B442-9230-2A7CBD755C48}"/>
              </a:ext>
            </a:extLst>
          </p:cNvPr>
          <p:cNvGrpSpPr/>
          <p:nvPr/>
        </p:nvGrpSpPr>
        <p:grpSpPr>
          <a:xfrm>
            <a:off x="1524000" y="685800"/>
            <a:ext cx="9144000" cy="3638550"/>
            <a:chOff x="0" y="685800"/>
            <a:chExt cx="9144000" cy="3638550"/>
          </a:xfrm>
        </p:grpSpPr>
        <p:pic>
          <p:nvPicPr>
            <p:cNvPr id="88066" name="Picture 2">
              <a:extLst>
                <a:ext uri="{FF2B5EF4-FFF2-40B4-BE49-F238E27FC236}">
                  <a16:creationId xmlns:a16="http://schemas.microsoft.com/office/drawing/2014/main" id="{89D7ACA0-CFAF-A393-0EC9-1ADC677B58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5800"/>
              <a:ext cx="9144000" cy="36385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80DE78-CE46-F2F6-1C44-3D9C221A5F91}"/>
                </a:ext>
              </a:extLst>
            </p:cNvPr>
            <p:cNvSpPr/>
            <p:nvPr/>
          </p:nvSpPr>
          <p:spPr>
            <a:xfrm>
              <a:off x="2362200" y="1219200"/>
              <a:ext cx="6705600" cy="3105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grpSp>
      <p:pic>
        <p:nvPicPr>
          <p:cNvPr id="5" name="Picture 4">
            <a:extLst>
              <a:ext uri="{FF2B5EF4-FFF2-40B4-BE49-F238E27FC236}">
                <a16:creationId xmlns:a16="http://schemas.microsoft.com/office/drawing/2014/main" id="{4D8C83EF-B7B5-CF81-CCF4-8CDD974F5E42}"/>
              </a:ext>
            </a:extLst>
          </p:cNvPr>
          <p:cNvPicPr>
            <a:picLocks noChangeAspect="1"/>
          </p:cNvPicPr>
          <p:nvPr/>
        </p:nvPicPr>
        <p:blipFill>
          <a:blip r:embed="rId3"/>
          <a:stretch>
            <a:fillRect/>
          </a:stretch>
        </p:blipFill>
        <p:spPr>
          <a:xfrm>
            <a:off x="3904367" y="1300163"/>
            <a:ext cx="2200275" cy="2943225"/>
          </a:xfrm>
          <a:prstGeom prst="rect">
            <a:avLst/>
          </a:prstGeom>
        </p:spPr>
      </p:pic>
      <p:pic>
        <p:nvPicPr>
          <p:cNvPr id="7" name="Picture 6">
            <a:extLst>
              <a:ext uri="{FF2B5EF4-FFF2-40B4-BE49-F238E27FC236}">
                <a16:creationId xmlns:a16="http://schemas.microsoft.com/office/drawing/2014/main" id="{3DC00866-E6BA-A16C-E4D2-DAEA1F3F159C}"/>
              </a:ext>
            </a:extLst>
          </p:cNvPr>
          <p:cNvPicPr>
            <a:picLocks noChangeAspect="1"/>
          </p:cNvPicPr>
          <p:nvPr/>
        </p:nvPicPr>
        <p:blipFill>
          <a:blip r:embed="rId4"/>
          <a:stretch>
            <a:fillRect/>
          </a:stretch>
        </p:blipFill>
        <p:spPr>
          <a:xfrm>
            <a:off x="6138518" y="1300163"/>
            <a:ext cx="2209800" cy="2981325"/>
          </a:xfrm>
          <a:prstGeom prst="rect">
            <a:avLst/>
          </a:prstGeom>
        </p:spPr>
      </p:pic>
      <p:pic>
        <p:nvPicPr>
          <p:cNvPr id="9" name="Picture 8">
            <a:extLst>
              <a:ext uri="{FF2B5EF4-FFF2-40B4-BE49-F238E27FC236}">
                <a16:creationId xmlns:a16="http://schemas.microsoft.com/office/drawing/2014/main" id="{6AA1BBBC-E561-AD49-71FC-186F21537444}"/>
              </a:ext>
            </a:extLst>
          </p:cNvPr>
          <p:cNvPicPr>
            <a:picLocks noChangeAspect="1"/>
          </p:cNvPicPr>
          <p:nvPr/>
        </p:nvPicPr>
        <p:blipFill>
          <a:blip r:embed="rId5"/>
          <a:stretch>
            <a:fillRect/>
          </a:stretch>
        </p:blipFill>
        <p:spPr>
          <a:xfrm>
            <a:off x="8396827" y="1300162"/>
            <a:ext cx="2228850" cy="2990850"/>
          </a:xfrm>
          <a:prstGeom prst="rect">
            <a:avLst/>
          </a:prstGeom>
        </p:spPr>
      </p:pic>
    </p:spTree>
    <p:extLst>
      <p:ext uri="{BB962C8B-B14F-4D97-AF65-F5344CB8AC3E}">
        <p14:creationId xmlns:p14="http://schemas.microsoft.com/office/powerpoint/2010/main" val="4279996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6999-20F6-E76B-FB09-883FAA0E01D4}"/>
              </a:ext>
            </a:extLst>
          </p:cNvPr>
          <p:cNvSpPr>
            <a:spLocks noGrp="1"/>
          </p:cNvSpPr>
          <p:nvPr>
            <p:ph type="title"/>
          </p:nvPr>
        </p:nvSpPr>
        <p:spPr>
          <a:xfrm>
            <a:off x="1600200" y="0"/>
            <a:ext cx="9067800" cy="1099268"/>
          </a:xfrm>
        </p:spPr>
        <p:txBody>
          <a:bodyPr/>
          <a:lstStyle/>
          <a:p>
            <a:r>
              <a:rPr lang="en-US" dirty="0">
                <a:latin typeface="+mn-lt"/>
              </a:rPr>
              <a:t>The creation has always pointed people to a creator.</a:t>
            </a:r>
            <a:br>
              <a:rPr lang="en-US" b="0" i="0" dirty="0">
                <a:solidFill>
                  <a:srgbClr val="333333"/>
                </a:solidFill>
                <a:effectLst/>
                <a:latin typeface="+mn-lt"/>
              </a:rPr>
            </a:br>
            <a:r>
              <a:rPr lang="en-US" b="0" i="0" dirty="0">
                <a:solidFill>
                  <a:schemeClr val="accent1"/>
                </a:solidFill>
                <a:effectLst/>
                <a:latin typeface="+mn-lt"/>
              </a:rPr>
              <a:t>First Images from the James Webb Space Telescope</a:t>
            </a:r>
            <a:endParaRPr lang="en-US" dirty="0">
              <a:solidFill>
                <a:schemeClr val="accent1"/>
              </a:solidFill>
              <a:latin typeface="+mn-lt"/>
            </a:endParaRPr>
          </a:p>
        </p:txBody>
      </p:sp>
      <p:pic>
        <p:nvPicPr>
          <p:cNvPr id="81922" name="Picture 2" descr="the galaxies in Stephan's Quintet appear as purple-pink swirls against the blackness of space in this JWST image; some foreground stars appear with diffraction spikes from the telescope's mirrors; numerous other galaxies and stars bespangle the image">
            <a:extLst>
              <a:ext uri="{FF2B5EF4-FFF2-40B4-BE49-F238E27FC236}">
                <a16:creationId xmlns:a16="http://schemas.microsoft.com/office/drawing/2014/main" id="{B79384A1-236B-716B-E56F-FFE07FD41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8" y="1099268"/>
            <a:ext cx="6092825" cy="583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233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BC8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BB67-56DD-240A-5BD4-3DC68138F2DB}"/>
              </a:ext>
            </a:extLst>
          </p:cNvPr>
          <p:cNvSpPr>
            <a:spLocks noGrp="1"/>
          </p:cNvSpPr>
          <p:nvPr>
            <p:ph type="title"/>
          </p:nvPr>
        </p:nvSpPr>
        <p:spPr>
          <a:xfrm>
            <a:off x="1524000" y="-1"/>
            <a:ext cx="9144000" cy="1066801"/>
          </a:xfrm>
        </p:spPr>
        <p:txBody>
          <a:bodyPr/>
          <a:lstStyle/>
          <a:p>
            <a:r>
              <a:rPr lang="en-US" dirty="0"/>
              <a:t>The Fine-Tuning of the Universe</a:t>
            </a:r>
            <a:br>
              <a:rPr lang="en-US" dirty="0"/>
            </a:br>
            <a:r>
              <a:rPr lang="en-US" b="0" dirty="0">
                <a:solidFill>
                  <a:schemeClr val="accent1"/>
                </a:solidFill>
                <a:hlinkClick r:id="rId3">
                  <a:extLst>
                    <a:ext uri="{A12FA001-AC4F-418D-AE19-62706E023703}">
                      <ahyp:hlinkClr xmlns:ahyp="http://schemas.microsoft.com/office/drawing/2018/hyperlinkcolor" val="tx"/>
                    </a:ext>
                  </a:extLst>
                </a:hlinkClick>
              </a:rPr>
              <a:t>https://www.youtube.com/watch?v=EE76nwimuT0</a:t>
            </a:r>
            <a:endParaRPr lang="en-US" b="0" dirty="0">
              <a:solidFill>
                <a:schemeClr val="accent1"/>
              </a:solidFill>
            </a:endParaRPr>
          </a:p>
        </p:txBody>
      </p:sp>
      <p:pic>
        <p:nvPicPr>
          <p:cNvPr id="3" name="Online Media 2" title="The Fine-Tuning of the Universe">
            <a:hlinkClick r:id="" action="ppaction://media"/>
            <a:extLst>
              <a:ext uri="{FF2B5EF4-FFF2-40B4-BE49-F238E27FC236}">
                <a16:creationId xmlns:a16="http://schemas.microsoft.com/office/drawing/2014/main" id="{E51FCCF1-8C91-4C0C-E166-95A1842C6C86}"/>
              </a:ext>
            </a:extLst>
          </p:cNvPr>
          <p:cNvPicPr>
            <a:picLocks noRot="1" noChangeAspect="1"/>
          </p:cNvPicPr>
          <p:nvPr>
            <a:videoFile r:link="rId1"/>
          </p:nvPr>
        </p:nvPicPr>
        <p:blipFill>
          <a:blip r:embed="rId4"/>
          <a:stretch>
            <a:fillRect/>
          </a:stretch>
        </p:blipFill>
        <p:spPr>
          <a:xfrm>
            <a:off x="0" y="-1"/>
            <a:ext cx="12192000" cy="6888480"/>
          </a:xfrm>
          <a:prstGeom prst="rect">
            <a:avLst/>
          </a:prstGeom>
        </p:spPr>
      </p:pic>
    </p:spTree>
    <p:extLst>
      <p:ext uri="{BB962C8B-B14F-4D97-AF65-F5344CB8AC3E}">
        <p14:creationId xmlns:p14="http://schemas.microsoft.com/office/powerpoint/2010/main" val="234590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a:extLst>
              <a:ext uri="{FF2B5EF4-FFF2-40B4-BE49-F238E27FC236}">
                <a16:creationId xmlns:a16="http://schemas.microsoft.com/office/drawing/2014/main" id="{1CB15A60-5605-C190-4EDF-CC2C8F0E976B}"/>
              </a:ext>
            </a:extLst>
          </p:cNvPr>
          <p:cNvSpPr>
            <a:spLocks noGrp="1" noChangeArrowheads="1"/>
          </p:cNvSpPr>
          <p:nvPr>
            <p:ph type="title"/>
          </p:nvPr>
        </p:nvSpPr>
        <p:spPr>
          <a:xfrm>
            <a:off x="1524000" y="0"/>
            <a:ext cx="9144000" cy="685800"/>
          </a:xfrm>
        </p:spPr>
        <p:txBody>
          <a:bodyPr/>
          <a:lstStyle/>
          <a:p>
            <a:r>
              <a:rPr lang="en-US" altLang="en-US" dirty="0"/>
              <a:t>A few comments last comments</a:t>
            </a:r>
          </a:p>
        </p:txBody>
      </p:sp>
      <p:sp>
        <p:nvSpPr>
          <p:cNvPr id="5" name="Content Placeholder 4">
            <a:extLst>
              <a:ext uri="{FF2B5EF4-FFF2-40B4-BE49-F238E27FC236}">
                <a16:creationId xmlns:a16="http://schemas.microsoft.com/office/drawing/2014/main" id="{78E5EADF-C1C2-2BA4-C6F2-482A36DB7D75}"/>
              </a:ext>
            </a:extLst>
          </p:cNvPr>
          <p:cNvSpPr>
            <a:spLocks noGrp="1" noChangeArrowheads="1"/>
          </p:cNvSpPr>
          <p:nvPr>
            <p:ph type="body" sz="quarter" idx="10"/>
          </p:nvPr>
        </p:nvSpPr>
        <p:spPr>
          <a:xfrm>
            <a:off x="1976284" y="533400"/>
            <a:ext cx="8239432" cy="6079752"/>
          </a:xfrm>
        </p:spPr>
        <p:txBody>
          <a:bodyPr/>
          <a:lstStyle/>
          <a:p>
            <a:pPr marL="457200" indent="-457200">
              <a:buFont typeface="Arial" panose="020B0604020202020204" pitchFamily="34" charset="0"/>
              <a:buChar char="•"/>
            </a:pPr>
            <a:r>
              <a:rPr lang="en-US" altLang="en-US" sz="2400" dirty="0"/>
              <a:t>Don’t think that you have to convert someone in your first conversation.</a:t>
            </a:r>
          </a:p>
          <a:p>
            <a:pPr lvl="1"/>
            <a:r>
              <a:rPr lang="en-US" sz="2400" b="1" dirty="0"/>
              <a:t>John 4:36</a:t>
            </a:r>
            <a:r>
              <a:rPr lang="en-US" sz="2400" b="1" baseline="30000" dirty="0"/>
              <a:t> </a:t>
            </a:r>
            <a:r>
              <a:rPr lang="en-US" sz="2400" dirty="0"/>
              <a:t>Already the one who reaps is receiving wages and gathering fruit for eternal life, so that sower and reaper may rejoice together. </a:t>
            </a:r>
            <a:r>
              <a:rPr lang="en-US" sz="2400" b="1" baseline="30000" dirty="0"/>
              <a:t>37 </a:t>
            </a:r>
            <a:r>
              <a:rPr lang="en-US" sz="2400" dirty="0"/>
              <a:t>For here the saying holds true, ‘One sows and another reaps.’ </a:t>
            </a:r>
            <a:r>
              <a:rPr lang="en-US" sz="2400" b="1" baseline="30000" dirty="0"/>
              <a:t>38 </a:t>
            </a:r>
            <a:r>
              <a:rPr lang="en-US" sz="2400" dirty="0"/>
              <a:t>I sent you to reap that for which you did not labor. Others have labored, and you have entered into their labor.”</a:t>
            </a:r>
          </a:p>
          <a:p>
            <a:pPr marL="457200" indent="-457200">
              <a:buFont typeface="Arial" panose="020B0604020202020204" pitchFamily="34" charset="0"/>
              <a:buChar char="•"/>
            </a:pPr>
            <a:r>
              <a:rPr lang="en-US" altLang="en-US" sz="2400" dirty="0"/>
              <a:t>Pick an argument that you like.</a:t>
            </a:r>
          </a:p>
          <a:p>
            <a:pPr marL="457200" indent="-457200">
              <a:buFont typeface="Arial" panose="020B0604020202020204" pitchFamily="34" charset="0"/>
              <a:buChar char="•"/>
            </a:pPr>
            <a:r>
              <a:rPr lang="en-US" altLang="en-US" sz="2400" dirty="0"/>
              <a:t>As Greg Koukl says, our job is to “put a pebble in their shoe.”</a:t>
            </a:r>
          </a:p>
          <a:p>
            <a:pPr marL="457200" indent="-457200">
              <a:buFont typeface="Arial" panose="020B0604020202020204" pitchFamily="34" charset="0"/>
              <a:buChar char="•"/>
            </a:pPr>
            <a:r>
              <a:rPr lang="en-US" altLang="en-US" sz="2400" dirty="0"/>
              <a:t>Greg Koukl also says “Bloom where you are planted.”</a:t>
            </a:r>
          </a:p>
          <a:p>
            <a:endParaRPr lang="en-US" altLang="en-US" dirty="0"/>
          </a:p>
        </p:txBody>
      </p:sp>
    </p:spTree>
    <p:extLst>
      <p:ext uri="{BB962C8B-B14F-4D97-AF65-F5344CB8AC3E}">
        <p14:creationId xmlns:p14="http://schemas.microsoft.com/office/powerpoint/2010/main" val="172882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221687-FC0F-7CFA-48A4-31DC6F978C94}"/>
              </a:ext>
            </a:extLst>
          </p:cNvPr>
          <p:cNvSpPr>
            <a:spLocks noGrp="1"/>
          </p:cNvSpPr>
          <p:nvPr>
            <p:ph type="title"/>
          </p:nvPr>
        </p:nvSpPr>
        <p:spPr/>
        <p:txBody>
          <a:bodyPr/>
          <a:lstStyle/>
          <a:p>
            <a:r>
              <a:rPr lang="en-US" dirty="0"/>
              <a:t>Where am I planted?</a:t>
            </a:r>
          </a:p>
        </p:txBody>
      </p:sp>
      <p:pic>
        <p:nvPicPr>
          <p:cNvPr id="10" name="Picture 9">
            <a:extLst>
              <a:ext uri="{FF2B5EF4-FFF2-40B4-BE49-F238E27FC236}">
                <a16:creationId xmlns:a16="http://schemas.microsoft.com/office/drawing/2014/main" id="{82839F87-CFAF-C8B3-7BD3-A738AAE07145}"/>
              </a:ext>
            </a:extLst>
          </p:cNvPr>
          <p:cNvPicPr>
            <a:picLocks noChangeAspect="1"/>
          </p:cNvPicPr>
          <p:nvPr/>
        </p:nvPicPr>
        <p:blipFill>
          <a:blip r:embed="rId2"/>
          <a:stretch>
            <a:fillRect/>
          </a:stretch>
        </p:blipFill>
        <p:spPr>
          <a:xfrm>
            <a:off x="2433638" y="4114801"/>
            <a:ext cx="7324725" cy="2257425"/>
          </a:xfrm>
          <a:prstGeom prst="rect">
            <a:avLst/>
          </a:prstGeom>
        </p:spPr>
      </p:pic>
      <p:grpSp>
        <p:nvGrpSpPr>
          <p:cNvPr id="9" name="Group 8">
            <a:extLst>
              <a:ext uri="{FF2B5EF4-FFF2-40B4-BE49-F238E27FC236}">
                <a16:creationId xmlns:a16="http://schemas.microsoft.com/office/drawing/2014/main" id="{579F41EE-A160-C3E0-3B15-69679534AEEA}"/>
              </a:ext>
            </a:extLst>
          </p:cNvPr>
          <p:cNvGrpSpPr/>
          <p:nvPr/>
        </p:nvGrpSpPr>
        <p:grpSpPr>
          <a:xfrm>
            <a:off x="1524000" y="685800"/>
            <a:ext cx="9144000" cy="3211200"/>
            <a:chOff x="0" y="685800"/>
            <a:chExt cx="9144000" cy="3211200"/>
          </a:xfrm>
        </p:grpSpPr>
        <p:pic>
          <p:nvPicPr>
            <p:cNvPr id="6" name="Picture 5">
              <a:extLst>
                <a:ext uri="{FF2B5EF4-FFF2-40B4-BE49-F238E27FC236}">
                  <a16:creationId xmlns:a16="http://schemas.microsoft.com/office/drawing/2014/main" id="{23375CEE-C47F-870C-F795-2BB5E47E104E}"/>
                </a:ext>
              </a:extLst>
            </p:cNvPr>
            <p:cNvPicPr>
              <a:picLocks noChangeAspect="1"/>
            </p:cNvPicPr>
            <p:nvPr/>
          </p:nvPicPr>
          <p:blipFill>
            <a:blip r:embed="rId3"/>
            <a:stretch>
              <a:fillRect/>
            </a:stretch>
          </p:blipFill>
          <p:spPr>
            <a:xfrm>
              <a:off x="0" y="685800"/>
              <a:ext cx="9144000" cy="3211200"/>
            </a:xfrm>
            <a:prstGeom prst="rect">
              <a:avLst/>
            </a:prstGeom>
          </p:spPr>
        </p:pic>
        <p:sp>
          <p:nvSpPr>
            <p:cNvPr id="8" name="Rectangle 7">
              <a:extLst>
                <a:ext uri="{FF2B5EF4-FFF2-40B4-BE49-F238E27FC236}">
                  <a16:creationId xmlns:a16="http://schemas.microsoft.com/office/drawing/2014/main" id="{9B1500BA-DB92-6069-F702-56B6C8AD86B7}"/>
                </a:ext>
              </a:extLst>
            </p:cNvPr>
            <p:cNvSpPr/>
            <p:nvPr/>
          </p:nvSpPr>
          <p:spPr>
            <a:xfrm>
              <a:off x="3200400" y="1066800"/>
              <a:ext cx="5943600" cy="283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latin typeface="Arial"/>
              </a:endParaRPr>
            </a:p>
          </p:txBody>
        </p:sp>
      </p:grpSp>
      <p:pic>
        <p:nvPicPr>
          <p:cNvPr id="7" name="Picture 6">
            <a:extLst>
              <a:ext uri="{FF2B5EF4-FFF2-40B4-BE49-F238E27FC236}">
                <a16:creationId xmlns:a16="http://schemas.microsoft.com/office/drawing/2014/main" id="{B703A948-DA45-59B6-7F7A-A7448CAD83BD}"/>
              </a:ext>
            </a:extLst>
          </p:cNvPr>
          <p:cNvPicPr>
            <a:picLocks noChangeAspect="1"/>
          </p:cNvPicPr>
          <p:nvPr/>
        </p:nvPicPr>
        <p:blipFill>
          <a:blip r:embed="rId4"/>
          <a:stretch>
            <a:fillRect/>
          </a:stretch>
        </p:blipFill>
        <p:spPr>
          <a:xfrm>
            <a:off x="4681907" y="1029976"/>
            <a:ext cx="3038475" cy="2867025"/>
          </a:xfrm>
          <a:prstGeom prst="rect">
            <a:avLst/>
          </a:prstGeom>
        </p:spPr>
      </p:pic>
      <p:pic>
        <p:nvPicPr>
          <p:cNvPr id="12" name="Picture 11">
            <a:extLst>
              <a:ext uri="{FF2B5EF4-FFF2-40B4-BE49-F238E27FC236}">
                <a16:creationId xmlns:a16="http://schemas.microsoft.com/office/drawing/2014/main" id="{0E700DF7-6702-80C8-1380-8AC572DE8C0B}"/>
              </a:ext>
            </a:extLst>
          </p:cNvPr>
          <p:cNvPicPr>
            <a:picLocks noChangeAspect="1"/>
          </p:cNvPicPr>
          <p:nvPr/>
        </p:nvPicPr>
        <p:blipFill>
          <a:blip r:embed="rId5"/>
          <a:stretch>
            <a:fillRect/>
          </a:stretch>
        </p:blipFill>
        <p:spPr>
          <a:xfrm>
            <a:off x="7696200" y="1077109"/>
            <a:ext cx="2914650" cy="2800350"/>
          </a:xfrm>
          <a:prstGeom prst="rect">
            <a:avLst/>
          </a:prstGeom>
        </p:spPr>
      </p:pic>
    </p:spTree>
    <p:extLst>
      <p:ext uri="{BB962C8B-B14F-4D97-AF65-F5344CB8AC3E}">
        <p14:creationId xmlns:p14="http://schemas.microsoft.com/office/powerpoint/2010/main" val="74704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6999-20F6-E76B-FB09-883FAA0E01D4}"/>
              </a:ext>
            </a:extLst>
          </p:cNvPr>
          <p:cNvSpPr>
            <a:spLocks noGrp="1"/>
          </p:cNvSpPr>
          <p:nvPr>
            <p:ph type="title"/>
          </p:nvPr>
        </p:nvSpPr>
        <p:spPr>
          <a:xfrm>
            <a:off x="1524000" y="0"/>
            <a:ext cx="9144000" cy="1066800"/>
          </a:xfrm>
        </p:spPr>
        <p:txBody>
          <a:bodyPr/>
          <a:lstStyle/>
          <a:p>
            <a:r>
              <a:rPr lang="en-US" dirty="0"/>
              <a:t>The creation has always pointed people to a creator.</a:t>
            </a:r>
            <a:br>
              <a:rPr lang="en-US" b="0" i="0" dirty="0">
                <a:solidFill>
                  <a:srgbClr val="333333"/>
                </a:solidFill>
                <a:effectLst/>
                <a:latin typeface="Titillium Web" panose="00000500000000000000" pitchFamily="2" charset="0"/>
              </a:rPr>
            </a:br>
            <a:r>
              <a:rPr lang="en-US" b="0" i="0" dirty="0">
                <a:solidFill>
                  <a:schemeClr val="accent1"/>
                </a:solidFill>
                <a:effectLst/>
                <a:latin typeface="+mn-lt"/>
              </a:rPr>
              <a:t>First Images from the James Webb Space Telescope</a:t>
            </a:r>
            <a:endParaRPr lang="en-US" dirty="0">
              <a:solidFill>
                <a:schemeClr val="accent1"/>
              </a:solidFill>
              <a:latin typeface="+mn-lt"/>
            </a:endParaRPr>
          </a:p>
        </p:txBody>
      </p:sp>
      <p:pic>
        <p:nvPicPr>
          <p:cNvPr id="4" name="Picture 3">
            <a:extLst>
              <a:ext uri="{FF2B5EF4-FFF2-40B4-BE49-F238E27FC236}">
                <a16:creationId xmlns:a16="http://schemas.microsoft.com/office/drawing/2014/main" id="{EC82AC6E-72D3-AB9D-891F-3F9EDF9B8052}"/>
              </a:ext>
            </a:extLst>
          </p:cNvPr>
          <p:cNvPicPr>
            <a:picLocks noChangeAspect="1"/>
          </p:cNvPicPr>
          <p:nvPr/>
        </p:nvPicPr>
        <p:blipFill>
          <a:blip r:embed="rId2"/>
          <a:stretch>
            <a:fillRect/>
          </a:stretch>
        </p:blipFill>
        <p:spPr>
          <a:xfrm>
            <a:off x="1524000" y="1219200"/>
            <a:ext cx="9144000" cy="5291452"/>
          </a:xfrm>
          <a:prstGeom prst="rect">
            <a:avLst/>
          </a:prstGeom>
        </p:spPr>
      </p:pic>
    </p:spTree>
    <p:extLst>
      <p:ext uri="{BB962C8B-B14F-4D97-AF65-F5344CB8AC3E}">
        <p14:creationId xmlns:p14="http://schemas.microsoft.com/office/powerpoint/2010/main" val="412287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6881D8-8FF7-9FB9-75E9-71DE39216D3A}"/>
              </a:ext>
            </a:extLst>
          </p:cNvPr>
          <p:cNvGrpSpPr/>
          <p:nvPr/>
        </p:nvGrpSpPr>
        <p:grpSpPr>
          <a:xfrm>
            <a:off x="1686983" y="685801"/>
            <a:ext cx="2551175" cy="3621107"/>
            <a:chOff x="162982" y="685800"/>
            <a:chExt cx="2551175" cy="3621107"/>
          </a:xfrm>
        </p:grpSpPr>
        <p:pic>
          <p:nvPicPr>
            <p:cNvPr id="86018" name="Picture 2">
              <a:extLst>
                <a:ext uri="{FF2B5EF4-FFF2-40B4-BE49-F238E27FC236}">
                  <a16:creationId xmlns:a16="http://schemas.microsoft.com/office/drawing/2014/main" id="{EC05C082-738D-DAA1-AA1F-9A9BFE079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2" y="685800"/>
              <a:ext cx="2504017" cy="266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62F232-0630-C3F9-381E-6FF72A4AB821}"/>
                </a:ext>
              </a:extLst>
            </p:cNvPr>
            <p:cNvSpPr txBox="1"/>
            <p:nvPr/>
          </p:nvSpPr>
          <p:spPr>
            <a:xfrm>
              <a:off x="199558" y="3352800"/>
              <a:ext cx="2514599" cy="954107"/>
            </a:xfrm>
            <a:prstGeom prst="rect">
              <a:avLst/>
            </a:prstGeom>
            <a:solidFill>
              <a:schemeClr val="tx1"/>
            </a:solidFill>
          </p:spPr>
          <p:txBody>
            <a:bodyPr wrap="square" rtlCol="0">
              <a:spAutoFit/>
            </a:bodyPr>
            <a:lstStyle/>
            <a:p>
              <a:pPr algn="ctr" eaLnBrk="0" fontAlgn="base" hangingPunct="0">
                <a:spcBef>
                  <a:spcPct val="0"/>
                </a:spcBef>
                <a:spcAft>
                  <a:spcPct val="0"/>
                </a:spcAft>
              </a:pPr>
              <a:r>
                <a:rPr lang="en-US" sz="2800" dirty="0">
                  <a:solidFill>
                    <a:srgbClr val="003399"/>
                  </a:solidFill>
                  <a:latin typeface="Arial" panose="020B0604020202020204" pitchFamily="34" charset="0"/>
                </a:rPr>
                <a:t>Plato</a:t>
              </a:r>
            </a:p>
            <a:p>
              <a:pPr algn="ctr" eaLnBrk="0" fontAlgn="base" hangingPunct="0">
                <a:spcBef>
                  <a:spcPct val="0"/>
                </a:spcBef>
                <a:spcAft>
                  <a:spcPct val="0"/>
                </a:spcAft>
              </a:pPr>
              <a:r>
                <a:rPr lang="en-US" sz="2800" dirty="0">
                  <a:solidFill>
                    <a:srgbClr val="003399"/>
                  </a:solidFill>
                  <a:latin typeface="Arial" panose="020B0604020202020204" pitchFamily="34" charset="0"/>
                </a:rPr>
                <a:t>~428-348 BC</a:t>
              </a:r>
            </a:p>
          </p:txBody>
        </p:sp>
      </p:grpSp>
      <p:sp>
        <p:nvSpPr>
          <p:cNvPr id="6" name="Speech Bubble: Oval 5">
            <a:extLst>
              <a:ext uri="{FF2B5EF4-FFF2-40B4-BE49-F238E27FC236}">
                <a16:creationId xmlns:a16="http://schemas.microsoft.com/office/drawing/2014/main" id="{0186014A-358F-6311-87A6-EFDBAC6D4168}"/>
              </a:ext>
            </a:extLst>
          </p:cNvPr>
          <p:cNvSpPr/>
          <p:nvPr/>
        </p:nvSpPr>
        <p:spPr>
          <a:xfrm>
            <a:off x="4495800" y="990600"/>
            <a:ext cx="6195779" cy="3429000"/>
          </a:xfrm>
          <a:prstGeom prst="wedgeEllipseCallout">
            <a:avLst>
              <a:gd name="adj1" fmla="val -65968"/>
              <a:gd name="adj2" fmla="val -34302"/>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dirty="0">
                <a:solidFill>
                  <a:srgbClr val="FFFFFF"/>
                </a:solidFill>
                <a:latin typeface="Arial"/>
              </a:rPr>
              <a:t>… the order of the motion of the stars, and of all things under the dominion of the Mind which ordered the universe.</a:t>
            </a:r>
          </a:p>
          <a:p>
            <a:pPr eaLnBrk="0" fontAlgn="base" hangingPunct="0">
              <a:spcBef>
                <a:spcPct val="0"/>
              </a:spcBef>
              <a:spcAft>
                <a:spcPct val="0"/>
              </a:spcAft>
            </a:pPr>
            <a:r>
              <a:rPr lang="en-US" i="1" dirty="0">
                <a:solidFill>
                  <a:srgbClr val="FFFFFF"/>
                </a:solidFill>
                <a:latin typeface="Arial"/>
              </a:rPr>
              <a:t>Laws 12.966e</a:t>
            </a:r>
            <a:endParaRPr lang="en-US" dirty="0">
              <a:solidFill>
                <a:srgbClr val="FFFFFF"/>
              </a:solidFill>
              <a:latin typeface="Arial"/>
            </a:endParaRPr>
          </a:p>
        </p:txBody>
      </p:sp>
      <p:sp>
        <p:nvSpPr>
          <p:cNvPr id="2" name="Title 1">
            <a:extLst>
              <a:ext uri="{FF2B5EF4-FFF2-40B4-BE49-F238E27FC236}">
                <a16:creationId xmlns:a16="http://schemas.microsoft.com/office/drawing/2014/main" id="{11A0F351-0BD1-7892-B897-B978C55B7D16}"/>
              </a:ext>
            </a:extLst>
          </p:cNvPr>
          <p:cNvSpPr>
            <a:spLocks noGrp="1"/>
          </p:cNvSpPr>
          <p:nvPr>
            <p:ph type="title"/>
          </p:nvPr>
        </p:nvSpPr>
        <p:spPr/>
        <p:txBody>
          <a:bodyPr/>
          <a:lstStyle/>
          <a:p>
            <a:r>
              <a:rPr lang="en-US" dirty="0"/>
              <a:t>The creation has always pointed people to a creator.</a:t>
            </a:r>
          </a:p>
        </p:txBody>
      </p:sp>
      <p:sp>
        <p:nvSpPr>
          <p:cNvPr id="3" name="Text Placeholder 2">
            <a:extLst>
              <a:ext uri="{FF2B5EF4-FFF2-40B4-BE49-F238E27FC236}">
                <a16:creationId xmlns:a16="http://schemas.microsoft.com/office/drawing/2014/main" id="{A70A425B-F1E0-3F95-E57B-7854D88A954E}"/>
              </a:ext>
            </a:extLst>
          </p:cNvPr>
          <p:cNvSpPr>
            <a:spLocks noGrp="1"/>
          </p:cNvSpPr>
          <p:nvPr>
            <p:ph type="body" sz="quarter" idx="10"/>
          </p:nvPr>
        </p:nvSpPr>
        <p:spPr>
          <a:xfrm>
            <a:off x="5181600" y="1524000"/>
            <a:ext cx="4800600" cy="2819400"/>
          </a:xfrm>
        </p:spPr>
        <p:txBody>
          <a:bodyPr/>
          <a:lstStyle/>
          <a:p>
            <a:pPr algn="ctr"/>
            <a:r>
              <a:rPr lang="en-US" dirty="0"/>
              <a:t>… the order of the motion of the stars, and of all things [occur] under the dominion of the Mind which ordered the universe.</a:t>
            </a:r>
          </a:p>
          <a:p>
            <a:pPr algn="ctr"/>
            <a:r>
              <a:rPr lang="en-US" i="1" dirty="0"/>
              <a:t>Laws 12.966e</a:t>
            </a:r>
          </a:p>
        </p:txBody>
      </p:sp>
    </p:spTree>
    <p:extLst>
      <p:ext uri="{BB962C8B-B14F-4D97-AF65-F5344CB8AC3E}">
        <p14:creationId xmlns:p14="http://schemas.microsoft.com/office/powerpoint/2010/main" val="227076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7923CE-FB2D-17C4-8650-78F194FD63D4}"/>
              </a:ext>
            </a:extLst>
          </p:cNvPr>
          <p:cNvGrpSpPr/>
          <p:nvPr/>
        </p:nvGrpSpPr>
        <p:grpSpPr>
          <a:xfrm>
            <a:off x="1658457" y="685801"/>
            <a:ext cx="2608743" cy="3631111"/>
            <a:chOff x="134456" y="685800"/>
            <a:chExt cx="2608743" cy="3631111"/>
          </a:xfrm>
        </p:grpSpPr>
        <p:sp>
          <p:nvSpPr>
            <p:cNvPr id="4" name="TextBox 3">
              <a:extLst>
                <a:ext uri="{FF2B5EF4-FFF2-40B4-BE49-F238E27FC236}">
                  <a16:creationId xmlns:a16="http://schemas.microsoft.com/office/drawing/2014/main" id="{AC62F232-0630-C3F9-381E-6FF72A4AB821}"/>
                </a:ext>
              </a:extLst>
            </p:cNvPr>
            <p:cNvSpPr txBox="1"/>
            <p:nvPr/>
          </p:nvSpPr>
          <p:spPr>
            <a:xfrm>
              <a:off x="134456" y="3362804"/>
              <a:ext cx="2608743" cy="954107"/>
            </a:xfrm>
            <a:prstGeom prst="rect">
              <a:avLst/>
            </a:prstGeom>
            <a:solidFill>
              <a:schemeClr val="tx1"/>
            </a:solidFill>
          </p:spPr>
          <p:txBody>
            <a:bodyPr wrap="square" rtlCol="0">
              <a:spAutoFit/>
            </a:bodyPr>
            <a:lstStyle/>
            <a:p>
              <a:pPr algn="ctr" eaLnBrk="0" fontAlgn="base" hangingPunct="0">
                <a:spcBef>
                  <a:spcPct val="0"/>
                </a:spcBef>
                <a:spcAft>
                  <a:spcPct val="0"/>
                </a:spcAft>
              </a:pPr>
              <a:r>
                <a:rPr lang="en-US" sz="2800" dirty="0">
                  <a:solidFill>
                    <a:srgbClr val="003399"/>
                  </a:solidFill>
                  <a:latin typeface="Arial" panose="020B0604020202020204" pitchFamily="34" charset="0"/>
                </a:rPr>
                <a:t>Aristotle</a:t>
              </a:r>
            </a:p>
            <a:p>
              <a:pPr algn="ctr" eaLnBrk="0" fontAlgn="base" hangingPunct="0">
                <a:spcBef>
                  <a:spcPct val="0"/>
                </a:spcBef>
                <a:spcAft>
                  <a:spcPct val="0"/>
                </a:spcAft>
              </a:pPr>
              <a:r>
                <a:rPr lang="en-US" sz="2800" dirty="0">
                  <a:solidFill>
                    <a:srgbClr val="003399"/>
                  </a:solidFill>
                  <a:latin typeface="Arial" panose="020B0604020202020204" pitchFamily="34" charset="0"/>
                </a:rPr>
                <a:t>384-322 BC</a:t>
              </a:r>
            </a:p>
          </p:txBody>
        </p:sp>
        <p:pic>
          <p:nvPicPr>
            <p:cNvPr id="7" name="Picture 6">
              <a:extLst>
                <a:ext uri="{FF2B5EF4-FFF2-40B4-BE49-F238E27FC236}">
                  <a16:creationId xmlns:a16="http://schemas.microsoft.com/office/drawing/2014/main" id="{8BEAB64E-3174-C0DD-56ED-729EA9FBA12E}"/>
                </a:ext>
              </a:extLst>
            </p:cNvPr>
            <p:cNvPicPr>
              <a:picLocks noChangeAspect="1"/>
            </p:cNvPicPr>
            <p:nvPr/>
          </p:nvPicPr>
          <p:blipFill rotWithShape="1">
            <a:blip r:embed="rId2"/>
            <a:srcRect l="46250" t="4922" r="16250" b="57189"/>
            <a:stretch/>
          </p:blipFill>
          <p:spPr>
            <a:xfrm>
              <a:off x="134456" y="685800"/>
              <a:ext cx="2608743" cy="2677004"/>
            </a:xfrm>
            <a:prstGeom prst="rect">
              <a:avLst/>
            </a:prstGeom>
          </p:spPr>
        </p:pic>
      </p:grpSp>
      <p:sp>
        <p:nvSpPr>
          <p:cNvPr id="9" name="Speech Bubble: Oval 8">
            <a:extLst>
              <a:ext uri="{FF2B5EF4-FFF2-40B4-BE49-F238E27FC236}">
                <a16:creationId xmlns:a16="http://schemas.microsoft.com/office/drawing/2014/main" id="{ADB5B359-F51A-5542-2A36-6E380815B484}"/>
              </a:ext>
            </a:extLst>
          </p:cNvPr>
          <p:cNvSpPr/>
          <p:nvPr/>
        </p:nvSpPr>
        <p:spPr>
          <a:xfrm>
            <a:off x="4267200" y="914400"/>
            <a:ext cx="6424379" cy="4495800"/>
          </a:xfrm>
          <a:prstGeom prst="wedgeEllipseCallout">
            <a:avLst>
              <a:gd name="adj1" fmla="val -75204"/>
              <a:gd name="adj2" fmla="val -35610"/>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dirty="0">
                <a:solidFill>
                  <a:srgbClr val="FFFFFF"/>
                </a:solidFill>
                <a:latin typeface="Arial"/>
              </a:rPr>
              <a:t>… the order of the motion of the stars, and of all things under the dominion of the Mind which ordered the universe.</a:t>
            </a:r>
          </a:p>
          <a:p>
            <a:pPr eaLnBrk="0" fontAlgn="base" hangingPunct="0">
              <a:spcBef>
                <a:spcPct val="0"/>
              </a:spcBef>
              <a:spcAft>
                <a:spcPct val="0"/>
              </a:spcAft>
            </a:pPr>
            <a:r>
              <a:rPr lang="en-US" i="1" dirty="0">
                <a:solidFill>
                  <a:srgbClr val="FFFFFF"/>
                </a:solidFill>
                <a:latin typeface="Arial"/>
              </a:rPr>
              <a:t>Laws 12.966e</a:t>
            </a:r>
            <a:endParaRPr lang="en-US" dirty="0">
              <a:solidFill>
                <a:srgbClr val="FFFFFF"/>
              </a:solidFill>
              <a:latin typeface="Arial"/>
            </a:endParaRPr>
          </a:p>
        </p:txBody>
      </p:sp>
      <p:sp>
        <p:nvSpPr>
          <p:cNvPr id="2" name="Title 1">
            <a:extLst>
              <a:ext uri="{FF2B5EF4-FFF2-40B4-BE49-F238E27FC236}">
                <a16:creationId xmlns:a16="http://schemas.microsoft.com/office/drawing/2014/main" id="{11A0F351-0BD1-7892-B897-B978C55B7D16}"/>
              </a:ext>
            </a:extLst>
          </p:cNvPr>
          <p:cNvSpPr>
            <a:spLocks noGrp="1"/>
          </p:cNvSpPr>
          <p:nvPr>
            <p:ph type="title"/>
          </p:nvPr>
        </p:nvSpPr>
        <p:spPr/>
        <p:txBody>
          <a:bodyPr/>
          <a:lstStyle/>
          <a:p>
            <a:r>
              <a:rPr lang="en-US" dirty="0"/>
              <a:t>The creation has always pointed people to a creator.</a:t>
            </a:r>
          </a:p>
        </p:txBody>
      </p:sp>
      <p:sp>
        <p:nvSpPr>
          <p:cNvPr id="3" name="Text Placeholder 2">
            <a:extLst>
              <a:ext uri="{FF2B5EF4-FFF2-40B4-BE49-F238E27FC236}">
                <a16:creationId xmlns:a16="http://schemas.microsoft.com/office/drawing/2014/main" id="{A70A425B-F1E0-3F95-E57B-7854D88A954E}"/>
              </a:ext>
            </a:extLst>
          </p:cNvPr>
          <p:cNvSpPr>
            <a:spLocks noGrp="1"/>
          </p:cNvSpPr>
          <p:nvPr>
            <p:ph type="body" sz="quarter" idx="10"/>
          </p:nvPr>
        </p:nvSpPr>
        <p:spPr>
          <a:xfrm>
            <a:off x="4563026" y="1333500"/>
            <a:ext cx="5809146" cy="3657600"/>
          </a:xfrm>
        </p:spPr>
        <p:txBody>
          <a:bodyPr/>
          <a:lstStyle/>
          <a:p>
            <a:pPr algn="ctr"/>
            <a:r>
              <a:rPr lang="en-US" dirty="0"/>
              <a:t>… thus when they would</a:t>
            </a:r>
          </a:p>
          <a:p>
            <a:pPr algn="ctr"/>
            <a:r>
              <a:rPr lang="en-US" dirty="0"/>
              <a:t>suddenly gain sight of the earth, seas, and the sky… most certainly they would have judged both that there exists gods and that all these marvelous works are the handiwork of the gods.</a:t>
            </a:r>
          </a:p>
          <a:p>
            <a:pPr algn="ctr"/>
            <a:r>
              <a:rPr lang="en-US" i="1" dirty="0"/>
              <a:t>On Philosophy</a:t>
            </a:r>
          </a:p>
        </p:txBody>
      </p:sp>
    </p:spTree>
    <p:extLst>
      <p:ext uri="{BB962C8B-B14F-4D97-AF65-F5344CB8AC3E}">
        <p14:creationId xmlns:p14="http://schemas.microsoft.com/office/powerpoint/2010/main" val="201810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C8E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CBC6A4-45D3-8F81-AFD8-B876E1FC1F48}"/>
              </a:ext>
            </a:extLst>
          </p:cNvPr>
          <p:cNvSpPr>
            <a:spLocks noGrp="1"/>
          </p:cNvSpPr>
          <p:nvPr>
            <p:ph type="body" sz="quarter" idx="10"/>
          </p:nvPr>
        </p:nvSpPr>
        <p:spPr>
          <a:xfrm>
            <a:off x="1998922" y="0"/>
            <a:ext cx="8669078" cy="7086600"/>
          </a:xfrm>
        </p:spPr>
        <p:txBody>
          <a:bodyPr/>
          <a:lstStyle/>
          <a:p>
            <a:pPr algn="l"/>
            <a:r>
              <a:rPr lang="en-US" b="1" i="0" dirty="0">
                <a:solidFill>
                  <a:schemeClr val="tx1"/>
                </a:solidFill>
                <a:effectLst/>
                <a:latin typeface="system-ui"/>
              </a:rPr>
              <a:t>Psalm 19 To the choirmaster. A Psalm of David.</a:t>
            </a:r>
          </a:p>
          <a:p>
            <a:pPr marL="287338" indent="-287338"/>
            <a:r>
              <a:rPr lang="en-US" sz="2400" b="1" baseline="30000" dirty="0">
                <a:solidFill>
                  <a:schemeClr val="tx1"/>
                </a:solidFill>
                <a:latin typeface="system-ui"/>
              </a:rPr>
              <a:t>1</a:t>
            </a:r>
            <a:r>
              <a:rPr lang="en-US" sz="2400" b="1" dirty="0">
                <a:solidFill>
                  <a:schemeClr val="tx1"/>
                </a:solidFill>
                <a:latin typeface="system-ui"/>
              </a:rPr>
              <a:t> </a:t>
            </a:r>
            <a:r>
              <a:rPr lang="en-US" sz="2400" dirty="0">
                <a:solidFill>
                  <a:schemeClr val="tx1"/>
                </a:solidFill>
                <a:latin typeface="system-ui"/>
              </a:rPr>
              <a:t>The heavens declare the glory of God,</a:t>
            </a:r>
          </a:p>
          <a:p>
            <a:pPr marL="287338" indent="-287338"/>
            <a:r>
              <a:rPr lang="en-US" sz="2400" dirty="0">
                <a:solidFill>
                  <a:schemeClr val="tx1"/>
                </a:solidFill>
                <a:latin typeface="system-ui"/>
              </a:rPr>
              <a:t>	and the sky above proclaims his handiwork.</a:t>
            </a:r>
          </a:p>
          <a:p>
            <a:pPr marL="287338" indent="-287338"/>
            <a:r>
              <a:rPr lang="en-US" sz="2400" b="1" baseline="30000" dirty="0">
                <a:solidFill>
                  <a:schemeClr val="tx1"/>
                </a:solidFill>
                <a:latin typeface="system-ui"/>
              </a:rPr>
              <a:t>2 </a:t>
            </a:r>
            <a:r>
              <a:rPr lang="en-US" sz="2400" dirty="0">
                <a:solidFill>
                  <a:schemeClr val="tx1"/>
                </a:solidFill>
                <a:latin typeface="system-ui"/>
              </a:rPr>
              <a:t>Day to day pours out speech,</a:t>
            </a:r>
          </a:p>
          <a:p>
            <a:pPr marL="287338" indent="-287338"/>
            <a:r>
              <a:rPr lang="en-US" sz="2400" dirty="0">
                <a:solidFill>
                  <a:schemeClr val="tx1"/>
                </a:solidFill>
                <a:latin typeface="system-ui"/>
              </a:rPr>
              <a:t>	and night to night reveals knowledge.</a:t>
            </a:r>
          </a:p>
          <a:p>
            <a:pPr marL="287338" indent="-287338"/>
            <a:r>
              <a:rPr lang="en-US" sz="2400" b="1" baseline="30000" dirty="0">
                <a:solidFill>
                  <a:schemeClr val="tx1"/>
                </a:solidFill>
                <a:latin typeface="system-ui"/>
              </a:rPr>
              <a:t>3 </a:t>
            </a:r>
            <a:r>
              <a:rPr lang="en-US" sz="2400" dirty="0">
                <a:solidFill>
                  <a:schemeClr val="tx1"/>
                </a:solidFill>
                <a:latin typeface="system-ui"/>
              </a:rPr>
              <a:t>There is no speech, nor are there words,</a:t>
            </a:r>
          </a:p>
          <a:p>
            <a:pPr marL="287338" indent="-287338"/>
            <a:r>
              <a:rPr lang="en-US" sz="2400" dirty="0">
                <a:solidFill>
                  <a:schemeClr val="tx1"/>
                </a:solidFill>
                <a:latin typeface="system-ui"/>
              </a:rPr>
              <a:t>	whose voice is not heard.</a:t>
            </a:r>
          </a:p>
          <a:p>
            <a:pPr marL="287338" indent="-287338"/>
            <a:r>
              <a:rPr lang="en-US" sz="2400" b="1" baseline="30000" dirty="0">
                <a:solidFill>
                  <a:schemeClr val="tx1"/>
                </a:solidFill>
                <a:latin typeface="system-ui"/>
              </a:rPr>
              <a:t>4 </a:t>
            </a:r>
            <a:r>
              <a:rPr lang="en-US" sz="2400" dirty="0">
                <a:solidFill>
                  <a:schemeClr val="tx1"/>
                </a:solidFill>
                <a:latin typeface="system-ui"/>
              </a:rPr>
              <a:t>Their voice goes out through all the earth,</a:t>
            </a:r>
          </a:p>
          <a:p>
            <a:pPr marL="287338" indent="-287338"/>
            <a:r>
              <a:rPr lang="en-US" sz="2400" dirty="0">
                <a:solidFill>
                  <a:schemeClr val="tx1"/>
                </a:solidFill>
                <a:latin typeface="system-ui"/>
              </a:rPr>
              <a:t>	  and their words to the end of the world.</a:t>
            </a:r>
          </a:p>
          <a:p>
            <a:pPr marL="287338" indent="-287338"/>
            <a:r>
              <a:rPr lang="en-US" sz="2400" dirty="0">
                <a:solidFill>
                  <a:schemeClr val="tx1"/>
                </a:solidFill>
                <a:latin typeface="system-ui"/>
              </a:rPr>
              <a:t>	In them he has set a tent for the sun,</a:t>
            </a:r>
          </a:p>
          <a:p>
            <a:pPr marL="287338" indent="-287338"/>
            <a:r>
              <a:rPr lang="en-US" sz="2400" b="1" baseline="30000" dirty="0">
                <a:solidFill>
                  <a:schemeClr val="tx1"/>
                </a:solidFill>
                <a:latin typeface="system-ui"/>
              </a:rPr>
              <a:t>	  5</a:t>
            </a:r>
            <a:r>
              <a:rPr lang="en-US" sz="2400" baseline="30000" dirty="0">
                <a:solidFill>
                  <a:schemeClr val="tx1"/>
                </a:solidFill>
                <a:latin typeface="Courier New" panose="02070309020205020404" pitchFamily="49" charset="0"/>
              </a:rPr>
              <a:t> </a:t>
            </a:r>
            <a:r>
              <a:rPr lang="en-US" sz="2400" dirty="0">
                <a:solidFill>
                  <a:schemeClr val="tx1"/>
                </a:solidFill>
                <a:latin typeface="system-ui"/>
              </a:rPr>
              <a:t>which comes out like a bridegroom leaving his chamber,</a:t>
            </a:r>
          </a:p>
          <a:p>
            <a:pPr marL="287338" indent="-287338"/>
            <a:r>
              <a:rPr lang="en-US" sz="2400" dirty="0">
                <a:solidFill>
                  <a:schemeClr val="tx1"/>
                </a:solidFill>
                <a:latin typeface="system-ui"/>
              </a:rPr>
              <a:t>	and, like a strong man, runs its course with joy.</a:t>
            </a:r>
          </a:p>
          <a:p>
            <a:pPr marL="287338" indent="-287338"/>
            <a:r>
              <a:rPr lang="en-US" sz="2400" b="1" baseline="30000" dirty="0">
                <a:solidFill>
                  <a:schemeClr val="tx1"/>
                </a:solidFill>
                <a:latin typeface="system-ui"/>
              </a:rPr>
              <a:t>6 </a:t>
            </a:r>
            <a:r>
              <a:rPr lang="en-US" sz="2400" dirty="0">
                <a:solidFill>
                  <a:schemeClr val="tx1"/>
                </a:solidFill>
                <a:latin typeface="system-ui"/>
              </a:rPr>
              <a:t>Its rising is from the end of the heavens,</a:t>
            </a:r>
          </a:p>
          <a:p>
            <a:pPr marL="287338" indent="-287338"/>
            <a:r>
              <a:rPr lang="en-US" sz="2400" dirty="0">
                <a:solidFill>
                  <a:schemeClr val="tx1"/>
                </a:solidFill>
                <a:latin typeface="system-ui"/>
              </a:rPr>
              <a:t>	and its circuit to the end of them,</a:t>
            </a:r>
          </a:p>
          <a:p>
            <a:pPr marL="287338" indent="-287338"/>
            <a:r>
              <a:rPr lang="en-US" sz="2400" dirty="0">
                <a:solidFill>
                  <a:schemeClr val="tx1"/>
                </a:solidFill>
                <a:latin typeface="system-ui"/>
              </a:rPr>
              <a:t>	and there is nothing hidden from its heat.</a:t>
            </a:r>
            <a:endParaRPr lang="en-US" dirty="0">
              <a:solidFill>
                <a:schemeClr val="tx1"/>
              </a:solidFill>
            </a:endParaRPr>
          </a:p>
        </p:txBody>
      </p:sp>
    </p:spTree>
    <p:extLst>
      <p:ext uri="{BB962C8B-B14F-4D97-AF65-F5344CB8AC3E}">
        <p14:creationId xmlns:p14="http://schemas.microsoft.com/office/powerpoint/2010/main" val="1852664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B271-0F38-C1E6-DA86-AAA34A0AA6F7}"/>
              </a:ext>
            </a:extLst>
          </p:cNvPr>
          <p:cNvSpPr>
            <a:spLocks noGrp="1"/>
          </p:cNvSpPr>
          <p:nvPr>
            <p:ph type="title"/>
          </p:nvPr>
        </p:nvSpPr>
        <p:spPr/>
        <p:txBody>
          <a:bodyPr/>
          <a:lstStyle/>
          <a:p>
            <a:r>
              <a:rPr lang="en-US" b="1" dirty="0"/>
              <a:t>The creation has always pointed people to a creator.</a:t>
            </a:r>
          </a:p>
        </p:txBody>
      </p:sp>
      <p:sp>
        <p:nvSpPr>
          <p:cNvPr id="3" name="Text Placeholder 2">
            <a:extLst>
              <a:ext uri="{FF2B5EF4-FFF2-40B4-BE49-F238E27FC236}">
                <a16:creationId xmlns:a16="http://schemas.microsoft.com/office/drawing/2014/main" id="{15CBC6A4-45D3-8F81-AFD8-B876E1FC1F48}"/>
              </a:ext>
            </a:extLst>
          </p:cNvPr>
          <p:cNvSpPr>
            <a:spLocks noGrp="1"/>
          </p:cNvSpPr>
          <p:nvPr>
            <p:ph type="body" sz="quarter" idx="10"/>
          </p:nvPr>
        </p:nvSpPr>
        <p:spPr/>
        <p:txBody>
          <a:bodyPr/>
          <a:lstStyle/>
          <a:p>
            <a:pPr algn="l"/>
            <a:r>
              <a:rPr lang="en-US" b="1" i="0" dirty="0">
                <a:solidFill>
                  <a:schemeClr val="tx1"/>
                </a:solidFill>
                <a:effectLst/>
                <a:latin typeface="system-ui"/>
              </a:rPr>
              <a:t>Romans 1:19</a:t>
            </a:r>
            <a:r>
              <a:rPr lang="en-US" b="1" i="0" baseline="30000" dirty="0">
                <a:solidFill>
                  <a:schemeClr val="tx1"/>
                </a:solidFill>
                <a:effectLst/>
                <a:latin typeface="system-ui"/>
              </a:rPr>
              <a:t> </a:t>
            </a:r>
            <a:r>
              <a:rPr lang="en-US" b="0" i="0" dirty="0">
                <a:solidFill>
                  <a:schemeClr val="tx1"/>
                </a:solidFill>
                <a:effectLst/>
                <a:latin typeface="system-ui"/>
              </a:rPr>
              <a:t>For what can be known about God is plain to them, because God has shown it to them. </a:t>
            </a:r>
            <a:r>
              <a:rPr lang="en-US" b="1" i="0" baseline="30000" dirty="0">
                <a:solidFill>
                  <a:schemeClr val="tx1"/>
                </a:solidFill>
                <a:effectLst/>
                <a:latin typeface="system-ui"/>
              </a:rPr>
              <a:t>20 </a:t>
            </a:r>
            <a:r>
              <a:rPr lang="en-US" b="0" i="0" dirty="0">
                <a:solidFill>
                  <a:schemeClr val="tx1"/>
                </a:solidFill>
                <a:effectLst/>
                <a:latin typeface="system-ui"/>
              </a:rPr>
              <a:t>For his invisible attributes, namely, his eternal power and divine nature, have been clearly perceived, ever since the creation of the world, in the things that have been made. So they are without excuse.</a:t>
            </a:r>
            <a:endParaRPr lang="en-US" dirty="0">
              <a:solidFill>
                <a:schemeClr val="tx1"/>
              </a:solidFill>
            </a:endParaRPr>
          </a:p>
        </p:txBody>
      </p:sp>
    </p:spTree>
    <p:extLst>
      <p:ext uri="{BB962C8B-B14F-4D97-AF65-F5344CB8AC3E}">
        <p14:creationId xmlns:p14="http://schemas.microsoft.com/office/powerpoint/2010/main" val="619966451"/>
      </p:ext>
    </p:extLst>
  </p:cSld>
  <p:clrMapOvr>
    <a:masterClrMapping/>
  </p:clrMapOvr>
</p:sld>
</file>

<file path=ppt/theme/theme1.xml><?xml version="1.0" encoding="utf-8"?>
<a:theme xmlns:a="http://schemas.openxmlformats.org/drawingml/2006/main" name="1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13409</TotalTime>
  <Words>1955</Words>
  <Application>Microsoft Office PowerPoint</Application>
  <PresentationFormat>Widescreen</PresentationFormat>
  <Paragraphs>208</Paragraphs>
  <Slides>42</Slides>
  <Notes>3</Notes>
  <HiddenSlides>0</HiddenSlides>
  <MMClips>1</MMClips>
  <ScaleCrop>false</ScaleCrop>
  <HeadingPairs>
    <vt:vector size="8" baseType="variant">
      <vt:variant>
        <vt:lpstr>Fonts Used</vt:lpstr>
      </vt:variant>
      <vt:variant>
        <vt:i4>5</vt:i4>
      </vt:variant>
      <vt:variant>
        <vt:lpstr>Theme</vt:lpstr>
      </vt:variant>
      <vt:variant>
        <vt:i4>2</vt:i4>
      </vt:variant>
      <vt:variant>
        <vt:lpstr>Slide Titles</vt:lpstr>
      </vt:variant>
      <vt:variant>
        <vt:i4>42</vt:i4>
      </vt:variant>
      <vt:variant>
        <vt:lpstr>Custom Shows</vt:lpstr>
      </vt:variant>
      <vt:variant>
        <vt:i4>1</vt:i4>
      </vt:variant>
    </vt:vector>
  </HeadingPairs>
  <TitlesOfParts>
    <vt:vector size="50" baseType="lpstr">
      <vt:lpstr>Arial</vt:lpstr>
      <vt:lpstr>Calibri</vt:lpstr>
      <vt:lpstr>Courier New</vt:lpstr>
      <vt:lpstr>system-ui</vt:lpstr>
      <vt:lpstr>Titillium Web</vt:lpstr>
      <vt:lpstr>1_WJB1</vt:lpstr>
      <vt:lpstr>Default Design</vt:lpstr>
      <vt:lpstr>PowerPoint Presentation</vt:lpstr>
      <vt:lpstr>Why is the Universe Fine-Tuned for Life?</vt:lpstr>
      <vt:lpstr>The creation has always pointed people to a creator.</vt:lpstr>
      <vt:lpstr>The creation has always pointed people to a creator. First Images from the James Webb Space Telescope</vt:lpstr>
      <vt:lpstr>The creation has always pointed people to a creator. First Images from the James Webb Space Telescope</vt:lpstr>
      <vt:lpstr>The creation has always pointed people to a creator.</vt:lpstr>
      <vt:lpstr>The creation has always pointed people to a creator.</vt:lpstr>
      <vt:lpstr>PowerPoint Presentation</vt:lpstr>
      <vt:lpstr>The creation has always pointed people to a creator.</vt:lpstr>
      <vt:lpstr>Review: What is apologetics?</vt:lpstr>
      <vt:lpstr>Why study apologetics?</vt:lpstr>
      <vt:lpstr>The creation has always pointed people to a creator.</vt:lpstr>
      <vt:lpstr>William Lane Craig</vt:lpstr>
      <vt:lpstr>Don’t get discouraged, philosophy is hard stuff…</vt:lpstr>
      <vt:lpstr>Modelling Nature</vt:lpstr>
      <vt:lpstr>Modelling Nature</vt:lpstr>
      <vt:lpstr>Fine-Tuning</vt:lpstr>
      <vt:lpstr>Fine-Tuning</vt:lpstr>
      <vt:lpstr>Fine-Tuning</vt:lpstr>
      <vt:lpstr>WHY is the universe fine tuned for life? The Fine-Tuning / Design / Teleological Argument</vt:lpstr>
      <vt:lpstr>The Design Argument: P1</vt:lpstr>
      <vt:lpstr>The Design Argument: P1</vt:lpstr>
      <vt:lpstr>Examples of fine-tuned universe (from the Wikipedia page)</vt:lpstr>
      <vt:lpstr>PowerPoint Presentation</vt:lpstr>
      <vt:lpstr>PowerPoint Presentation</vt:lpstr>
      <vt:lpstr>The Design Argument: P1</vt:lpstr>
      <vt:lpstr>The Design Argument: P2</vt:lpstr>
      <vt:lpstr>The Design Argument: P2</vt:lpstr>
      <vt:lpstr>PowerPoint Presentation</vt:lpstr>
      <vt:lpstr>The Design Argument: P2</vt:lpstr>
      <vt:lpstr>The Design Argument: P2</vt:lpstr>
      <vt:lpstr>The Design Argument: P2</vt:lpstr>
      <vt:lpstr>The Design Argument: P2</vt:lpstr>
      <vt:lpstr>The Design Argument: P2</vt:lpstr>
      <vt:lpstr>The Boltzmann brain thought experiment</vt:lpstr>
      <vt:lpstr>Boltzmann Brains</vt:lpstr>
      <vt:lpstr>The Design Argument: C</vt:lpstr>
      <vt:lpstr>The Design Argument</vt:lpstr>
      <vt:lpstr>PowerPoint Presentation</vt:lpstr>
      <vt:lpstr>The Fine-Tuning of the Universe https://www.youtube.com/watch?v=EE76nwimuT0</vt:lpstr>
      <vt:lpstr>A few comments last comments</vt:lpstr>
      <vt:lpstr>Where am I planted?</vt:lpstr>
      <vt:lpstr>Memes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 ∙ E ∙ S ∙ T </dc:title>
  <dc:creator>Wendell Brane</dc:creator>
  <cp:lastModifiedBy>Joshua Miles</cp:lastModifiedBy>
  <cp:revision>809</cp:revision>
  <cp:lastPrinted>2022-08-21T12:02:35Z</cp:lastPrinted>
  <dcterms:created xsi:type="dcterms:W3CDTF">2021-01-08T23:52:50Z</dcterms:created>
  <dcterms:modified xsi:type="dcterms:W3CDTF">2022-09-11T16:34:06Z</dcterms:modified>
</cp:coreProperties>
</file>