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66" r:id="rId2"/>
  </p:sldMasterIdLst>
  <p:notesMasterIdLst>
    <p:notesMasterId r:id="rId22"/>
  </p:notesMasterIdLst>
  <p:handoutMasterIdLst>
    <p:handoutMasterId r:id="rId23"/>
  </p:handoutMasterIdLst>
  <p:sldIdLst>
    <p:sldId id="5446" r:id="rId3"/>
    <p:sldId id="258" r:id="rId4"/>
    <p:sldId id="5447" r:id="rId5"/>
    <p:sldId id="260" r:id="rId6"/>
    <p:sldId id="261" r:id="rId7"/>
    <p:sldId id="262" r:id="rId8"/>
    <p:sldId id="5448" r:id="rId9"/>
    <p:sldId id="5449" r:id="rId10"/>
    <p:sldId id="5450" r:id="rId11"/>
    <p:sldId id="265" r:id="rId12"/>
    <p:sldId id="266" r:id="rId13"/>
    <p:sldId id="267" r:id="rId14"/>
    <p:sldId id="5451" r:id="rId15"/>
    <p:sldId id="5452" r:id="rId16"/>
    <p:sldId id="5453" r:id="rId17"/>
    <p:sldId id="5454" r:id="rId18"/>
    <p:sldId id="5455" r:id="rId19"/>
    <p:sldId id="276" r:id="rId20"/>
    <p:sldId id="277" r:id="rId21"/>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5446"/>
            <p14:sldId id="258"/>
            <p14:sldId id="5447"/>
            <p14:sldId id="260"/>
            <p14:sldId id="261"/>
            <p14:sldId id="262"/>
            <p14:sldId id="5448"/>
            <p14:sldId id="5449"/>
            <p14:sldId id="5450"/>
            <p14:sldId id="265"/>
            <p14:sldId id="266"/>
            <p14:sldId id="267"/>
            <p14:sldId id="5451"/>
            <p14:sldId id="5452"/>
            <p14:sldId id="5453"/>
            <p14:sldId id="5454"/>
            <p14:sldId id="5455"/>
            <p14:sldId id="276"/>
            <p14:sldId id="27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941651"/>
    <a:srgbClr val="009193"/>
    <a:srgbClr val="008F00"/>
    <a:srgbClr val="FF40FF"/>
    <a:srgbClr val="11B098"/>
    <a:srgbClr val="0DB079"/>
    <a:srgbClr val="CD4614"/>
    <a:srgbClr val="F545BC"/>
    <a:srgbClr val="FF2600"/>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843" autoAdjust="0"/>
    <p:restoredTop sz="95563" autoAdjust="0"/>
  </p:normalViewPr>
  <p:slideViewPr>
    <p:cSldViewPr>
      <p:cViewPr varScale="1">
        <p:scale>
          <a:sx n="93" d="100"/>
          <a:sy n="93" d="100"/>
        </p:scale>
        <p:origin x="216" y="736"/>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3972"/>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9/18/2022</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9/18/2022</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651015755"/>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540136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58772842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9/18/2022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602664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99254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16297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107674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9/18/2022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235932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9/18/2022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453027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701788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33834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9/18/2022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9/18/2022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9/18/2022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9/18/2022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9/18/2022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D5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9/18/2022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1963008804"/>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EB1A0-EF7D-EF00-DF49-969142DE28C7}"/>
              </a:ext>
            </a:extLst>
          </p:cNvPr>
          <p:cNvSpPr>
            <a:spLocks noGrp="1"/>
          </p:cNvSpPr>
          <p:nvPr>
            <p:ph type="ctrTitle"/>
          </p:nvPr>
        </p:nvSpPr>
        <p:spPr/>
        <p:txBody>
          <a:bodyPr>
            <a:normAutofit/>
          </a:bodyPr>
          <a:lstStyle/>
          <a:p>
            <a:r>
              <a:rPr lang="en-US" sz="3200" dirty="0"/>
              <a:t>The Moral Argument for God’s Existence</a:t>
            </a:r>
          </a:p>
        </p:txBody>
      </p:sp>
      <p:pic>
        <p:nvPicPr>
          <p:cNvPr id="2050" name="Picture 2" descr="On Guard: Defending Your Faith with Reason and Precision: William Lane Craig,  Lee Strobel: 9781434764881: Amazon.com: Books">
            <a:extLst>
              <a:ext uri="{FF2B5EF4-FFF2-40B4-BE49-F238E27FC236}">
                <a16:creationId xmlns:a16="http://schemas.microsoft.com/office/drawing/2014/main" id="{CE10C6BA-BAEE-2168-B02F-5891632AEDD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8959" b="50000"/>
          <a:stretch/>
        </p:blipFill>
        <p:spPr bwMode="auto">
          <a:xfrm>
            <a:off x="3869527" y="4357511"/>
            <a:ext cx="4224338" cy="1616678"/>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EEDAB35D-E642-7B8B-31D8-C8FF091C5633}"/>
              </a:ext>
            </a:extLst>
          </p:cNvPr>
          <p:cNvSpPr>
            <a:spLocks noGrp="1"/>
          </p:cNvSpPr>
          <p:nvPr>
            <p:ph type="subTitle" idx="1"/>
          </p:nvPr>
        </p:nvSpPr>
        <p:spPr>
          <a:xfrm>
            <a:off x="4257486" y="5790468"/>
            <a:ext cx="3400806" cy="881795"/>
          </a:xfrm>
        </p:spPr>
        <p:txBody>
          <a:bodyPr>
            <a:normAutofit/>
          </a:bodyPr>
          <a:lstStyle/>
          <a:p>
            <a:r>
              <a:rPr lang="en-US" sz="3200" dirty="0">
                <a:latin typeface="+mj-lt"/>
                <a:cs typeface="Apple Chancery" panose="03020702040506060504" pitchFamily="66" charset="-79"/>
              </a:rPr>
              <a:t>Chapter 6</a:t>
            </a:r>
          </a:p>
        </p:txBody>
      </p:sp>
    </p:spTree>
    <p:extLst>
      <p:ext uri="{BB962C8B-B14F-4D97-AF65-F5344CB8AC3E}">
        <p14:creationId xmlns:p14="http://schemas.microsoft.com/office/powerpoint/2010/main" val="167500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fontScale="85000" lnSpcReduction="20000"/>
          </a:bodyPr>
          <a:lstStyle/>
          <a:p>
            <a:pPr marL="0" indent="0">
              <a:buNone/>
            </a:pPr>
            <a:r>
              <a:rPr lang="en-US" sz="3200" dirty="0">
                <a:solidFill>
                  <a:schemeClr val="bg1"/>
                </a:solidFill>
              </a:rPr>
              <a:t>“I’m convinced that keeping the distinction between moral epistemology and moral ontology clear is the most important task in formulating and defending a moral argument for God’s existence of the type I defend. A proponent of that argument will agree quite readily (and even insist) that we do not need to know or even believe that God exists in order to discern objective moral values or to recognize our moral duties [in our world]. </a:t>
            </a:r>
          </a:p>
        </p:txBody>
      </p:sp>
      <p:sp>
        <p:nvSpPr>
          <p:cNvPr id="5" name="Title 4">
            <a:extLst>
              <a:ext uri="{FF2B5EF4-FFF2-40B4-BE49-F238E27FC236}">
                <a16:creationId xmlns:a16="http://schemas.microsoft.com/office/drawing/2014/main" id="{D03A88A7-2B7C-3F0B-4BE6-E20A5FA7A339}"/>
              </a:ext>
            </a:extLst>
          </p:cNvPr>
          <p:cNvSpPr>
            <a:spLocks noGrp="1"/>
          </p:cNvSpPr>
          <p:nvPr>
            <p:ph type="title"/>
          </p:nvPr>
        </p:nvSpPr>
        <p:spPr/>
        <p:txBody>
          <a:bodyPr/>
          <a:lstStyle/>
          <a:p>
            <a:r>
              <a:rPr lang="en-US" dirty="0"/>
              <a:t>Moral Ontology vs Epistemology</a:t>
            </a:r>
          </a:p>
        </p:txBody>
      </p:sp>
    </p:spTree>
    <p:extLst>
      <p:ext uri="{BB962C8B-B14F-4D97-AF65-F5344CB8AC3E}">
        <p14:creationId xmlns:p14="http://schemas.microsoft.com/office/powerpoint/2010/main" val="1023591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fontScale="90000"/>
          </a:bodyPr>
          <a:lstStyle/>
          <a:p>
            <a:r>
              <a:rPr lang="en-US" sz="3200" dirty="0"/>
              <a:t>Moral Ontology vs Epistemology cont.</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fontScale="92500" lnSpcReduction="20000"/>
          </a:bodyPr>
          <a:lstStyle/>
          <a:p>
            <a:pPr marL="0" indent="0">
              <a:buNone/>
            </a:pPr>
            <a:r>
              <a:rPr lang="en-US" sz="3200" dirty="0">
                <a:solidFill>
                  <a:schemeClr val="bg1"/>
                </a:solidFill>
              </a:rPr>
              <a:t>“Affirming the ontological foundations of objective moral values and duties in God similarly says nothing about how we come to know those values and duties. The theist can be genuinely open to whatever epistemological theories his secular counterpart proposes for how we come to know objective values and duties.”</a:t>
            </a:r>
          </a:p>
        </p:txBody>
      </p:sp>
    </p:spTree>
    <p:extLst>
      <p:ext uri="{BB962C8B-B14F-4D97-AF65-F5344CB8AC3E}">
        <p14:creationId xmlns:p14="http://schemas.microsoft.com/office/powerpoint/2010/main" val="3908402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fontScale="90000"/>
          </a:bodyPr>
          <a:lstStyle/>
          <a:p>
            <a:r>
              <a:rPr lang="en-US" sz="3200" dirty="0"/>
              <a:t>Some Other properly basic beliefs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a:bodyPr>
          <a:lstStyle/>
          <a:p>
            <a:pPr>
              <a:buFontTx/>
              <a:buChar char="-"/>
            </a:pPr>
            <a:r>
              <a:rPr lang="en-US" sz="3200" dirty="0">
                <a:solidFill>
                  <a:schemeClr val="bg1"/>
                </a:solidFill>
              </a:rPr>
              <a:t>The reality of the external world</a:t>
            </a:r>
          </a:p>
          <a:p>
            <a:pPr>
              <a:buFontTx/>
              <a:buChar char="-"/>
            </a:pPr>
            <a:r>
              <a:rPr lang="en-US" sz="3200" dirty="0">
                <a:solidFill>
                  <a:schemeClr val="bg1"/>
                </a:solidFill>
              </a:rPr>
              <a:t>The existence of other minds</a:t>
            </a:r>
          </a:p>
          <a:p>
            <a:pPr>
              <a:buFontTx/>
              <a:buChar char="-"/>
            </a:pPr>
            <a:r>
              <a:rPr lang="en-US" sz="3200" dirty="0">
                <a:solidFill>
                  <a:schemeClr val="bg1"/>
                </a:solidFill>
              </a:rPr>
              <a:t>The general reliability of our senses</a:t>
            </a:r>
          </a:p>
          <a:p>
            <a:pPr>
              <a:buFontTx/>
              <a:buChar char="-"/>
            </a:pPr>
            <a:r>
              <a:rPr lang="en-US" sz="3200" dirty="0">
                <a:solidFill>
                  <a:schemeClr val="bg1"/>
                </a:solidFill>
              </a:rPr>
              <a:t>The actuality of the past</a:t>
            </a:r>
          </a:p>
        </p:txBody>
      </p:sp>
    </p:spTree>
    <p:extLst>
      <p:ext uri="{BB962C8B-B14F-4D97-AF65-F5344CB8AC3E}">
        <p14:creationId xmlns:p14="http://schemas.microsoft.com/office/powerpoint/2010/main" val="1416764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Premise #1</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a:bodyPr>
          <a:lstStyle/>
          <a:p>
            <a:pPr marL="0" indent="0">
              <a:buNone/>
            </a:pPr>
            <a:r>
              <a:rPr lang="en-US" sz="3200" dirty="0">
                <a:solidFill>
                  <a:schemeClr val="bg1"/>
                </a:solidFill>
              </a:rPr>
              <a:t>1. If God does not exist, then objective moral values and duties do not exist.</a:t>
            </a:r>
          </a:p>
        </p:txBody>
      </p:sp>
    </p:spTree>
    <p:extLst>
      <p:ext uri="{BB962C8B-B14F-4D97-AF65-F5344CB8AC3E}">
        <p14:creationId xmlns:p14="http://schemas.microsoft.com/office/powerpoint/2010/main" val="126974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The heart of Premise #1</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a:bodyPr>
          <a:lstStyle/>
          <a:p>
            <a:pPr marL="0" indent="0">
              <a:buNone/>
            </a:pPr>
            <a:r>
              <a:rPr lang="en-US" sz="3200" dirty="0">
                <a:solidFill>
                  <a:schemeClr val="bg1"/>
                </a:solidFill>
              </a:rPr>
              <a:t>“[The Moral Argument is] not denying that atheists have moral values. It’s asking how these values are justified.”</a:t>
            </a:r>
          </a:p>
          <a:p>
            <a:pPr marL="0" indent="0">
              <a:buNone/>
            </a:pPr>
            <a:endParaRPr lang="en-US" sz="3200" dirty="0">
              <a:solidFill>
                <a:schemeClr val="bg1"/>
              </a:solidFill>
            </a:endParaRPr>
          </a:p>
          <a:p>
            <a:pPr marL="0" indent="0">
              <a:buNone/>
            </a:pPr>
            <a:r>
              <a:rPr lang="en-US" sz="3200" dirty="0">
                <a:solidFill>
                  <a:schemeClr val="bg1"/>
                </a:solidFill>
              </a:rPr>
              <a:t>- Alister McGrath</a:t>
            </a:r>
          </a:p>
        </p:txBody>
      </p:sp>
    </p:spTree>
    <p:extLst>
      <p:ext uri="{BB962C8B-B14F-4D97-AF65-F5344CB8AC3E}">
        <p14:creationId xmlns:p14="http://schemas.microsoft.com/office/powerpoint/2010/main" val="1226926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fontScale="90000"/>
          </a:bodyPr>
          <a:lstStyle/>
          <a:p>
            <a:r>
              <a:rPr lang="en-US" sz="3200" dirty="0"/>
              <a:t>Grounding Morality apart from God</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a:bodyPr>
          <a:lstStyle/>
          <a:p>
            <a:pPr marL="0" indent="0">
              <a:buNone/>
            </a:pPr>
            <a:r>
              <a:rPr lang="en-US" sz="3200" dirty="0">
                <a:solidFill>
                  <a:schemeClr val="bg1"/>
                </a:solidFill>
              </a:rPr>
              <a:t>“[T]he concept of moral obligation [is] unintelligible apart from the idea of God. The words remain, but their meaning is gone.”</a:t>
            </a:r>
            <a:br>
              <a:rPr lang="en-US" sz="3200" dirty="0">
                <a:solidFill>
                  <a:schemeClr val="bg1"/>
                </a:solidFill>
              </a:rPr>
            </a:br>
            <a:br>
              <a:rPr lang="en-US" sz="3200" dirty="0">
                <a:solidFill>
                  <a:schemeClr val="bg1"/>
                </a:solidFill>
              </a:rPr>
            </a:br>
            <a:r>
              <a:rPr lang="en-US" sz="3200" dirty="0">
                <a:solidFill>
                  <a:schemeClr val="bg1"/>
                </a:solidFill>
              </a:rPr>
              <a:t>- Richard Taylor</a:t>
            </a:r>
          </a:p>
        </p:txBody>
      </p:sp>
    </p:spTree>
    <p:extLst>
      <p:ext uri="{BB962C8B-B14F-4D97-AF65-F5344CB8AC3E}">
        <p14:creationId xmlns:p14="http://schemas.microsoft.com/office/powerpoint/2010/main" val="3877396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Human Exceptionalism</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fontScale="92500" lnSpcReduction="20000"/>
          </a:bodyPr>
          <a:lstStyle/>
          <a:p>
            <a:pPr marL="0" indent="0">
              <a:buNone/>
            </a:pPr>
            <a:r>
              <a:rPr lang="en-US" sz="3200" dirty="0">
                <a:solidFill>
                  <a:schemeClr val="bg1"/>
                </a:solidFill>
              </a:rPr>
              <a:t>“A hawk that seizes a fish from the sea kills it, but does not murder it; and another hawk that seizes the fish from the talons of the first takes it, but does not steal it – for none of these things is forbidden.”</a:t>
            </a:r>
          </a:p>
          <a:p>
            <a:pPr marL="0" indent="0">
              <a:buNone/>
            </a:pPr>
            <a:endParaRPr lang="en-US" sz="3200" dirty="0">
              <a:solidFill>
                <a:schemeClr val="bg1"/>
              </a:solidFill>
            </a:endParaRPr>
          </a:p>
          <a:p>
            <a:pPr marL="0" indent="0">
              <a:buNone/>
            </a:pPr>
            <a:r>
              <a:rPr lang="en-US" sz="3200" dirty="0">
                <a:solidFill>
                  <a:schemeClr val="bg1"/>
                </a:solidFill>
              </a:rPr>
              <a:t>- Richard Taylor</a:t>
            </a:r>
          </a:p>
        </p:txBody>
      </p:sp>
    </p:spTree>
    <p:extLst>
      <p:ext uri="{BB962C8B-B14F-4D97-AF65-F5344CB8AC3E}">
        <p14:creationId xmlns:p14="http://schemas.microsoft.com/office/powerpoint/2010/main" val="3693044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Euthyphro Dilemma</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a:bodyPr>
          <a:lstStyle/>
          <a:p>
            <a:pPr marL="514350" indent="-514350">
              <a:buAutoNum type="arabicPeriod"/>
            </a:pPr>
            <a:r>
              <a:rPr lang="en-US" sz="3200" dirty="0">
                <a:solidFill>
                  <a:srgbClr val="FF0000"/>
                </a:solidFill>
              </a:rPr>
              <a:t>Is an action or thing good because God wills it?</a:t>
            </a:r>
          </a:p>
          <a:p>
            <a:pPr marL="514350" indent="-514350">
              <a:buAutoNum type="arabicPeriod"/>
            </a:pPr>
            <a:r>
              <a:rPr lang="en-US" sz="3200" dirty="0">
                <a:solidFill>
                  <a:srgbClr val="FF0000"/>
                </a:solidFill>
              </a:rPr>
              <a:t>Or does God will something because it is good?</a:t>
            </a:r>
          </a:p>
          <a:p>
            <a:pPr marL="514350" indent="-514350">
              <a:buAutoNum type="arabicPeriod"/>
            </a:pPr>
            <a:r>
              <a:rPr lang="en-US" sz="3200" dirty="0">
                <a:solidFill>
                  <a:srgbClr val="00B0F0"/>
                </a:solidFill>
              </a:rPr>
              <a:t>God wills something because He is good</a:t>
            </a:r>
            <a:r>
              <a:rPr lang="en-US" sz="3200" dirty="0">
                <a:solidFill>
                  <a:schemeClr val="bg1"/>
                </a:solidFill>
              </a:rPr>
              <a:t>.</a:t>
            </a:r>
          </a:p>
        </p:txBody>
      </p:sp>
    </p:spTree>
    <p:extLst>
      <p:ext uri="{BB962C8B-B14F-4D97-AF65-F5344CB8AC3E}">
        <p14:creationId xmlns:p14="http://schemas.microsoft.com/office/powerpoint/2010/main" val="1269433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fontScale="90000"/>
          </a:bodyPr>
          <a:lstStyle/>
          <a:p>
            <a:r>
              <a:rPr lang="en-US" sz="3200" dirty="0"/>
              <a:t>The moral argument for God’s existence </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a:bodyPr>
          <a:lstStyle/>
          <a:p>
            <a:pPr marL="0" indent="0">
              <a:buNone/>
            </a:pPr>
            <a:r>
              <a:rPr lang="en-US" sz="3200" dirty="0">
                <a:solidFill>
                  <a:schemeClr val="bg1"/>
                </a:solidFill>
              </a:rPr>
              <a:t>1. If God does not exist, then objective moral values and duties do not exist.</a:t>
            </a:r>
          </a:p>
          <a:p>
            <a:pPr marL="0" indent="0">
              <a:buNone/>
            </a:pPr>
            <a:r>
              <a:rPr lang="en-US" sz="3200" dirty="0">
                <a:solidFill>
                  <a:schemeClr val="bg1"/>
                </a:solidFill>
              </a:rPr>
              <a:t>2. Objective moral values and duties do exist.</a:t>
            </a:r>
          </a:p>
          <a:p>
            <a:pPr marL="0" indent="0">
              <a:buNone/>
            </a:pPr>
            <a:r>
              <a:rPr lang="en-US" sz="3200" dirty="0">
                <a:solidFill>
                  <a:schemeClr val="bg1"/>
                </a:solidFill>
              </a:rPr>
              <a:t>3. Therefore, God exists.</a:t>
            </a:r>
          </a:p>
          <a:p>
            <a:pPr marL="0" indent="0">
              <a:buNone/>
            </a:pPr>
            <a:endParaRPr lang="en-US" sz="3200" dirty="0">
              <a:solidFill>
                <a:schemeClr val="bg1"/>
              </a:solidFill>
            </a:endParaRPr>
          </a:p>
        </p:txBody>
      </p:sp>
    </p:spTree>
    <p:extLst>
      <p:ext uri="{BB962C8B-B14F-4D97-AF65-F5344CB8AC3E}">
        <p14:creationId xmlns:p14="http://schemas.microsoft.com/office/powerpoint/2010/main" val="1724779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What we can’t not know</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fontScale="85000" lnSpcReduction="20000"/>
          </a:bodyPr>
          <a:lstStyle/>
          <a:p>
            <a:pPr marL="0" indent="0">
              <a:buNone/>
            </a:pPr>
            <a:r>
              <a:rPr lang="en-US" sz="3200" dirty="0">
                <a:solidFill>
                  <a:schemeClr val="bg1"/>
                </a:solidFill>
              </a:rPr>
              <a:t>“Clear vision of the moral law is crushing. Why is that? Because the first thing an honest man sees with this clear vision is a debt which exceed anything he can pay.  Apart from an assurance that the debt can somehow be forgiven, such honesty is too much for us; it kills… Therefore we look away; unable to accept the truth about ourselves…”</a:t>
            </a:r>
            <a:br>
              <a:rPr lang="en-US" sz="3200" dirty="0">
                <a:solidFill>
                  <a:schemeClr val="bg1"/>
                </a:solidFill>
              </a:rPr>
            </a:br>
            <a:br>
              <a:rPr lang="en-US" sz="3200" dirty="0">
                <a:solidFill>
                  <a:schemeClr val="bg1"/>
                </a:solidFill>
              </a:rPr>
            </a:br>
            <a:r>
              <a:rPr lang="en-US" sz="3200" dirty="0">
                <a:solidFill>
                  <a:schemeClr val="bg1"/>
                </a:solidFill>
              </a:rPr>
              <a:t>- Jay </a:t>
            </a:r>
            <a:r>
              <a:rPr lang="en-US" sz="3200" dirty="0" err="1">
                <a:solidFill>
                  <a:schemeClr val="bg1"/>
                </a:solidFill>
              </a:rPr>
              <a:t>Budziszewski</a:t>
            </a:r>
            <a:endParaRPr lang="en-US" sz="3200" dirty="0">
              <a:solidFill>
                <a:schemeClr val="bg1"/>
              </a:solidFill>
            </a:endParaRPr>
          </a:p>
        </p:txBody>
      </p:sp>
    </p:spTree>
    <p:extLst>
      <p:ext uri="{BB962C8B-B14F-4D97-AF65-F5344CB8AC3E}">
        <p14:creationId xmlns:p14="http://schemas.microsoft.com/office/powerpoint/2010/main" val="1714382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Why Apologetics?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a:bodyPr>
          <a:lstStyle/>
          <a:p>
            <a:r>
              <a:rPr lang="en-US" sz="3200" dirty="0">
                <a:solidFill>
                  <a:schemeClr val="bg1"/>
                </a:solidFill>
              </a:rPr>
              <a:t>To winsomely persuade unbelievers</a:t>
            </a:r>
          </a:p>
          <a:p>
            <a:r>
              <a:rPr lang="en-US" sz="3200" dirty="0">
                <a:solidFill>
                  <a:schemeClr val="bg1"/>
                </a:solidFill>
              </a:rPr>
              <a:t>To fortify Christians</a:t>
            </a:r>
          </a:p>
          <a:p>
            <a:r>
              <a:rPr lang="en-US" sz="3200" dirty="0">
                <a:solidFill>
                  <a:schemeClr val="bg1"/>
                </a:solidFill>
              </a:rPr>
              <a:t>To teach inquisitive children</a:t>
            </a:r>
          </a:p>
          <a:p>
            <a:r>
              <a:rPr lang="en-US" sz="3200" dirty="0">
                <a:solidFill>
                  <a:schemeClr val="bg1"/>
                </a:solidFill>
              </a:rPr>
              <a:t>To address your own doubts</a:t>
            </a:r>
          </a:p>
        </p:txBody>
      </p:sp>
    </p:spTree>
    <p:extLst>
      <p:ext uri="{BB962C8B-B14F-4D97-AF65-F5344CB8AC3E}">
        <p14:creationId xmlns:p14="http://schemas.microsoft.com/office/powerpoint/2010/main" val="363076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Wendell’s Vacation Home</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3155785" y="4746598"/>
            <a:ext cx="4965960" cy="831504"/>
          </a:xfrm>
        </p:spPr>
        <p:txBody>
          <a:bodyPr>
            <a:normAutofit/>
          </a:bodyPr>
          <a:lstStyle/>
          <a:p>
            <a:pPr marL="0" indent="0">
              <a:buNone/>
            </a:pPr>
            <a:endParaRPr lang="en-US" sz="3200" dirty="0">
              <a:solidFill>
                <a:schemeClr val="bg1"/>
              </a:solidFill>
            </a:endParaRPr>
          </a:p>
          <a:p>
            <a:endParaRPr lang="en-US" sz="3200" dirty="0">
              <a:solidFill>
                <a:schemeClr val="bg1"/>
              </a:solidFill>
            </a:endParaRPr>
          </a:p>
        </p:txBody>
      </p:sp>
      <p:pic>
        <p:nvPicPr>
          <p:cNvPr id="1026" name="Picture 2">
            <a:extLst>
              <a:ext uri="{FF2B5EF4-FFF2-40B4-BE49-F238E27FC236}">
                <a16:creationId xmlns:a16="http://schemas.microsoft.com/office/drawing/2014/main" id="{9DA7C70D-E55B-824B-9E3B-3F87B5AF18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0031" y="2290155"/>
            <a:ext cx="6611938" cy="4405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937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The Formulation</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a:bodyPr>
          <a:lstStyle/>
          <a:p>
            <a:r>
              <a:rPr lang="en-US" sz="3200" dirty="0">
                <a:solidFill>
                  <a:schemeClr val="bg1"/>
                </a:solidFill>
              </a:rPr>
              <a:t>1. If God does not exist, then objective moral values and duties do not exist.</a:t>
            </a:r>
          </a:p>
          <a:p>
            <a:r>
              <a:rPr lang="en-US" sz="3200" dirty="0">
                <a:solidFill>
                  <a:schemeClr val="bg1"/>
                </a:solidFill>
              </a:rPr>
              <a:t>2. Objective moral values and duties do exist.</a:t>
            </a:r>
          </a:p>
          <a:p>
            <a:r>
              <a:rPr lang="en-US" sz="3200" dirty="0">
                <a:solidFill>
                  <a:schemeClr val="bg1"/>
                </a:solidFill>
              </a:rPr>
              <a:t>3. Therefore, God exists.</a:t>
            </a:r>
          </a:p>
          <a:p>
            <a:pPr marL="0" indent="0">
              <a:buNone/>
            </a:pPr>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4215253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Modus Tollens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a:bodyPr>
          <a:lstStyle/>
          <a:p>
            <a:r>
              <a:rPr lang="en-US" sz="3200" dirty="0">
                <a:solidFill>
                  <a:schemeClr val="bg1"/>
                </a:solidFill>
              </a:rPr>
              <a:t>1. If P, then Q</a:t>
            </a:r>
          </a:p>
          <a:p>
            <a:r>
              <a:rPr lang="en-US" sz="3200" dirty="0">
                <a:solidFill>
                  <a:schemeClr val="bg1"/>
                </a:solidFill>
              </a:rPr>
              <a:t>2. ~Q</a:t>
            </a:r>
          </a:p>
          <a:p>
            <a:r>
              <a:rPr lang="en-US" sz="3200" dirty="0">
                <a:solidFill>
                  <a:schemeClr val="bg1"/>
                </a:solidFill>
              </a:rPr>
              <a:t>3. Therefore, ~P</a:t>
            </a:r>
          </a:p>
        </p:txBody>
      </p:sp>
    </p:spTree>
    <p:extLst>
      <p:ext uri="{BB962C8B-B14F-4D97-AF65-F5344CB8AC3E}">
        <p14:creationId xmlns:p14="http://schemas.microsoft.com/office/powerpoint/2010/main" val="2483742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Modus Tollens - Example</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fontScale="92500" lnSpcReduction="20000"/>
          </a:bodyPr>
          <a:lstStyle/>
          <a:p>
            <a:r>
              <a:rPr lang="en-US" sz="3200" dirty="0">
                <a:solidFill>
                  <a:schemeClr val="bg1"/>
                </a:solidFill>
              </a:rPr>
              <a:t>1. If I downloaded TikTok onto my phone (P), the Chinese government would be spying on me (Q).</a:t>
            </a:r>
          </a:p>
          <a:p>
            <a:r>
              <a:rPr lang="en-US" sz="3200" dirty="0">
                <a:solidFill>
                  <a:schemeClr val="bg1"/>
                </a:solidFill>
              </a:rPr>
              <a:t>2. The Chinese government is not spying on me (~Q).</a:t>
            </a:r>
          </a:p>
          <a:p>
            <a:r>
              <a:rPr lang="en-US" sz="3200" dirty="0">
                <a:solidFill>
                  <a:schemeClr val="bg1"/>
                </a:solidFill>
              </a:rPr>
              <a:t>3. Therefore, I did not download TikTok onto my phone (~P).</a:t>
            </a:r>
          </a:p>
        </p:txBody>
      </p:sp>
    </p:spTree>
    <p:extLst>
      <p:ext uri="{BB962C8B-B14F-4D97-AF65-F5344CB8AC3E}">
        <p14:creationId xmlns:p14="http://schemas.microsoft.com/office/powerpoint/2010/main" val="351454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Modus Tollens - example</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fontScale="92500"/>
          </a:bodyPr>
          <a:lstStyle/>
          <a:p>
            <a:r>
              <a:rPr lang="en-US" sz="3200" dirty="0">
                <a:solidFill>
                  <a:schemeClr val="bg1"/>
                </a:solidFill>
              </a:rPr>
              <a:t>1. If Guy Platter wants to increase his street cred. (P), he won’t wear cardigans this fall (Q).</a:t>
            </a:r>
          </a:p>
          <a:p>
            <a:r>
              <a:rPr lang="en-US" sz="3200" dirty="0">
                <a:solidFill>
                  <a:schemeClr val="bg1"/>
                </a:solidFill>
              </a:rPr>
              <a:t>2. Guy Platter is 100% wearing cardigans this fall (most likely every day) (~Q).</a:t>
            </a:r>
          </a:p>
          <a:p>
            <a:r>
              <a:rPr lang="en-US" sz="3200" dirty="0">
                <a:solidFill>
                  <a:schemeClr val="bg1"/>
                </a:solidFill>
              </a:rPr>
              <a:t>3. Therefore, Guy Platter doesn’t want to increase his street cred (~P).</a:t>
            </a:r>
          </a:p>
        </p:txBody>
      </p:sp>
    </p:spTree>
    <p:extLst>
      <p:ext uri="{BB962C8B-B14F-4D97-AF65-F5344CB8AC3E}">
        <p14:creationId xmlns:p14="http://schemas.microsoft.com/office/powerpoint/2010/main" val="132495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Premise #2</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a:bodyPr>
          <a:lstStyle/>
          <a:p>
            <a:r>
              <a:rPr lang="en-US" sz="3200" dirty="0">
                <a:solidFill>
                  <a:schemeClr val="bg1"/>
                </a:solidFill>
              </a:rPr>
              <a:t>2. Objective moral values and duties do exist.</a:t>
            </a:r>
          </a:p>
        </p:txBody>
      </p:sp>
    </p:spTree>
    <p:extLst>
      <p:ext uri="{BB962C8B-B14F-4D97-AF65-F5344CB8AC3E}">
        <p14:creationId xmlns:p14="http://schemas.microsoft.com/office/powerpoint/2010/main" val="652213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Definitions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fontScale="85000" lnSpcReduction="20000"/>
          </a:bodyPr>
          <a:lstStyle/>
          <a:p>
            <a:pPr marL="0" indent="0">
              <a:buNone/>
            </a:pPr>
            <a:r>
              <a:rPr lang="en-US" sz="3200" dirty="0">
                <a:solidFill>
                  <a:schemeClr val="bg1"/>
                </a:solidFill>
              </a:rPr>
              <a:t>1. Objective: True or real independent of people’s opinions</a:t>
            </a:r>
          </a:p>
          <a:p>
            <a:pPr marL="0" indent="0">
              <a:buNone/>
            </a:pPr>
            <a:r>
              <a:rPr lang="en-US" sz="3200" dirty="0">
                <a:solidFill>
                  <a:schemeClr val="bg1"/>
                </a:solidFill>
              </a:rPr>
              <a:t>2. Moral values: The goodness or badness of a particular state of affairs, thing, or action; something’s worth</a:t>
            </a:r>
          </a:p>
          <a:p>
            <a:pPr marL="0" indent="0">
              <a:buNone/>
            </a:pPr>
            <a:r>
              <a:rPr lang="en-US" sz="3200" dirty="0">
                <a:solidFill>
                  <a:schemeClr val="bg1"/>
                </a:solidFill>
              </a:rPr>
              <a:t>3. Moral duties: The rightness or wrongness of particular conduct; whether or not said conduct is obligatory</a:t>
            </a:r>
          </a:p>
          <a:p>
            <a:pPr marL="0" indent="0">
              <a:buNone/>
            </a:pPr>
            <a:endParaRPr lang="en-US" sz="3200" dirty="0">
              <a:solidFill>
                <a:schemeClr val="bg1"/>
              </a:solidFill>
            </a:endParaRPr>
          </a:p>
        </p:txBody>
      </p:sp>
    </p:spTree>
    <p:extLst>
      <p:ext uri="{BB962C8B-B14F-4D97-AF65-F5344CB8AC3E}">
        <p14:creationId xmlns:p14="http://schemas.microsoft.com/office/powerpoint/2010/main" val="4154331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13420</TotalTime>
  <Words>741</Words>
  <Application>Microsoft Office PowerPoint</Application>
  <PresentationFormat>Widescreen</PresentationFormat>
  <Paragraphs>61</Paragraphs>
  <Slides>19</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Slide Titles</vt:lpstr>
      </vt:variant>
      <vt:variant>
        <vt:i4>19</vt:i4>
      </vt:variant>
      <vt:variant>
        <vt:lpstr>Custom Shows</vt:lpstr>
      </vt:variant>
      <vt:variant>
        <vt:i4>1</vt:i4>
      </vt:variant>
    </vt:vector>
  </HeadingPairs>
  <TitlesOfParts>
    <vt:vector size="25" baseType="lpstr">
      <vt:lpstr>Arial</vt:lpstr>
      <vt:lpstr>Calibri</vt:lpstr>
      <vt:lpstr>Gill Sans MT</vt:lpstr>
      <vt:lpstr>1_WJB1</vt:lpstr>
      <vt:lpstr>Parcel</vt:lpstr>
      <vt:lpstr>The Moral Argument for God’s Existence</vt:lpstr>
      <vt:lpstr>Why Apologetics?</vt:lpstr>
      <vt:lpstr>Wendell’s Vacation Home</vt:lpstr>
      <vt:lpstr>The Formulation</vt:lpstr>
      <vt:lpstr>Modus Tollens</vt:lpstr>
      <vt:lpstr>Modus Tollens - Example</vt:lpstr>
      <vt:lpstr>Modus Tollens - example</vt:lpstr>
      <vt:lpstr>Premise #2</vt:lpstr>
      <vt:lpstr>Definitions</vt:lpstr>
      <vt:lpstr>Moral Ontology vs Epistemology</vt:lpstr>
      <vt:lpstr>Moral Ontology vs Epistemology cont.</vt:lpstr>
      <vt:lpstr>Some Other properly basic beliefs</vt:lpstr>
      <vt:lpstr>Premise #1</vt:lpstr>
      <vt:lpstr>The heart of Premise #1</vt:lpstr>
      <vt:lpstr>Grounding Morality apart from God</vt:lpstr>
      <vt:lpstr>Human Exceptionalism</vt:lpstr>
      <vt:lpstr>Euthyphro Dilemma</vt:lpstr>
      <vt:lpstr>The moral argument for God’s existence </vt:lpstr>
      <vt:lpstr>What we can’t not know</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816</cp:revision>
  <cp:lastPrinted>2022-08-21T12:02:35Z</cp:lastPrinted>
  <dcterms:created xsi:type="dcterms:W3CDTF">2021-01-08T23:52:50Z</dcterms:created>
  <dcterms:modified xsi:type="dcterms:W3CDTF">2022-09-18T20:34:01Z</dcterms:modified>
</cp:coreProperties>
</file>