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914" r:id="rId3"/>
  </p:sldMasterIdLst>
  <p:notesMasterIdLst>
    <p:notesMasterId r:id="rId22"/>
  </p:notesMasterIdLst>
  <p:handoutMasterIdLst>
    <p:handoutMasterId r:id="rId23"/>
  </p:handoutMasterIdLst>
  <p:sldIdLst>
    <p:sldId id="5638" r:id="rId4"/>
    <p:sldId id="5639" r:id="rId5"/>
    <p:sldId id="5640" r:id="rId6"/>
    <p:sldId id="5641" r:id="rId7"/>
    <p:sldId id="5642" r:id="rId8"/>
    <p:sldId id="5643" r:id="rId9"/>
    <p:sldId id="5644" r:id="rId10"/>
    <p:sldId id="5645" r:id="rId11"/>
    <p:sldId id="5646" r:id="rId12"/>
    <p:sldId id="5647" r:id="rId13"/>
    <p:sldId id="5648" r:id="rId14"/>
    <p:sldId id="5649" r:id="rId15"/>
    <p:sldId id="5650" r:id="rId16"/>
    <p:sldId id="5651" r:id="rId17"/>
    <p:sldId id="5652" r:id="rId18"/>
    <p:sldId id="5653" r:id="rId19"/>
    <p:sldId id="276" r:id="rId20"/>
    <p:sldId id="275" r:id="rId21"/>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AA71-2094-4A34-8F76-655156D3CD03}">
          <p14:sldIdLst>
            <p14:sldId id="5638"/>
            <p14:sldId id="5639"/>
            <p14:sldId id="5640"/>
            <p14:sldId id="5641"/>
            <p14:sldId id="5642"/>
            <p14:sldId id="5643"/>
            <p14:sldId id="5644"/>
            <p14:sldId id="5645"/>
            <p14:sldId id="5646"/>
            <p14:sldId id="5647"/>
            <p14:sldId id="5648"/>
            <p14:sldId id="5649"/>
            <p14:sldId id="5650"/>
            <p14:sldId id="5651"/>
            <p14:sldId id="5652"/>
            <p14:sldId id="5653"/>
            <p14:sldId id="276"/>
            <p14:sldId id="2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009193"/>
    <a:srgbClr val="008F00"/>
    <a:srgbClr val="FF40FF"/>
    <a:srgbClr val="11B098"/>
    <a:srgbClr val="0DB079"/>
    <a:srgbClr val="CD4614"/>
    <a:srgbClr val="F545BC"/>
    <a:srgbClr val="FF26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954" autoAdjust="0"/>
    <p:restoredTop sz="95493" autoAdjust="0"/>
  </p:normalViewPr>
  <p:slideViewPr>
    <p:cSldViewPr>
      <p:cViewPr varScale="1">
        <p:scale>
          <a:sx n="78" d="100"/>
          <a:sy n="78" d="100"/>
        </p:scale>
        <p:origin x="792" y="72"/>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10/30/2022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10/30/2022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B9EBBA-996F-894A-B54A-D6246ED52CEA}" type="datetimeFigureOut">
              <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10/30/2022</a:t>
            </a:fld>
            <a:endPar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dirty="0">
                <a:ln>
                  <a:noFill/>
                </a:ln>
                <a:solidFill>
                  <a:srgbClr val="00C6BB"/>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srgbClr val="00C6BB"/>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41625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B3A1323-8D79-1946-B0D7-40001CF92E9D}" type="datetimeFigureOut">
              <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10/30/2022</a:t>
            </a:fld>
            <a:endPar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dirty="0">
                <a:ln>
                  <a:noFill/>
                </a:ln>
                <a:solidFill>
                  <a:srgbClr val="00C6BB"/>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srgbClr val="00C6BB"/>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9767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10/30/2022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10/30/2022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10/30/2022</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10/30/2022</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10/30/2022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5851431"/>
      </p:ext>
    </p:extLst>
  </p:cSld>
  <p:clrMap bg1="dk1" tx1="lt1" bg2="dk2" tx2="lt2" accent1="accent1" accent2="accent2" accent3="accent3" accent4="accent4" accent5="accent5" accent6="accent6" hlink="hlink" folHlink="folHlink"/>
  <p:sldLayoutIdLst>
    <p:sldLayoutId id="2147483915" r:id="rId1"/>
    <p:sldLayoutId id="2147483916" r:id="rId2"/>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CEC1B-A187-4AD2-B346-8F07F6985800}"/>
              </a:ext>
            </a:extLst>
          </p:cNvPr>
          <p:cNvSpPr>
            <a:spLocks noGrp="1"/>
          </p:cNvSpPr>
          <p:nvPr>
            <p:ph type="ctrTitle"/>
          </p:nvPr>
        </p:nvSpPr>
        <p:spPr>
          <a:xfrm>
            <a:off x="810001" y="2336800"/>
            <a:ext cx="10572000" cy="2083398"/>
          </a:xfrm>
        </p:spPr>
        <p:txBody>
          <a:bodyPr/>
          <a:lstStyle/>
          <a:p>
            <a:pPr algn="ctr"/>
            <a:br>
              <a:rPr lang="en-US" sz="5400" dirty="0"/>
            </a:br>
            <a:r>
              <a:rPr lang="en-US" sz="5400" dirty="0"/>
              <a:t>Who did Christ Claim to be?</a:t>
            </a:r>
            <a:br>
              <a:rPr lang="en-US" sz="5400" dirty="0"/>
            </a:br>
            <a:endParaRPr lang="en-US" dirty="0"/>
          </a:p>
        </p:txBody>
      </p:sp>
      <p:sp>
        <p:nvSpPr>
          <p:cNvPr id="3" name="Subtitle 2">
            <a:extLst>
              <a:ext uri="{FF2B5EF4-FFF2-40B4-BE49-F238E27FC236}">
                <a16:creationId xmlns:a16="http://schemas.microsoft.com/office/drawing/2014/main" id="{87322B79-3712-4D25-A145-CD5D72D4A704}"/>
              </a:ext>
            </a:extLst>
          </p:cNvPr>
          <p:cNvSpPr>
            <a:spLocks noGrp="1"/>
          </p:cNvSpPr>
          <p:nvPr>
            <p:ph type="subTitle" idx="1"/>
          </p:nvPr>
        </p:nvSpPr>
        <p:spPr/>
        <p:txBody>
          <a:bodyPr/>
          <a:lstStyle/>
          <a:p>
            <a:pPr algn="ctr"/>
            <a:r>
              <a:rPr lang="en-US" sz="1800" b="1" dirty="0">
                <a:latin typeface="+mj-lt"/>
                <a:cs typeface="Apple Chancery" panose="03020702040506060504" pitchFamily="66" charset="-79"/>
              </a:rPr>
              <a:t>Chapter 8</a:t>
            </a:r>
          </a:p>
        </p:txBody>
      </p:sp>
      <p:pic>
        <p:nvPicPr>
          <p:cNvPr id="4" name="Picture 2" descr="On Guard: Defending Your Faith with Reason and Precision: William Lane Craig,  Lee Strobel: 9781434764881: Amazon.com: Books">
            <a:extLst>
              <a:ext uri="{FF2B5EF4-FFF2-40B4-BE49-F238E27FC236}">
                <a16:creationId xmlns:a16="http://schemas.microsoft.com/office/drawing/2014/main" id="{9A028D6B-7EE1-4DAA-B2A7-273504545BC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b="50000"/>
          <a:stretch/>
        </p:blipFill>
        <p:spPr bwMode="auto">
          <a:xfrm>
            <a:off x="3983831" y="3835109"/>
            <a:ext cx="4224338" cy="10154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ow Jesus became white — and why it's time to cancel that">
            <a:extLst>
              <a:ext uri="{FF2B5EF4-FFF2-40B4-BE49-F238E27FC236}">
                <a16:creationId xmlns:a16="http://schemas.microsoft.com/office/drawing/2014/main" id="{84F863A8-AE22-4E31-B9CE-A1B6CB997FE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273377" y="206151"/>
            <a:ext cx="3645245" cy="2540000"/>
          </a:xfrm>
          <a:custGeom>
            <a:avLst/>
            <a:gdLst/>
            <a:ahLst/>
            <a:cxnLst/>
            <a:rect l="l" t="t" r="r" b="b"/>
            <a:pathLst>
              <a:path w="6922273" h="4225290">
                <a:moveTo>
                  <a:pt x="0" y="0"/>
                </a:moveTo>
                <a:lnTo>
                  <a:pt x="6922273" y="0"/>
                </a:lnTo>
                <a:lnTo>
                  <a:pt x="6922273" y="4225290"/>
                </a:lnTo>
                <a:lnTo>
                  <a:pt x="0" y="422529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07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A684-F653-4154-A22F-F2FC2848EF27}"/>
              </a:ext>
            </a:extLst>
          </p:cNvPr>
          <p:cNvSpPr>
            <a:spLocks noGrp="1"/>
          </p:cNvSpPr>
          <p:nvPr>
            <p:ph type="title"/>
          </p:nvPr>
        </p:nvSpPr>
        <p:spPr/>
        <p:txBody>
          <a:bodyPr/>
          <a:lstStyle/>
          <a:p>
            <a:r>
              <a:rPr lang="en-US" dirty="0"/>
              <a:t>Satisfaction Theory</a:t>
            </a:r>
          </a:p>
        </p:txBody>
      </p:sp>
      <p:sp>
        <p:nvSpPr>
          <p:cNvPr id="3" name="Content Placeholder 2">
            <a:extLst>
              <a:ext uri="{FF2B5EF4-FFF2-40B4-BE49-F238E27FC236}">
                <a16:creationId xmlns:a16="http://schemas.microsoft.com/office/drawing/2014/main" id="{0CAA7850-89A0-42C7-9742-86F3253AF078}"/>
              </a:ext>
            </a:extLst>
          </p:cNvPr>
          <p:cNvSpPr>
            <a:spLocks noGrp="1"/>
          </p:cNvSpPr>
          <p:nvPr>
            <p:ph idx="1"/>
          </p:nvPr>
        </p:nvSpPr>
        <p:spPr/>
        <p:txBody>
          <a:bodyPr>
            <a:normAutofit fontScale="92500"/>
          </a:bodyPr>
          <a:lstStyle/>
          <a:p>
            <a:pPr marL="0" marR="0" algn="ctr">
              <a:lnSpc>
                <a:spcPct val="115000"/>
              </a:lnSpc>
              <a:spcBef>
                <a:spcPts val="0"/>
              </a:spcBef>
              <a:spcAft>
                <a:spcPts val="1000"/>
              </a:spcAft>
            </a:pPr>
            <a:endPar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endParaRPr>
          </a:p>
          <a:p>
            <a:pPr marL="0" marR="0">
              <a:lnSpc>
                <a:spcPct val="115000"/>
              </a:lnSpc>
              <a:spcBef>
                <a:spcPts val="0"/>
              </a:spcBef>
              <a:spcAft>
                <a:spcPts val="1000"/>
              </a:spcAft>
            </a:pPr>
            <a:endParaRPr lang="en-US" sz="2400" baseline="30000" dirty="0">
              <a:solidFill>
                <a:schemeClr val="tx1">
                  <a:lumMod val="95000"/>
                </a:schemeClr>
              </a:solidFill>
              <a:latin typeface="Cambria" panose="02040503050406030204" pitchFamily="18" charset="0"/>
              <a:ea typeface="Times New Roman" panose="02020603050405020304" pitchFamily="18" charset="0"/>
              <a:cs typeface="Segoe UI" panose="020B0502040204020203" pitchFamily="34" charset="0"/>
            </a:endParaRPr>
          </a:p>
          <a:p>
            <a:pPr marL="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Calibri" panose="020F0502020204030204" pitchFamily="34" charset="0"/>
              </a:rPr>
              <a:t>In this theory, Christ’s death is understood as a death to satisfy the justice of God.  Satisfaction here means restitution, the mending of what was broken, and the paying back of a debt.  In this theory, Anselm emphasizes the justice of God and claims that sin is an injustice that must be balanced.  Anslem’s satisfaction theory says essentially that Christ died in order to pay back the injustice of human sin and to satisfy the justice of God.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32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0BE3-5A91-4AEC-B8D0-3A099925BD59}"/>
              </a:ext>
            </a:extLst>
          </p:cNvPr>
          <p:cNvSpPr>
            <a:spLocks noGrp="1"/>
          </p:cNvSpPr>
          <p:nvPr>
            <p:ph type="title"/>
          </p:nvPr>
        </p:nvSpPr>
        <p:spPr/>
        <p:txBody>
          <a:bodyPr/>
          <a:lstStyle/>
          <a:p>
            <a:r>
              <a:rPr lang="en-US" dirty="0"/>
              <a:t>Penal Substitution Theory</a:t>
            </a:r>
          </a:p>
        </p:txBody>
      </p:sp>
      <p:sp>
        <p:nvSpPr>
          <p:cNvPr id="3" name="Content Placeholder 2">
            <a:extLst>
              <a:ext uri="{FF2B5EF4-FFF2-40B4-BE49-F238E27FC236}">
                <a16:creationId xmlns:a16="http://schemas.microsoft.com/office/drawing/2014/main" id="{E1372ED4-582B-4F66-B55C-606910582A54}"/>
              </a:ext>
            </a:extLst>
          </p:cNvPr>
          <p:cNvSpPr>
            <a:spLocks noGrp="1"/>
          </p:cNvSpPr>
          <p:nvPr>
            <p:ph idx="1"/>
          </p:nvPr>
        </p:nvSpPr>
        <p:spPr/>
        <p:txBody>
          <a:bodyPr/>
          <a:lstStyle/>
          <a:p>
            <a:pPr marL="0" marR="0" lvl="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They added a more legal framework into this notion of the cross as satisfaction in that Jesus dies to satisfy God’s wrath against human sin.  Jesus is punished in the place of sinners in order to satisfy the justice of God and the legal demand of God to punish sin.  In light of Christ’s death, God can now forgive the sinner because Jesus has been punished in the place of the sinner.  Contrasting this with Anselm’s theory, the reformers felt that God is not satisfied with a debt just being paid, but that God is satisfied with punishing Jesus in the place of mankind.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289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8C2D-140A-4448-A10E-9785D19DC43F}"/>
              </a:ext>
            </a:extLst>
          </p:cNvPr>
          <p:cNvSpPr>
            <a:spLocks noGrp="1"/>
          </p:cNvSpPr>
          <p:nvPr>
            <p:ph type="title"/>
          </p:nvPr>
        </p:nvSpPr>
        <p:spPr/>
        <p:txBody>
          <a:bodyPr/>
          <a:lstStyle/>
          <a:p>
            <a:r>
              <a:rPr lang="en-US" dirty="0"/>
              <a:t>Salvation as a Process</a:t>
            </a:r>
          </a:p>
        </p:txBody>
      </p:sp>
      <p:sp>
        <p:nvSpPr>
          <p:cNvPr id="3" name="Content Placeholder 2">
            <a:extLst>
              <a:ext uri="{FF2B5EF4-FFF2-40B4-BE49-F238E27FC236}">
                <a16:creationId xmlns:a16="http://schemas.microsoft.com/office/drawing/2014/main" id="{75FBAB7E-1913-4D5F-84CC-5B735A6BF5AD}"/>
              </a:ext>
            </a:extLst>
          </p:cNvPr>
          <p:cNvSpPr>
            <a:spLocks noGrp="1"/>
          </p:cNvSpPr>
          <p:nvPr>
            <p:ph idx="1"/>
          </p:nvPr>
        </p:nvSpPr>
        <p:spPr/>
        <p:txBody>
          <a:bodyPr>
            <a:normAutofit lnSpcReduction="10000"/>
          </a:bodyPr>
          <a:lstStyle/>
          <a:p>
            <a:endParaRPr lang="en-US" sz="16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endParaRPr>
          </a:p>
          <a:p>
            <a:endParaRPr lang="en-US" sz="1600" dirty="0">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endParaRPr>
          </a:p>
          <a:p>
            <a:r>
              <a:rPr lang="en-US" sz="2800" dirty="0">
                <a:latin typeface="Calibri" panose="020F0502020204030204" pitchFamily="34" charset="0"/>
                <a:ea typeface="Calibri" panose="020F0502020204030204" pitchFamily="34" charset="0"/>
              </a:rPr>
              <a:t>W</a:t>
            </a:r>
            <a:r>
              <a:rPr lang="en-US" sz="2800" dirty="0">
                <a:effectLst/>
                <a:latin typeface="Calibri" panose="020F0502020204030204" pitchFamily="34" charset="0"/>
                <a:ea typeface="Calibri" panose="020F0502020204030204" pitchFamily="34" charset="0"/>
              </a:rPr>
              <a:t>e are </a:t>
            </a:r>
            <a:r>
              <a:rPr lang="en-US" sz="2800" b="1" u="sng" dirty="0">
                <a:effectLst/>
                <a:latin typeface="Calibri" panose="020F0502020204030204" pitchFamily="34" charset="0"/>
                <a:ea typeface="Calibri" panose="020F0502020204030204" pitchFamily="34" charset="0"/>
              </a:rPr>
              <a:t>justified</a:t>
            </a:r>
            <a:r>
              <a:rPr lang="en-US" sz="2800" dirty="0">
                <a:effectLst/>
                <a:latin typeface="Calibri" panose="020F0502020204030204" pitchFamily="34" charset="0"/>
                <a:ea typeface="Calibri" panose="020F0502020204030204" pitchFamily="34" charset="0"/>
              </a:rPr>
              <a:t> the moment we repent and put faith in Christ’s atoning work and are filled with the Spiri</a:t>
            </a:r>
            <a:r>
              <a:rPr lang="en-US" sz="2800" dirty="0">
                <a:latin typeface="Calibri" panose="020F0502020204030204" pitchFamily="34" charset="0"/>
                <a:ea typeface="Calibri" panose="020F0502020204030204" pitchFamily="34" charset="0"/>
              </a:rPr>
              <a:t>t.</a:t>
            </a:r>
            <a:r>
              <a:rPr lang="en-US" sz="2800" dirty="0">
                <a:effectLst/>
                <a:latin typeface="Calibri" panose="020F0502020204030204" pitchFamily="34" charset="0"/>
                <a:ea typeface="Calibri" panose="020F0502020204030204" pitchFamily="34" charset="0"/>
              </a:rPr>
              <a:t> </a:t>
            </a:r>
          </a:p>
          <a:p>
            <a:r>
              <a:rPr lang="en-US" sz="2800" dirty="0">
                <a:latin typeface="Calibri" panose="020F0502020204030204" pitchFamily="34" charset="0"/>
                <a:ea typeface="Calibri" panose="020F0502020204030204" pitchFamily="34" charset="0"/>
                <a:cs typeface="Calibri" panose="020F0502020204030204" pitchFamily="34" charset="0"/>
              </a:rPr>
              <a:t>T</a:t>
            </a:r>
            <a:r>
              <a:rPr lang="en-US" sz="2800" dirty="0">
                <a:effectLst/>
                <a:latin typeface="Calibri" panose="020F0502020204030204" pitchFamily="34" charset="0"/>
                <a:ea typeface="Calibri" panose="020F0502020204030204" pitchFamily="34" charset="0"/>
                <a:cs typeface="Calibri" panose="020F0502020204030204" pitchFamily="34" charset="0"/>
              </a:rPr>
              <a:t>hen we are </a:t>
            </a:r>
            <a:r>
              <a:rPr lang="en-US" sz="2800" b="1" u="sng" dirty="0">
                <a:effectLst/>
                <a:latin typeface="Calibri" panose="020F0502020204030204" pitchFamily="34" charset="0"/>
                <a:ea typeface="Calibri" panose="020F0502020204030204" pitchFamily="34" charset="0"/>
                <a:cs typeface="Calibri" panose="020F0502020204030204" pitchFamily="34" charset="0"/>
              </a:rPr>
              <a:t>sanctified</a:t>
            </a:r>
            <a:r>
              <a:rPr lang="en-US" sz="2800" dirty="0">
                <a:effectLst/>
                <a:latin typeface="Calibri" panose="020F0502020204030204" pitchFamily="34" charset="0"/>
                <a:ea typeface="Calibri" panose="020F0502020204030204" pitchFamily="34" charset="0"/>
                <a:cs typeface="Calibri" panose="020F0502020204030204" pitchFamily="34" charset="0"/>
              </a:rPr>
              <a:t> day by day as we are being delivered from the power of sin, growing, working out our salvation with fear and trembling, and being led to become more like Jesus.  </a:t>
            </a:r>
          </a:p>
          <a:p>
            <a:r>
              <a:rPr lang="en-US" sz="2800" dirty="0">
                <a:effectLst/>
                <a:latin typeface="Calibri" panose="020F0502020204030204" pitchFamily="34" charset="0"/>
                <a:ea typeface="Calibri" panose="020F0502020204030204" pitchFamily="34" charset="0"/>
                <a:cs typeface="Calibri" panose="020F0502020204030204" pitchFamily="34" charset="0"/>
              </a:rPr>
              <a:t>And, finally </a:t>
            </a:r>
            <a:r>
              <a:rPr lang="en-US" sz="2800" b="1" u="sng" dirty="0">
                <a:effectLst/>
                <a:latin typeface="Calibri" panose="020F0502020204030204" pitchFamily="34" charset="0"/>
                <a:ea typeface="Calibri" panose="020F0502020204030204" pitchFamily="34" charset="0"/>
                <a:cs typeface="Calibri" panose="020F0502020204030204" pitchFamily="34" charset="0"/>
              </a:rPr>
              <a:t>glorification</a:t>
            </a:r>
            <a:r>
              <a:rPr lang="en-US" sz="2800" dirty="0">
                <a:effectLst/>
                <a:latin typeface="Calibri" panose="020F0502020204030204" pitchFamily="34" charset="0"/>
                <a:ea typeface="Calibri" panose="020F0502020204030204" pitchFamily="34" charset="0"/>
                <a:cs typeface="Calibri" panose="020F0502020204030204" pitchFamily="34" charset="0"/>
              </a:rPr>
              <a:t> comes in the future after death.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chemeClr val="tx1">
                  <a:lumMod val="95000"/>
                </a:schemeClr>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39494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C786-2FD6-4257-B8F3-807EBECB8E02}"/>
              </a:ext>
            </a:extLst>
          </p:cNvPr>
          <p:cNvSpPr>
            <a:spLocks noGrp="1"/>
          </p:cNvSpPr>
          <p:nvPr>
            <p:ph type="title"/>
          </p:nvPr>
        </p:nvSpPr>
        <p:spPr/>
        <p:txBody>
          <a:bodyPr/>
          <a:lstStyle/>
          <a:p>
            <a:r>
              <a:rPr lang="en-US" dirty="0"/>
              <a:t>Some Essentials</a:t>
            </a:r>
          </a:p>
        </p:txBody>
      </p:sp>
      <p:sp>
        <p:nvSpPr>
          <p:cNvPr id="3" name="Content Placeholder 2">
            <a:extLst>
              <a:ext uri="{FF2B5EF4-FFF2-40B4-BE49-F238E27FC236}">
                <a16:creationId xmlns:a16="http://schemas.microsoft.com/office/drawing/2014/main" id="{D3180EFA-F9E4-4C47-86B6-3BFA018B6284}"/>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There is one triune God (3 persons/one essence) who created all things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Christ became incarnate by the Holy Spirit and the Virgin Mary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Christ was crucified, buried, and rose again on the third day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He ascended to Heaven and sits at the right hand of the Father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He will come again in glory to judge the living and the dead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171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6966-B4E8-4C6A-84CB-1B3A6F12ABF2}"/>
              </a:ext>
            </a:extLst>
          </p:cNvPr>
          <p:cNvSpPr>
            <a:spLocks noGrp="1"/>
          </p:cNvSpPr>
          <p:nvPr>
            <p:ph type="title"/>
          </p:nvPr>
        </p:nvSpPr>
        <p:spPr/>
        <p:txBody>
          <a:bodyPr/>
          <a:lstStyle/>
          <a:p>
            <a:r>
              <a:rPr lang="en-US" dirty="0"/>
              <a:t>What About?	</a:t>
            </a:r>
          </a:p>
        </p:txBody>
      </p:sp>
      <p:sp>
        <p:nvSpPr>
          <p:cNvPr id="3" name="Content Placeholder 2">
            <a:extLst>
              <a:ext uri="{FF2B5EF4-FFF2-40B4-BE49-F238E27FC236}">
                <a16:creationId xmlns:a16="http://schemas.microsoft.com/office/drawing/2014/main" id="{BF1357AE-ACC3-480F-BF79-A366A4897C10}"/>
              </a:ext>
            </a:extLst>
          </p:cNvPr>
          <p:cNvSpPr>
            <a:spLocks noGrp="1"/>
          </p:cNvSpPr>
          <p:nvPr>
            <p:ph idx="1"/>
          </p:nvPr>
        </p:nvSpPr>
        <p:spPr/>
        <p:txBody>
          <a:bodyPr/>
          <a:lstStyle/>
          <a:p>
            <a:r>
              <a:rPr lang="en-US" sz="2400" dirty="0"/>
              <a:t>Deathbed Conversions</a:t>
            </a:r>
          </a:p>
          <a:p>
            <a:r>
              <a:rPr lang="en-US" sz="2400" dirty="0"/>
              <a:t>Different Expectations between Elders/Teachers and non-elders/teachers</a:t>
            </a:r>
          </a:p>
          <a:p>
            <a:r>
              <a:rPr lang="en-US" sz="2400" dirty="0"/>
              <a:t>OT Believers vs. Early NT Believers vs. Us Today</a:t>
            </a:r>
          </a:p>
          <a:p>
            <a:r>
              <a:rPr lang="en-US" sz="2400" dirty="0"/>
              <a:t>Babies, Children, and the Disabled</a:t>
            </a:r>
          </a:p>
          <a:p>
            <a:r>
              <a:rPr lang="en-US" sz="2400" dirty="0"/>
              <a:t>Those Who’ve Never Heard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2724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791F-3670-44B4-A1A8-C60041C02439}"/>
              </a:ext>
            </a:extLst>
          </p:cNvPr>
          <p:cNvSpPr>
            <a:spLocks noGrp="1"/>
          </p:cNvSpPr>
          <p:nvPr>
            <p:ph type="title"/>
          </p:nvPr>
        </p:nvSpPr>
        <p:spPr/>
        <p:txBody>
          <a:bodyPr/>
          <a:lstStyle/>
          <a:p>
            <a:r>
              <a:rPr lang="en-US" dirty="0"/>
              <a:t>Isaiah 7:16</a:t>
            </a:r>
          </a:p>
        </p:txBody>
      </p:sp>
      <p:sp>
        <p:nvSpPr>
          <p:cNvPr id="3" name="Content Placeholder 2">
            <a:extLst>
              <a:ext uri="{FF2B5EF4-FFF2-40B4-BE49-F238E27FC236}">
                <a16:creationId xmlns:a16="http://schemas.microsoft.com/office/drawing/2014/main" id="{EF3333B4-E52A-4E78-8468-BD215792B9FE}"/>
              </a:ext>
            </a:extLst>
          </p:cNvPr>
          <p:cNvSpPr>
            <a:spLocks noGrp="1"/>
          </p:cNvSpPr>
          <p:nvPr>
            <p:ph idx="1"/>
          </p:nvPr>
        </p:nvSpPr>
        <p:spPr/>
        <p:txBody>
          <a:bodyPr>
            <a:normAutofit/>
          </a:bodyPr>
          <a:lstStyle/>
          <a:p>
            <a:pPr marL="0" indent="0">
              <a:buNone/>
            </a:pPr>
            <a:r>
              <a:rPr lang="en-US" sz="4400" b="1" i="0" baseline="30000" dirty="0">
                <a:effectLst/>
                <a:latin typeface="Source Sans Pro" panose="020B0503030403020204" pitchFamily="34" charset="0"/>
              </a:rPr>
              <a:t>16 </a:t>
            </a:r>
            <a:r>
              <a:rPr lang="en-US" sz="4400" b="0" i="0" dirty="0">
                <a:effectLst/>
                <a:latin typeface="Georgia" panose="02040502050405020303" pitchFamily="18" charset="0"/>
              </a:rPr>
              <a:t>for before the boy knows enough to reject the wrong and choose the right, the land of the two kings you dread will be laid waste.</a:t>
            </a:r>
            <a:endParaRPr lang="en-US" sz="4400" dirty="0"/>
          </a:p>
        </p:txBody>
      </p:sp>
    </p:spTree>
    <p:extLst>
      <p:ext uri="{BB962C8B-B14F-4D97-AF65-F5344CB8AC3E}">
        <p14:creationId xmlns:p14="http://schemas.microsoft.com/office/powerpoint/2010/main" val="65172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C9E1-A3FB-45F6-81A8-545FD3AC03FA}"/>
              </a:ext>
            </a:extLst>
          </p:cNvPr>
          <p:cNvSpPr>
            <a:spLocks noGrp="1"/>
          </p:cNvSpPr>
          <p:nvPr>
            <p:ph type="title"/>
          </p:nvPr>
        </p:nvSpPr>
        <p:spPr/>
        <p:txBody>
          <a:bodyPr/>
          <a:lstStyle/>
          <a:p>
            <a:r>
              <a:rPr lang="en-US" dirty="0"/>
              <a:t>John 9	</a:t>
            </a:r>
          </a:p>
        </p:txBody>
      </p:sp>
      <p:sp>
        <p:nvSpPr>
          <p:cNvPr id="3" name="Content Placeholder 2">
            <a:extLst>
              <a:ext uri="{FF2B5EF4-FFF2-40B4-BE49-F238E27FC236}">
                <a16:creationId xmlns:a16="http://schemas.microsoft.com/office/drawing/2014/main" id="{582D8CA6-BE23-492D-880D-7028FA8DF737}"/>
              </a:ext>
            </a:extLst>
          </p:cNvPr>
          <p:cNvSpPr>
            <a:spLocks noGrp="1"/>
          </p:cNvSpPr>
          <p:nvPr>
            <p:ph idx="1"/>
          </p:nvPr>
        </p:nvSpPr>
        <p:spPr/>
        <p:txBody>
          <a:bodyPr/>
          <a:lstStyle/>
          <a:p>
            <a:pPr marL="0" indent="0" algn="l">
              <a:buNone/>
            </a:pPr>
            <a:r>
              <a:rPr lang="en-US" sz="2800" b="1" i="0" baseline="30000" dirty="0">
                <a:effectLst/>
                <a:latin typeface="system-ui"/>
              </a:rPr>
              <a:t>39 </a:t>
            </a:r>
            <a:r>
              <a:rPr lang="en-US" sz="2800" b="0" i="0" dirty="0">
                <a:effectLst/>
                <a:latin typeface="system-ui"/>
              </a:rPr>
              <a:t>Jesus said, “For judgment I have come into this world, so that the blind will see and those who see will become blind.”</a:t>
            </a:r>
          </a:p>
          <a:p>
            <a:pPr marL="0" indent="0" algn="l">
              <a:buNone/>
            </a:pPr>
            <a:r>
              <a:rPr lang="en-US" sz="2800" b="1" i="0" baseline="30000" dirty="0">
                <a:effectLst/>
                <a:latin typeface="system-ui"/>
              </a:rPr>
              <a:t>40 </a:t>
            </a:r>
            <a:r>
              <a:rPr lang="en-US" sz="2800" b="0" i="0" dirty="0">
                <a:effectLst/>
                <a:latin typeface="system-ui"/>
              </a:rPr>
              <a:t>Some Pharisees who were with him heard him say this and asked, “What? Are we blind too?”</a:t>
            </a:r>
          </a:p>
          <a:p>
            <a:pPr marL="0" indent="0" algn="l">
              <a:buNone/>
            </a:pPr>
            <a:r>
              <a:rPr lang="en-US" sz="2800" b="1" i="0" baseline="30000" dirty="0">
                <a:effectLst/>
                <a:latin typeface="system-ui"/>
              </a:rPr>
              <a:t>41 </a:t>
            </a:r>
            <a:r>
              <a:rPr lang="en-US" sz="2800" b="0" i="0" dirty="0">
                <a:effectLst/>
                <a:latin typeface="system-ui"/>
              </a:rPr>
              <a:t>Jesus said, “If you were blind, </a:t>
            </a:r>
            <a:r>
              <a:rPr lang="en-US" sz="2800" b="1" i="0" u="sng" dirty="0">
                <a:effectLst/>
                <a:latin typeface="system-ui"/>
              </a:rPr>
              <a:t>you would not be guilty of sin</a:t>
            </a:r>
            <a:r>
              <a:rPr lang="en-US" sz="2800" b="0" i="0" dirty="0">
                <a:effectLst/>
                <a:latin typeface="system-ui"/>
              </a:rPr>
              <a:t>; but now that you claim you can see, your guilt remains.</a:t>
            </a:r>
          </a:p>
          <a:p>
            <a:endParaRPr lang="en-US" dirty="0"/>
          </a:p>
        </p:txBody>
      </p:sp>
    </p:spTree>
    <p:extLst>
      <p:ext uri="{BB962C8B-B14F-4D97-AF65-F5344CB8AC3E}">
        <p14:creationId xmlns:p14="http://schemas.microsoft.com/office/powerpoint/2010/main" val="192606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BD8D90D2-FC6D-45EB-9757-DE299F9A2186}"/>
              </a:ext>
            </a:extLst>
          </p:cNvPr>
          <p:cNvSpPr>
            <a:spLocks noGrp="1"/>
          </p:cNvSpPr>
          <p:nvPr>
            <p:ph type="title"/>
          </p:nvPr>
        </p:nvSpPr>
        <p:spPr>
          <a:xfrm>
            <a:off x="451514" y="1800225"/>
            <a:ext cx="3444211" cy="4241136"/>
          </a:xfrm>
        </p:spPr>
        <p:txBody>
          <a:bodyPr vert="horz" lIns="91440" tIns="45720" rIns="91440" bIns="45720" rtlCol="0" anchor="t">
            <a:normAutofit/>
          </a:bodyPr>
          <a:lstStyle/>
          <a:p>
            <a:r>
              <a:rPr lang="en-US" sz="4400" dirty="0"/>
              <a:t>What about those who’ve never heard?</a:t>
            </a:r>
          </a:p>
        </p:txBody>
      </p:sp>
      <p:pic>
        <p:nvPicPr>
          <p:cNvPr id="1026" name="Picture 2" descr="Andaman Islands' isolated tribes' independence may be in danger">
            <a:extLst>
              <a:ext uri="{FF2B5EF4-FFF2-40B4-BE49-F238E27FC236}">
                <a16:creationId xmlns:a16="http://schemas.microsoft.com/office/drawing/2014/main" id="{9A709FD9-44E3-485F-86E9-C6A61B1E811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280472" y="1218620"/>
            <a:ext cx="6268062" cy="4247587"/>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49435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DAEA0-634B-4C4E-BB6D-6ECB793F0F12}"/>
              </a:ext>
            </a:extLst>
          </p:cNvPr>
          <p:cNvSpPr>
            <a:spLocks noGrp="1"/>
          </p:cNvSpPr>
          <p:nvPr>
            <p:ph type="title"/>
          </p:nvPr>
        </p:nvSpPr>
        <p:spPr/>
        <p:txBody>
          <a:bodyPr/>
          <a:lstStyle/>
          <a:p>
            <a:r>
              <a:rPr lang="en-US" dirty="0"/>
              <a:t>1 Corinthians 9:16</a:t>
            </a:r>
          </a:p>
        </p:txBody>
      </p:sp>
      <p:sp>
        <p:nvSpPr>
          <p:cNvPr id="3" name="Content Placeholder 2">
            <a:extLst>
              <a:ext uri="{FF2B5EF4-FFF2-40B4-BE49-F238E27FC236}">
                <a16:creationId xmlns:a16="http://schemas.microsoft.com/office/drawing/2014/main" id="{FAC86C78-2152-44EB-B5B4-2B2CC023AC69}"/>
              </a:ext>
            </a:extLst>
          </p:cNvPr>
          <p:cNvSpPr>
            <a:spLocks noGrp="1"/>
          </p:cNvSpPr>
          <p:nvPr>
            <p:ph idx="1"/>
          </p:nvPr>
        </p:nvSpPr>
        <p:spPr/>
        <p:txBody>
          <a:bodyPr>
            <a:normAutofit/>
          </a:bodyPr>
          <a:lstStyle/>
          <a:p>
            <a:r>
              <a:rPr lang="en-US" sz="6000" dirty="0"/>
              <a:t>“Woe to me if I do not preach the Gospel”.</a:t>
            </a:r>
          </a:p>
        </p:txBody>
      </p:sp>
    </p:spTree>
    <p:extLst>
      <p:ext uri="{BB962C8B-B14F-4D97-AF65-F5344CB8AC3E}">
        <p14:creationId xmlns:p14="http://schemas.microsoft.com/office/powerpoint/2010/main" val="2788032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F831F-7882-4683-9640-4C9942A9466F}"/>
              </a:ext>
            </a:extLst>
          </p:cNvPr>
          <p:cNvSpPr>
            <a:spLocks noGrp="1"/>
          </p:cNvSpPr>
          <p:nvPr>
            <p:ph type="title"/>
          </p:nvPr>
        </p:nvSpPr>
        <p:spPr/>
        <p:txBody>
          <a:bodyPr/>
          <a:lstStyle/>
          <a:p>
            <a:r>
              <a:rPr lang="en-US" dirty="0"/>
              <a:t>Three Claims:</a:t>
            </a:r>
          </a:p>
        </p:txBody>
      </p:sp>
      <p:sp>
        <p:nvSpPr>
          <p:cNvPr id="3" name="Content Placeholder 2">
            <a:extLst>
              <a:ext uri="{FF2B5EF4-FFF2-40B4-BE49-F238E27FC236}">
                <a16:creationId xmlns:a16="http://schemas.microsoft.com/office/drawing/2014/main" id="{173E515E-475F-41D7-B1E5-4C9A15D12464}"/>
              </a:ext>
            </a:extLst>
          </p:cNvPr>
          <p:cNvSpPr>
            <a:spLocks noGrp="1"/>
          </p:cNvSpPr>
          <p:nvPr>
            <p:ph idx="1"/>
          </p:nvPr>
        </p:nvSpPr>
        <p:spPr>
          <a:xfrm>
            <a:off x="818712" y="2996476"/>
            <a:ext cx="10554574" cy="3112224"/>
          </a:xfrm>
        </p:spPr>
        <p:txBody>
          <a:bodyPr/>
          <a:lstStyle/>
          <a:p>
            <a:endParaRPr lang="en-US" dirty="0"/>
          </a:p>
        </p:txBody>
      </p:sp>
      <p:sp>
        <p:nvSpPr>
          <p:cNvPr id="5" name="TextBox 4">
            <a:extLst>
              <a:ext uri="{FF2B5EF4-FFF2-40B4-BE49-F238E27FC236}">
                <a16:creationId xmlns:a16="http://schemas.microsoft.com/office/drawing/2014/main" id="{3C3C4280-7102-4C65-803F-DDA5B2D0FF22}"/>
              </a:ext>
            </a:extLst>
          </p:cNvPr>
          <p:cNvSpPr txBox="1"/>
          <p:nvPr/>
        </p:nvSpPr>
        <p:spPr>
          <a:xfrm>
            <a:off x="3051175" y="3105835"/>
            <a:ext cx="6102350" cy="1754326"/>
          </a:xfrm>
          <a:prstGeom prst="rect">
            <a:avLst/>
          </a:prstGeom>
          <a:noFill/>
        </p:spPr>
        <p:txBody>
          <a:bodyPr wrap="square">
            <a:spAutoFit/>
          </a:bodyPr>
          <a:lstStyle/>
          <a:p>
            <a:pPr marL="742950" marR="0" lvl="0" indent="-742950" algn="l" defTabSz="457200" rtl="0" eaLnBrk="1" fontAlgn="auto" latinLnBrk="0" hangingPunct="1">
              <a:lnSpc>
                <a:spcPct val="100000"/>
              </a:lnSpc>
              <a:spcBef>
                <a:spcPts val="0"/>
              </a:spcBef>
              <a:spcAft>
                <a:spcPts val="0"/>
              </a:spcAft>
              <a:buClrTx/>
              <a:buSzTx/>
              <a:buFontTx/>
              <a:buAutoNum type="arabicPeriod"/>
              <a:tabLst/>
              <a:defRPr/>
            </a:pPr>
            <a:r>
              <a:rPr kumimoji="0" lang="en-US" sz="3600" b="1" i="0" u="none" strike="noStrike" kern="1200" cap="none" spc="0" normalizeH="0" baseline="0" noProof="0" dirty="0">
                <a:ln>
                  <a:noFill/>
                </a:ln>
                <a:solidFill>
                  <a:prstClr val="white"/>
                </a:solidFill>
                <a:effectLst/>
                <a:uLnTx/>
                <a:uFillTx/>
                <a:latin typeface="Century Gothic" panose="020B0502020202020204"/>
                <a:ea typeface="+mn-ea"/>
                <a:cs typeface="+mn-cs"/>
              </a:rPr>
              <a:t>Messiah</a:t>
            </a:r>
          </a:p>
          <a:p>
            <a:pPr marL="742950" marR="0" lvl="0" indent="-742950" algn="l" defTabSz="457200" rtl="0" eaLnBrk="1" fontAlgn="auto" latinLnBrk="0" hangingPunct="1">
              <a:lnSpc>
                <a:spcPct val="100000"/>
              </a:lnSpc>
              <a:spcBef>
                <a:spcPts val="0"/>
              </a:spcBef>
              <a:spcAft>
                <a:spcPts val="0"/>
              </a:spcAft>
              <a:buClrTx/>
              <a:buSzTx/>
              <a:buFontTx/>
              <a:buAutoNum type="arabicPeriod"/>
              <a:tabLst/>
              <a:defRPr/>
            </a:pPr>
            <a:r>
              <a:rPr kumimoji="0" lang="en-US" sz="3600" b="1" i="0" u="none" strike="noStrike" kern="1200" cap="none" spc="0" normalizeH="0" baseline="0" noProof="0" dirty="0">
                <a:ln>
                  <a:noFill/>
                </a:ln>
                <a:solidFill>
                  <a:prstClr val="white"/>
                </a:solidFill>
                <a:effectLst/>
                <a:uLnTx/>
                <a:uFillTx/>
                <a:latin typeface="Century Gothic" panose="020B0502020202020204"/>
                <a:ea typeface="+mn-ea"/>
                <a:cs typeface="+mn-cs"/>
              </a:rPr>
              <a:t>Son of God</a:t>
            </a:r>
          </a:p>
          <a:p>
            <a:pPr marL="742950" marR="0" lvl="0" indent="-742950" algn="l" defTabSz="457200" rtl="0" eaLnBrk="1" fontAlgn="auto" latinLnBrk="0" hangingPunct="1">
              <a:lnSpc>
                <a:spcPct val="100000"/>
              </a:lnSpc>
              <a:spcBef>
                <a:spcPts val="0"/>
              </a:spcBef>
              <a:spcAft>
                <a:spcPts val="0"/>
              </a:spcAft>
              <a:buClrTx/>
              <a:buSzTx/>
              <a:buFontTx/>
              <a:buAutoNum type="arabicPeriod"/>
              <a:tabLst/>
              <a:defRPr/>
            </a:pPr>
            <a:r>
              <a:rPr kumimoji="0" lang="en-US" sz="3600" b="1" i="0" u="none" strike="noStrike" kern="1200" cap="none" spc="0" normalizeH="0" baseline="0" noProof="0" dirty="0">
                <a:ln>
                  <a:noFill/>
                </a:ln>
                <a:solidFill>
                  <a:prstClr val="white"/>
                </a:solidFill>
                <a:effectLst/>
                <a:uLnTx/>
                <a:uFillTx/>
                <a:latin typeface="Century Gothic" panose="020B0502020202020204"/>
                <a:ea typeface="+mn-ea"/>
                <a:cs typeface="+mn-cs"/>
              </a:rPr>
              <a:t>Son of Man </a:t>
            </a:r>
          </a:p>
        </p:txBody>
      </p:sp>
      <p:pic>
        <p:nvPicPr>
          <p:cNvPr id="6" name="Picture 4" descr="Jesus Christ | Gods and Demons Wiki | Fandom">
            <a:extLst>
              <a:ext uri="{FF2B5EF4-FFF2-40B4-BE49-F238E27FC236}">
                <a16:creationId xmlns:a16="http://schemas.microsoft.com/office/drawing/2014/main" id="{210B4A7C-0B7B-4C08-81C7-09469BDBA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4627" y="447188"/>
            <a:ext cx="4565692" cy="5545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563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634C-99D0-4386-8C35-29DC3388802F}"/>
              </a:ext>
            </a:extLst>
          </p:cNvPr>
          <p:cNvSpPr>
            <a:spLocks noGrp="1"/>
          </p:cNvSpPr>
          <p:nvPr>
            <p:ph type="title"/>
          </p:nvPr>
        </p:nvSpPr>
        <p:spPr/>
        <p:txBody>
          <a:bodyPr/>
          <a:lstStyle/>
          <a:p>
            <a:r>
              <a:rPr lang="en-US" sz="4000" u="sng" dirty="0"/>
              <a:t>Jesus’ Authority:</a:t>
            </a:r>
            <a:endParaRPr lang="en-US" dirty="0"/>
          </a:p>
        </p:txBody>
      </p:sp>
      <p:sp>
        <p:nvSpPr>
          <p:cNvPr id="3" name="Content Placeholder 2">
            <a:extLst>
              <a:ext uri="{FF2B5EF4-FFF2-40B4-BE49-F238E27FC236}">
                <a16:creationId xmlns:a16="http://schemas.microsoft.com/office/drawing/2014/main" id="{5B011E1B-8588-49E9-8773-35BFFE8F540D}"/>
              </a:ext>
            </a:extLst>
          </p:cNvPr>
          <p:cNvSpPr>
            <a:spLocks noGrp="1"/>
          </p:cNvSpPr>
          <p:nvPr>
            <p:ph idx="1"/>
          </p:nvPr>
        </p:nvSpPr>
        <p:spPr/>
        <p:txBody>
          <a:bodyPr>
            <a:normAutofit/>
          </a:bodyPr>
          <a:lstStyle/>
          <a:p>
            <a:pPr marL="457200" indent="-457200">
              <a:lnSpc>
                <a:spcPct val="100000"/>
              </a:lnSpc>
              <a:buAutoNum type="arabicPeriod"/>
            </a:pPr>
            <a:r>
              <a:rPr lang="en-US" sz="2400" b="1" dirty="0"/>
              <a:t>His Teachings</a:t>
            </a:r>
          </a:p>
          <a:p>
            <a:pPr marL="457200" indent="-457200">
              <a:lnSpc>
                <a:spcPct val="100000"/>
              </a:lnSpc>
              <a:buAutoNum type="arabicPeriod"/>
            </a:pPr>
            <a:r>
              <a:rPr lang="en-US" sz="2400" b="1" dirty="0"/>
              <a:t>His Use of the Phrase “Truly I Say Unto You</a:t>
            </a:r>
          </a:p>
          <a:p>
            <a:pPr marL="457200" indent="-457200">
              <a:lnSpc>
                <a:spcPct val="100000"/>
              </a:lnSpc>
              <a:buAutoNum type="arabicPeriod"/>
            </a:pPr>
            <a:r>
              <a:rPr lang="en-US" sz="2400" b="1" dirty="0"/>
              <a:t>Casting out Demons</a:t>
            </a:r>
          </a:p>
          <a:p>
            <a:pPr marL="457200" indent="-457200">
              <a:lnSpc>
                <a:spcPct val="100000"/>
              </a:lnSpc>
              <a:buAutoNum type="arabicPeriod"/>
            </a:pPr>
            <a:r>
              <a:rPr lang="en-US" sz="2400" b="1" dirty="0"/>
              <a:t>His Claim to Forgive Sins</a:t>
            </a:r>
          </a:p>
        </p:txBody>
      </p:sp>
      <p:pic>
        <p:nvPicPr>
          <p:cNvPr id="4" name="Picture 2" descr="Jesus - Wikipedia">
            <a:extLst>
              <a:ext uri="{FF2B5EF4-FFF2-40B4-BE49-F238E27FC236}">
                <a16:creationId xmlns:a16="http://schemas.microsoft.com/office/drawing/2014/main" id="{4055C231-136B-407E-8EC8-15522ACA7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9404" y="308919"/>
            <a:ext cx="4386649" cy="6388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580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F78B3-FECF-4B6B-A12A-33A85A558BA0}"/>
              </a:ext>
            </a:extLst>
          </p:cNvPr>
          <p:cNvSpPr>
            <a:spLocks noGrp="1"/>
          </p:cNvSpPr>
          <p:nvPr>
            <p:ph type="title"/>
          </p:nvPr>
        </p:nvSpPr>
        <p:spPr/>
        <p:txBody>
          <a:bodyPr/>
          <a:lstStyle/>
          <a:p>
            <a:r>
              <a:rPr lang="en-US" dirty="0"/>
              <a:t>Also:</a:t>
            </a:r>
          </a:p>
        </p:txBody>
      </p:sp>
      <p:sp>
        <p:nvSpPr>
          <p:cNvPr id="3" name="Content Placeholder 2">
            <a:extLst>
              <a:ext uri="{FF2B5EF4-FFF2-40B4-BE49-F238E27FC236}">
                <a16:creationId xmlns:a16="http://schemas.microsoft.com/office/drawing/2014/main" id="{0BDDD3BA-1348-4C06-8EF6-DDC815589322}"/>
              </a:ext>
            </a:extLst>
          </p:cNvPr>
          <p:cNvSpPr>
            <a:spLocks noGrp="1"/>
          </p:cNvSpPr>
          <p:nvPr>
            <p:ph idx="1"/>
          </p:nvPr>
        </p:nvSpPr>
        <p:spPr/>
        <p:txBody>
          <a:bodyPr>
            <a:normAutofit lnSpcReduction="10000"/>
          </a:bodyPr>
          <a:lstStyle/>
          <a:p>
            <a:pPr marL="457200" indent="-457200">
              <a:lnSpc>
                <a:spcPct val="100000"/>
              </a:lnSpc>
              <a:buAutoNum type="arabicPeriod"/>
            </a:pPr>
            <a:r>
              <a:rPr lang="en-US" sz="3200" dirty="0"/>
              <a:t>Jesus’ Miracles</a:t>
            </a:r>
          </a:p>
          <a:p>
            <a:pPr marL="457200" indent="-457200">
              <a:lnSpc>
                <a:spcPct val="100000"/>
              </a:lnSpc>
              <a:buAutoNum type="arabicPeriod"/>
            </a:pPr>
            <a:r>
              <a:rPr lang="en-US" sz="3200" dirty="0"/>
              <a:t>Raising the Dead</a:t>
            </a:r>
          </a:p>
          <a:p>
            <a:pPr marL="457200" indent="-457200">
              <a:lnSpc>
                <a:spcPct val="100000"/>
              </a:lnSpc>
              <a:buAutoNum type="arabicPeriod"/>
            </a:pPr>
            <a:r>
              <a:rPr lang="en-US" sz="3200" dirty="0"/>
              <a:t>Accepts Worship</a:t>
            </a:r>
          </a:p>
          <a:p>
            <a:pPr marL="457200" indent="-457200">
              <a:lnSpc>
                <a:spcPct val="100000"/>
              </a:lnSpc>
              <a:buAutoNum type="arabicPeriod"/>
            </a:pPr>
            <a:r>
              <a:rPr lang="en-US" sz="3200" dirty="0"/>
              <a:t>Jesus’ Role as Judge</a:t>
            </a:r>
          </a:p>
          <a:p>
            <a:pPr marL="457200" indent="-457200">
              <a:lnSpc>
                <a:spcPct val="100000"/>
              </a:lnSpc>
              <a:buAutoNum type="arabicPeriod"/>
            </a:pPr>
            <a:r>
              <a:rPr lang="en-US" sz="3200" dirty="0"/>
              <a:t>Belief in Christ Essential </a:t>
            </a:r>
          </a:p>
          <a:p>
            <a:pPr marL="400050" lvl="1" indent="0">
              <a:buNone/>
            </a:pPr>
            <a:r>
              <a:rPr lang="en-US" sz="3000" dirty="0"/>
              <a:t>to Salvation</a:t>
            </a:r>
          </a:p>
        </p:txBody>
      </p:sp>
      <p:pic>
        <p:nvPicPr>
          <p:cNvPr id="4" name="Picture 2" descr="Depiction of Jesus - Wikipedia">
            <a:extLst>
              <a:ext uri="{FF2B5EF4-FFF2-40B4-BE49-F238E27FC236}">
                <a16:creationId xmlns:a16="http://schemas.microsoft.com/office/drawing/2014/main" id="{4E688672-50F1-4A11-A0CD-55B44529C2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4863" y="360947"/>
            <a:ext cx="5363483" cy="604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913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C343-5689-4FD2-B557-F4BB95D584A8}"/>
              </a:ext>
            </a:extLst>
          </p:cNvPr>
          <p:cNvSpPr>
            <a:spLocks noGrp="1"/>
          </p:cNvSpPr>
          <p:nvPr>
            <p:ph type="title"/>
          </p:nvPr>
        </p:nvSpPr>
        <p:spPr/>
        <p:txBody>
          <a:bodyPr/>
          <a:lstStyle/>
          <a:p>
            <a:r>
              <a:rPr lang="en-US" u="sng" dirty="0"/>
              <a:t>Conclusions:</a:t>
            </a:r>
            <a:endParaRPr lang="en-US" dirty="0"/>
          </a:p>
        </p:txBody>
      </p:sp>
      <p:sp>
        <p:nvSpPr>
          <p:cNvPr id="5" name="TextBox 4">
            <a:extLst>
              <a:ext uri="{FF2B5EF4-FFF2-40B4-BE49-F238E27FC236}">
                <a16:creationId xmlns:a16="http://schemas.microsoft.com/office/drawing/2014/main" id="{F069A5F5-BEB1-433C-B29F-7DAE6447CF43}"/>
              </a:ext>
            </a:extLst>
          </p:cNvPr>
          <p:cNvSpPr txBox="1"/>
          <p:nvPr/>
        </p:nvSpPr>
        <p:spPr>
          <a:xfrm>
            <a:off x="1082843" y="2967335"/>
            <a:ext cx="5366084" cy="384720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Jesus’ Radical Self-Concept: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Clearly Deity (Messiah, God’s only Son, and the Son of Man spoken of in Daniel).</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Divine Authority, Exorcist, Forgave Sins, Miracle Worker, Raising the Dead, and Accepted Worship.</a:t>
            </a: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Judge and Salvation Giver.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6" name="Picture 2" descr="The Teachings of Jesus Christ | ComeUntoChrist">
            <a:extLst>
              <a:ext uri="{FF2B5EF4-FFF2-40B4-BE49-F238E27FC236}">
                <a16:creationId xmlns:a16="http://schemas.microsoft.com/office/drawing/2014/main" id="{F8A64E95-4D3D-406C-B605-AB895F75E8B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29400" y="447188"/>
            <a:ext cx="4991100" cy="5963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56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FBD26-AB2F-421B-91DD-8E4DBE5A3FD7}"/>
              </a:ext>
            </a:extLst>
          </p:cNvPr>
          <p:cNvSpPr>
            <a:spLocks noGrp="1"/>
          </p:cNvSpPr>
          <p:nvPr>
            <p:ph type="title"/>
          </p:nvPr>
        </p:nvSpPr>
        <p:spPr>
          <a:xfrm>
            <a:off x="810000" y="120770"/>
            <a:ext cx="10571998" cy="1296868"/>
          </a:xfrm>
        </p:spPr>
        <p:txBody>
          <a:bodyPr/>
          <a:lstStyle/>
          <a:p>
            <a:endParaRPr lang="en-US" dirty="0"/>
          </a:p>
        </p:txBody>
      </p:sp>
      <p:pic>
        <p:nvPicPr>
          <p:cNvPr id="4" name="Picture 2" descr="Did Jesus claim to be God? - Eternity News">
            <a:extLst>
              <a:ext uri="{FF2B5EF4-FFF2-40B4-BE49-F238E27FC236}">
                <a16:creationId xmlns:a16="http://schemas.microsoft.com/office/drawing/2014/main" id="{F47F0DA5-3699-4A00-A124-8FCDD6D523B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22400" y="749300"/>
            <a:ext cx="9461500" cy="566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02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B8443-C0BE-433F-88E3-08F50F0572F7}"/>
              </a:ext>
            </a:extLst>
          </p:cNvPr>
          <p:cNvSpPr>
            <a:spLocks noGrp="1"/>
          </p:cNvSpPr>
          <p:nvPr>
            <p:ph type="title"/>
          </p:nvPr>
        </p:nvSpPr>
        <p:spPr/>
        <p:txBody>
          <a:bodyPr/>
          <a:lstStyle/>
          <a:p>
            <a:r>
              <a:rPr lang="en-US" dirty="0"/>
              <a:t>Ransom Theory</a:t>
            </a:r>
          </a:p>
        </p:txBody>
      </p:sp>
      <p:sp>
        <p:nvSpPr>
          <p:cNvPr id="3" name="Content Placeholder 2">
            <a:extLst>
              <a:ext uri="{FF2B5EF4-FFF2-40B4-BE49-F238E27FC236}">
                <a16:creationId xmlns:a16="http://schemas.microsoft.com/office/drawing/2014/main" id="{FC3FE5A4-B4E4-4290-9485-9BB3863F828A}"/>
              </a:ext>
            </a:extLst>
          </p:cNvPr>
          <p:cNvSpPr>
            <a:spLocks noGrp="1"/>
          </p:cNvSpPr>
          <p:nvPr>
            <p:ph idx="1"/>
          </p:nvPr>
        </p:nvSpPr>
        <p:spPr/>
        <p:txBody>
          <a:bodyPr>
            <a:normAutofit/>
          </a:bodyPr>
          <a:lstStyle/>
          <a:p>
            <a:pPr marL="0" indent="0">
              <a:buNone/>
            </a:pPr>
            <a:r>
              <a:rPr lang="en-US" sz="3600" dirty="0">
                <a:effectLst/>
                <a:latin typeface="Calibri" panose="020F0502020204030204" pitchFamily="34" charset="0"/>
                <a:ea typeface="Calibri" panose="020F0502020204030204" pitchFamily="34" charset="0"/>
              </a:rPr>
              <a:t>The Ransom Theory of the Atonement is one of the first major theories.  It finds its roots in the early church, particularly with Origen from the 3</a:t>
            </a:r>
            <a:r>
              <a:rPr lang="en-US" sz="3600" baseline="30000" dirty="0">
                <a:effectLst/>
                <a:latin typeface="Calibri" panose="020F0502020204030204" pitchFamily="34" charset="0"/>
                <a:ea typeface="Calibri" panose="020F0502020204030204" pitchFamily="34" charset="0"/>
              </a:rPr>
              <a:t>rd</a:t>
            </a:r>
            <a:r>
              <a:rPr lang="en-US" sz="3600" dirty="0">
                <a:effectLst/>
                <a:latin typeface="Calibri" panose="020F0502020204030204" pitchFamily="34" charset="0"/>
                <a:ea typeface="Calibri" panose="020F0502020204030204" pitchFamily="34" charset="0"/>
              </a:rPr>
              <a:t> Century.  This theory essentially teaches that Jesus died as a ransom sacrifice, paid either to Satan or to God the Father.</a:t>
            </a:r>
            <a:endParaRPr lang="en-US" sz="3600" dirty="0"/>
          </a:p>
        </p:txBody>
      </p:sp>
    </p:spTree>
    <p:extLst>
      <p:ext uri="{BB962C8B-B14F-4D97-AF65-F5344CB8AC3E}">
        <p14:creationId xmlns:p14="http://schemas.microsoft.com/office/powerpoint/2010/main" val="100818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D3A2-7A63-4BB7-9D94-0297F123B2DC}"/>
              </a:ext>
            </a:extLst>
          </p:cNvPr>
          <p:cNvSpPr>
            <a:spLocks noGrp="1"/>
          </p:cNvSpPr>
          <p:nvPr>
            <p:ph type="title"/>
          </p:nvPr>
        </p:nvSpPr>
        <p:spPr/>
        <p:txBody>
          <a:bodyPr/>
          <a:lstStyle/>
          <a:p>
            <a:r>
              <a:rPr lang="en-US" dirty="0"/>
              <a:t>Moral Influence Theory</a:t>
            </a:r>
          </a:p>
        </p:txBody>
      </p:sp>
      <p:sp>
        <p:nvSpPr>
          <p:cNvPr id="3" name="Content Placeholder 2">
            <a:extLst>
              <a:ext uri="{FF2B5EF4-FFF2-40B4-BE49-F238E27FC236}">
                <a16:creationId xmlns:a16="http://schemas.microsoft.com/office/drawing/2014/main" id="{F1850D0E-9BEC-44F6-9C99-B89969DBD67E}"/>
              </a:ext>
            </a:extLst>
          </p:cNvPr>
          <p:cNvSpPr>
            <a:spLocks noGrp="1"/>
          </p:cNvSpPr>
          <p:nvPr>
            <p:ph idx="1"/>
          </p:nvPr>
        </p:nvSpPr>
        <p:spPr/>
        <p:txBody>
          <a:bodyPr>
            <a:noAutofit/>
          </a:bodyPr>
          <a:lstStyle/>
          <a:p>
            <a:pPr marL="0" marR="0" lv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rPr>
              <a:t>Christ death is seen more as a ramification of His moral life.  In this view, the purpose and result of Christ's death was to influence mankind toward moral improvement. This theory denies that Christ died to satisfy any principle of divine justice, but teaches instead, that His death was designed to impress mankind with a sense of God's love, resulting in softening their hearts and leading them to repentance.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4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E4A55-2DF4-49ED-9DED-966F0D72A814}"/>
              </a:ext>
            </a:extLst>
          </p:cNvPr>
          <p:cNvSpPr>
            <a:spLocks noGrp="1"/>
          </p:cNvSpPr>
          <p:nvPr>
            <p:ph type="title"/>
          </p:nvPr>
        </p:nvSpPr>
        <p:spPr/>
        <p:txBody>
          <a:bodyPr/>
          <a:lstStyle/>
          <a:p>
            <a:r>
              <a:rPr lang="en-US" dirty="0"/>
              <a:t>Christus Victor</a:t>
            </a:r>
          </a:p>
        </p:txBody>
      </p:sp>
      <p:sp>
        <p:nvSpPr>
          <p:cNvPr id="3" name="Content Placeholder 2">
            <a:extLst>
              <a:ext uri="{FF2B5EF4-FFF2-40B4-BE49-F238E27FC236}">
                <a16:creationId xmlns:a16="http://schemas.microsoft.com/office/drawing/2014/main" id="{B81A2919-FE91-47C9-96B2-8E629276EA8D}"/>
              </a:ext>
            </a:extLst>
          </p:cNvPr>
          <p:cNvSpPr>
            <a:spLocks noGrp="1"/>
          </p:cNvSpPr>
          <p:nvPr>
            <p:ph idx="1"/>
          </p:nvPr>
        </p:nvSpPr>
        <p:spPr/>
        <p:txBody>
          <a:bodyPr>
            <a:noAutofit/>
          </a:bodyPr>
          <a:lstStyle/>
          <a:p>
            <a:pPr marL="0" marR="0" lv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rPr>
              <a:t>This was the dominant view up until the 12</a:t>
            </a:r>
            <a:r>
              <a:rPr lang="en-US" sz="3200" baseline="30000" dirty="0">
                <a:effectLst/>
                <a:latin typeface="Calibri" panose="020F0502020204030204" pitchFamily="34" charset="0"/>
                <a:ea typeface="Calibri" panose="020F0502020204030204" pitchFamily="34" charset="0"/>
              </a:rPr>
              <a:t>th</a:t>
            </a:r>
            <a:r>
              <a:rPr lang="en-US" sz="3200" dirty="0">
                <a:effectLst/>
                <a:latin typeface="Calibri" panose="020F0502020204030204" pitchFamily="34" charset="0"/>
                <a:ea typeface="Calibri" panose="020F0502020204030204" pitchFamily="34" charset="0"/>
              </a:rPr>
              <a:t> Century.  In this view, folks like Irenaeus and Athanasius, saw Jesus’ act of dying on the cross as a triumphant victor who redeems us from slavery, ransoms us from evil, revives, restores, and reconciles us.  By defeating the evil powers that oppose God, Jesus rescued his people from Satan and established himself as the rightful king.</a:t>
            </a:r>
            <a:r>
              <a:rPr lang="en-US" sz="3200" dirty="0">
                <a:effectLst/>
                <a:latin typeface="Charter"/>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133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13864</TotalTime>
  <Words>848</Words>
  <Application>Microsoft Office PowerPoint</Application>
  <PresentationFormat>Widescreen</PresentationFormat>
  <Paragraphs>66</Paragraphs>
  <Slides>18</Slides>
  <Notes>0</Notes>
  <HiddenSlides>0</HiddenSlides>
  <MMClips>0</MMClips>
  <ScaleCrop>false</ScaleCrop>
  <HeadingPairs>
    <vt:vector size="8" baseType="variant">
      <vt:variant>
        <vt:lpstr>Fonts Used</vt:lpstr>
      </vt:variant>
      <vt:variant>
        <vt:i4>10</vt:i4>
      </vt:variant>
      <vt:variant>
        <vt:lpstr>Theme</vt:lpstr>
      </vt:variant>
      <vt:variant>
        <vt:i4>3</vt:i4>
      </vt:variant>
      <vt:variant>
        <vt:lpstr>Slide Titles</vt:lpstr>
      </vt:variant>
      <vt:variant>
        <vt:i4>18</vt:i4>
      </vt:variant>
      <vt:variant>
        <vt:lpstr>Custom Shows</vt:lpstr>
      </vt:variant>
      <vt:variant>
        <vt:i4>1</vt:i4>
      </vt:variant>
    </vt:vector>
  </HeadingPairs>
  <TitlesOfParts>
    <vt:vector size="32" baseType="lpstr">
      <vt:lpstr>Arial</vt:lpstr>
      <vt:lpstr>Calibri</vt:lpstr>
      <vt:lpstr>Cambria</vt:lpstr>
      <vt:lpstr>Century Gothic</vt:lpstr>
      <vt:lpstr>Charter</vt:lpstr>
      <vt:lpstr>Georgia</vt:lpstr>
      <vt:lpstr>Source Sans Pro</vt:lpstr>
      <vt:lpstr>system-ui</vt:lpstr>
      <vt:lpstr>Times New Roman</vt:lpstr>
      <vt:lpstr>Wingdings 2</vt:lpstr>
      <vt:lpstr>1_WJB1</vt:lpstr>
      <vt:lpstr>7_WJB1</vt:lpstr>
      <vt:lpstr>Quotable</vt:lpstr>
      <vt:lpstr> Who did Christ Claim to be? </vt:lpstr>
      <vt:lpstr>Three Claims:</vt:lpstr>
      <vt:lpstr>Jesus’ Authority:</vt:lpstr>
      <vt:lpstr>Also:</vt:lpstr>
      <vt:lpstr>Conclusions:</vt:lpstr>
      <vt:lpstr>PowerPoint Presentation</vt:lpstr>
      <vt:lpstr>Ransom Theory</vt:lpstr>
      <vt:lpstr>Moral Influence Theory</vt:lpstr>
      <vt:lpstr>Christus Victor</vt:lpstr>
      <vt:lpstr>Satisfaction Theory</vt:lpstr>
      <vt:lpstr>Penal Substitution Theory</vt:lpstr>
      <vt:lpstr>Salvation as a Process</vt:lpstr>
      <vt:lpstr>Some Essentials</vt:lpstr>
      <vt:lpstr>What About? </vt:lpstr>
      <vt:lpstr>Isaiah 7:16</vt:lpstr>
      <vt:lpstr>John 9 </vt:lpstr>
      <vt:lpstr>What about those who’ve never heard?</vt:lpstr>
      <vt:lpstr>1 Corinthians 9:16</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877</cp:revision>
  <cp:lastPrinted>2022-08-21T12:02:35Z</cp:lastPrinted>
  <dcterms:created xsi:type="dcterms:W3CDTF">2021-01-08T23:52:50Z</dcterms:created>
  <dcterms:modified xsi:type="dcterms:W3CDTF">2022-10-30T20:52:31Z</dcterms:modified>
</cp:coreProperties>
</file>