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 id="2147483885" r:id="rId2"/>
  </p:sldMasterIdLst>
  <p:notesMasterIdLst>
    <p:notesMasterId r:id="rId19"/>
  </p:notesMasterIdLst>
  <p:handoutMasterIdLst>
    <p:handoutMasterId r:id="rId20"/>
  </p:handoutMasterIdLst>
  <p:sldIdLst>
    <p:sldId id="570" r:id="rId3"/>
    <p:sldId id="539" r:id="rId4"/>
    <p:sldId id="544" r:id="rId5"/>
    <p:sldId id="545" r:id="rId6"/>
    <p:sldId id="540" r:id="rId7"/>
    <p:sldId id="559" r:id="rId8"/>
    <p:sldId id="560" r:id="rId9"/>
    <p:sldId id="561" r:id="rId10"/>
    <p:sldId id="562" r:id="rId11"/>
    <p:sldId id="563" r:id="rId12"/>
    <p:sldId id="564" r:id="rId13"/>
    <p:sldId id="565" r:id="rId14"/>
    <p:sldId id="567" r:id="rId15"/>
    <p:sldId id="566" r:id="rId16"/>
    <p:sldId id="569" r:id="rId17"/>
    <p:sldId id="568" r:id="rId18"/>
  </p:sldIdLst>
  <p:sldSz cx="12192000" cy="6858000"/>
  <p:notesSz cx="6950075" cy="9236075"/>
  <p:custShowLst>
    <p:custShow name="Mem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9B238D-AB4B-443B-AE74-6B7E606E67C7}">
          <p14:sldIdLst>
            <p14:sldId id="570"/>
            <p14:sldId id="539"/>
            <p14:sldId id="544"/>
            <p14:sldId id="545"/>
            <p14:sldId id="540"/>
            <p14:sldId id="559"/>
            <p14:sldId id="560"/>
            <p14:sldId id="561"/>
            <p14:sldId id="562"/>
            <p14:sldId id="563"/>
            <p14:sldId id="564"/>
            <p14:sldId id="565"/>
            <p14:sldId id="567"/>
            <p14:sldId id="566"/>
            <p14:sldId id="569"/>
            <p14:sldId id="568"/>
          </p14:sldIdLst>
        </p14:section>
        <p14:section name="Default Section" id="{E282AA71-2094-4A34-8F76-655156D3CD0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941651"/>
    <a:srgbClr val="009193"/>
    <a:srgbClr val="008F00"/>
    <a:srgbClr val="FF40FF"/>
    <a:srgbClr val="11B098"/>
    <a:srgbClr val="0DB079"/>
    <a:srgbClr val="CD4614"/>
    <a:srgbClr val="F545BC"/>
    <a:srgbClr val="FF2600"/>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843" autoAdjust="0"/>
    <p:restoredTop sz="95563" autoAdjust="0"/>
  </p:normalViewPr>
  <p:slideViewPr>
    <p:cSldViewPr>
      <p:cViewPr varScale="1">
        <p:scale>
          <a:sx n="75" d="100"/>
          <a:sy n="75" d="100"/>
        </p:scale>
        <p:origin x="62" y="125"/>
      </p:cViewPr>
      <p:guideLst>
        <p:guide orient="horz" pos="2160"/>
        <p:guide pos="3840"/>
      </p:guideLst>
    </p:cSldViewPr>
  </p:slideViewPr>
  <p:outlineViewPr>
    <p:cViewPr>
      <p:scale>
        <a:sx n="33" d="100"/>
        <a:sy n="33" d="100"/>
      </p:scale>
      <p:origin x="0" y="-37472"/>
    </p:cViewPr>
  </p:outlineViewPr>
  <p:notesTextViewPr>
    <p:cViewPr>
      <p:scale>
        <a:sx n="3" d="2"/>
        <a:sy n="3" d="2"/>
      </p:scale>
      <p:origin x="0" y="0"/>
    </p:cViewPr>
  </p:notesTextViewPr>
  <p:sorterViewPr>
    <p:cViewPr varScale="1">
      <p:scale>
        <a:sx n="1" d="1"/>
        <a:sy n="1" d="1"/>
      </p:scale>
      <p:origin x="0" y="-2170"/>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69"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10/9/2022</a:t>
            </a:fld>
            <a:endParaRPr lang="en-US"/>
          </a:p>
        </p:txBody>
      </p:sp>
      <p:sp>
        <p:nvSpPr>
          <p:cNvPr id="4" name="Footer Placeholder 3"/>
          <p:cNvSpPr>
            <a:spLocks noGrp="1"/>
          </p:cNvSpPr>
          <p:nvPr>
            <p:ph type="ftr" sz="quarter" idx="2"/>
          </p:nvPr>
        </p:nvSpPr>
        <p:spPr>
          <a:xfrm>
            <a:off x="1"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69"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10/9/2022</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4BE6E6-50D7-4692-962D-256C34780892}"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3783C-F20D-4907-A12E-4DFF0CBB194E}" type="slidenum">
              <a:rPr lang="en-US" smtClean="0"/>
              <a:t>‹#›</a:t>
            </a:fld>
            <a:endParaRPr lang="en-US"/>
          </a:p>
        </p:txBody>
      </p:sp>
    </p:spTree>
    <p:extLst>
      <p:ext uri="{BB962C8B-B14F-4D97-AF65-F5344CB8AC3E}">
        <p14:creationId xmlns:p14="http://schemas.microsoft.com/office/powerpoint/2010/main" val="290377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4BE6E6-50D7-4692-962D-256C34780892}"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3783C-F20D-4907-A12E-4DFF0CBB194E}" type="slidenum">
              <a:rPr lang="en-US" smtClean="0"/>
              <a:t>‹#›</a:t>
            </a:fld>
            <a:endParaRPr lang="en-US"/>
          </a:p>
        </p:txBody>
      </p:sp>
    </p:spTree>
    <p:extLst>
      <p:ext uri="{BB962C8B-B14F-4D97-AF65-F5344CB8AC3E}">
        <p14:creationId xmlns:p14="http://schemas.microsoft.com/office/powerpoint/2010/main" val="612353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4BE6E6-50D7-4692-962D-256C34780892}"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3783C-F20D-4907-A12E-4DFF0CBB194E}" type="slidenum">
              <a:rPr lang="en-US" smtClean="0"/>
              <a:t>‹#›</a:t>
            </a:fld>
            <a:endParaRPr lang="en-US"/>
          </a:p>
        </p:txBody>
      </p:sp>
    </p:spTree>
    <p:extLst>
      <p:ext uri="{BB962C8B-B14F-4D97-AF65-F5344CB8AC3E}">
        <p14:creationId xmlns:p14="http://schemas.microsoft.com/office/powerpoint/2010/main" val="1883244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4BE6E6-50D7-4692-962D-256C34780892}"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3783C-F20D-4907-A12E-4DFF0CBB194E}" type="slidenum">
              <a:rPr lang="en-US" smtClean="0"/>
              <a:t>‹#›</a:t>
            </a:fld>
            <a:endParaRPr lang="en-US"/>
          </a:p>
        </p:txBody>
      </p:sp>
    </p:spTree>
    <p:extLst>
      <p:ext uri="{BB962C8B-B14F-4D97-AF65-F5344CB8AC3E}">
        <p14:creationId xmlns:p14="http://schemas.microsoft.com/office/powerpoint/2010/main" val="712639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4BE6E6-50D7-4692-962D-256C34780892}" type="datetimeFigureOut">
              <a:rPr lang="en-US" smtClean="0"/>
              <a:t>10/9/2022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73783C-F20D-4907-A12E-4DFF0CBB194E}" type="slidenum">
              <a:rPr lang="en-US" smtClean="0"/>
              <a:t>‹#›</a:t>
            </a:fld>
            <a:endParaRPr lang="en-US"/>
          </a:p>
        </p:txBody>
      </p:sp>
    </p:spTree>
    <p:extLst>
      <p:ext uri="{BB962C8B-B14F-4D97-AF65-F5344CB8AC3E}">
        <p14:creationId xmlns:p14="http://schemas.microsoft.com/office/powerpoint/2010/main" val="2670995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4BE6E6-50D7-4692-962D-256C34780892}" type="datetimeFigureOut">
              <a:rPr lang="en-US" smtClean="0"/>
              <a:t>10/9/2022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73783C-F20D-4907-A12E-4DFF0CBB194E}" type="slidenum">
              <a:rPr lang="en-US" smtClean="0"/>
              <a:t>‹#›</a:t>
            </a:fld>
            <a:endParaRPr lang="en-US"/>
          </a:p>
        </p:txBody>
      </p:sp>
    </p:spTree>
    <p:extLst>
      <p:ext uri="{BB962C8B-B14F-4D97-AF65-F5344CB8AC3E}">
        <p14:creationId xmlns:p14="http://schemas.microsoft.com/office/powerpoint/2010/main" val="2868130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BE6E6-50D7-4692-962D-256C34780892}" type="datetimeFigureOut">
              <a:rPr lang="en-US" smtClean="0"/>
              <a:t>10/9/2022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73783C-F20D-4907-A12E-4DFF0CBB194E}" type="slidenum">
              <a:rPr lang="en-US" smtClean="0"/>
              <a:t>‹#›</a:t>
            </a:fld>
            <a:endParaRPr lang="en-US"/>
          </a:p>
        </p:txBody>
      </p:sp>
    </p:spTree>
    <p:extLst>
      <p:ext uri="{BB962C8B-B14F-4D97-AF65-F5344CB8AC3E}">
        <p14:creationId xmlns:p14="http://schemas.microsoft.com/office/powerpoint/2010/main" val="3165628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4BE6E6-50D7-4692-962D-256C34780892}"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3783C-F20D-4907-A12E-4DFF0CBB194E}" type="slidenum">
              <a:rPr lang="en-US" smtClean="0"/>
              <a:t>‹#›</a:t>
            </a:fld>
            <a:endParaRPr lang="en-US"/>
          </a:p>
        </p:txBody>
      </p:sp>
    </p:spTree>
    <p:extLst>
      <p:ext uri="{BB962C8B-B14F-4D97-AF65-F5344CB8AC3E}">
        <p14:creationId xmlns:p14="http://schemas.microsoft.com/office/powerpoint/2010/main" val="981342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4BE6E6-50D7-4692-962D-256C34780892}"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3783C-F20D-4907-A12E-4DFF0CBB194E}" type="slidenum">
              <a:rPr lang="en-US" smtClean="0"/>
              <a:t>‹#›</a:t>
            </a:fld>
            <a:endParaRPr lang="en-US"/>
          </a:p>
        </p:txBody>
      </p:sp>
    </p:spTree>
    <p:extLst>
      <p:ext uri="{BB962C8B-B14F-4D97-AF65-F5344CB8AC3E}">
        <p14:creationId xmlns:p14="http://schemas.microsoft.com/office/powerpoint/2010/main" val="1200186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4BE6E6-50D7-4692-962D-256C34780892}"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3783C-F20D-4907-A12E-4DFF0CBB194E}" type="slidenum">
              <a:rPr lang="en-US" smtClean="0"/>
              <a:t>‹#›</a:t>
            </a:fld>
            <a:endParaRPr lang="en-US"/>
          </a:p>
        </p:txBody>
      </p:sp>
    </p:spTree>
    <p:extLst>
      <p:ext uri="{BB962C8B-B14F-4D97-AF65-F5344CB8AC3E}">
        <p14:creationId xmlns:p14="http://schemas.microsoft.com/office/powerpoint/2010/main" val="246538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4BE6E6-50D7-4692-962D-256C34780892}"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3783C-F20D-4907-A12E-4DFF0CBB194E}" type="slidenum">
              <a:rPr lang="en-US" smtClean="0"/>
              <a:t>‹#›</a:t>
            </a:fld>
            <a:endParaRPr lang="en-US"/>
          </a:p>
        </p:txBody>
      </p:sp>
    </p:spTree>
    <p:extLst>
      <p:ext uri="{BB962C8B-B14F-4D97-AF65-F5344CB8AC3E}">
        <p14:creationId xmlns:p14="http://schemas.microsoft.com/office/powerpoint/2010/main" val="74045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10/9/2022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10/9/2022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10/9/2022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10/9/2022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10/9/2022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4BE6E6-50D7-4692-962D-256C34780892}" type="datetimeFigureOut">
              <a:rPr lang="en-US" smtClean="0"/>
              <a:t>10/9/2022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3783C-F20D-4907-A12E-4DFF0CBB194E}" type="slidenum">
              <a:rPr lang="en-US" smtClean="0"/>
              <a:t>‹#›</a:t>
            </a:fld>
            <a:endParaRPr lang="en-US"/>
          </a:p>
        </p:txBody>
      </p:sp>
    </p:spTree>
    <p:extLst>
      <p:ext uri="{BB962C8B-B14F-4D97-AF65-F5344CB8AC3E}">
        <p14:creationId xmlns:p14="http://schemas.microsoft.com/office/powerpoint/2010/main" val="165569366"/>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A4F2DBB-BC8B-7D08-E278-91F7C47B7330}"/>
              </a:ext>
            </a:extLst>
          </p:cNvPr>
          <p:cNvSpPr>
            <a:spLocks noGrp="1"/>
          </p:cNvSpPr>
          <p:nvPr>
            <p:ph type="title"/>
          </p:nvPr>
        </p:nvSpPr>
        <p:spPr>
          <a:xfrm>
            <a:off x="5497322" y="329184"/>
            <a:ext cx="4688333" cy="1376130"/>
          </a:xfrm>
        </p:spPr>
        <p:txBody>
          <a:bodyPr anchor="b">
            <a:normAutofit/>
          </a:bodyPr>
          <a:lstStyle/>
          <a:p>
            <a:r>
              <a:rPr lang="en-US" sz="4800" b="1" dirty="0"/>
              <a:t>Today is Your Day!</a:t>
            </a:r>
            <a:br>
              <a:rPr lang="en-US" sz="4300" b="1" dirty="0"/>
            </a:br>
            <a:r>
              <a:rPr lang="en-US" sz="4300" b="1" dirty="0"/>
              <a:t>Believe and Receive</a:t>
            </a:r>
          </a:p>
        </p:txBody>
      </p:sp>
      <p:sp>
        <p:nvSpPr>
          <p:cNvPr id="205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7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40AEE36-A0A0-4E90-15AF-927BB01CE072}"/>
              </a:ext>
            </a:extLst>
          </p:cNvPr>
          <p:cNvSpPr>
            <a:spLocks noGrp="1"/>
          </p:cNvSpPr>
          <p:nvPr>
            <p:ph idx="1"/>
          </p:nvPr>
        </p:nvSpPr>
        <p:spPr>
          <a:xfrm>
            <a:off x="5497322" y="2374947"/>
            <a:ext cx="4269995" cy="3780122"/>
          </a:xfrm>
        </p:spPr>
        <p:txBody>
          <a:bodyPr>
            <a:normAutofit lnSpcReduction="10000"/>
          </a:bodyPr>
          <a:lstStyle/>
          <a:p>
            <a:pPr marL="0" indent="0">
              <a:buNone/>
            </a:pPr>
            <a:endParaRPr lang="en-US" sz="1900" dirty="0">
              <a:latin typeface="Bookman Old Style" panose="02050604050505020204" pitchFamily="18" charset="0"/>
            </a:endParaRPr>
          </a:p>
          <a:p>
            <a:pPr marL="0" indent="0">
              <a:buNone/>
            </a:pPr>
            <a:r>
              <a:rPr lang="en-US" sz="2400" dirty="0">
                <a:latin typeface="Bookman Old Style" panose="02050604050505020204" pitchFamily="18" charset="0"/>
              </a:rPr>
              <a:t>I’m here this morning because I want</a:t>
            </a:r>
          </a:p>
          <a:p>
            <a:pPr marL="0" indent="0">
              <a:buNone/>
            </a:pPr>
            <a:endParaRPr lang="en-US" sz="1300" dirty="0">
              <a:latin typeface="Bookman Old Style" panose="02050604050505020204" pitchFamily="18" charset="0"/>
            </a:endParaRPr>
          </a:p>
          <a:p>
            <a:pPr marL="514350" indent="-514350">
              <a:buAutoNum type="alphaLcParenR"/>
            </a:pPr>
            <a:r>
              <a:rPr lang="en-US" sz="2400" dirty="0">
                <a:latin typeface="Bookman Old Style" panose="02050604050505020204" pitchFamily="18" charset="0"/>
              </a:rPr>
              <a:t>A fresh anointing</a:t>
            </a:r>
          </a:p>
          <a:p>
            <a:pPr marL="514350" indent="-514350">
              <a:buAutoNum type="alphaLcParenR"/>
            </a:pPr>
            <a:r>
              <a:rPr lang="en-US" sz="2400" dirty="0">
                <a:latin typeface="Bookman Old Style" panose="02050604050505020204" pitchFamily="18" charset="0"/>
              </a:rPr>
              <a:t>A financial blessing</a:t>
            </a:r>
          </a:p>
          <a:p>
            <a:pPr marL="514350" indent="-514350">
              <a:buAutoNum type="alphaLcParenR"/>
            </a:pPr>
            <a:r>
              <a:rPr lang="en-US" sz="2400" dirty="0">
                <a:latin typeface="Bookman Old Style" panose="02050604050505020204" pitchFamily="18" charset="0"/>
              </a:rPr>
              <a:t>Victory over an obnoxious co-worker</a:t>
            </a:r>
          </a:p>
          <a:p>
            <a:pPr marL="514350" indent="-514350">
              <a:buAutoNum type="alphaLcParenR"/>
            </a:pPr>
            <a:r>
              <a:rPr lang="en-US" sz="2400" dirty="0">
                <a:latin typeface="Bookman Old Style" panose="02050604050505020204" pitchFamily="18" charset="0"/>
              </a:rPr>
              <a:t>New revelation</a:t>
            </a:r>
          </a:p>
          <a:p>
            <a:pPr marL="514350" indent="-514350">
              <a:buAutoNum type="alphaLcParenR"/>
            </a:pPr>
            <a:r>
              <a:rPr lang="en-US" sz="2400" dirty="0">
                <a:latin typeface="Bookman Old Style" panose="02050604050505020204" pitchFamily="18" charset="0"/>
              </a:rPr>
              <a:t>All of the above</a:t>
            </a:r>
          </a:p>
        </p:txBody>
      </p:sp>
      <p:pic>
        <p:nvPicPr>
          <p:cNvPr id="2052" name="Picture 4" descr="Kenneth Copeland looks like the villain from The Mask. : r/pics">
            <a:extLst>
              <a:ext uri="{FF2B5EF4-FFF2-40B4-BE49-F238E27FC236}">
                <a16:creationId xmlns:a16="http://schemas.microsoft.com/office/drawing/2014/main" id="{35602892-9AF1-AD04-C9D4-0AF572C7D5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3836" r="53591" b="6977"/>
          <a:stretch/>
        </p:blipFill>
        <p:spPr bwMode="auto">
          <a:xfrm>
            <a:off x="1920274" y="329184"/>
            <a:ext cx="3182692" cy="611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739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224271-D3A3-A2E8-D57E-EEE134A9EEB3}"/>
              </a:ext>
            </a:extLst>
          </p:cNvPr>
          <p:cNvPicPr>
            <a:picLocks noChangeAspect="1"/>
          </p:cNvPicPr>
          <p:nvPr/>
        </p:nvPicPr>
        <p:blipFill rotWithShape="1">
          <a:blip r:embed="rId2"/>
          <a:srcRect l="25069" t="35953" r="10729" b="29892"/>
          <a:stretch/>
        </p:blipFill>
        <p:spPr>
          <a:xfrm rot="451458">
            <a:off x="6506367" y="593901"/>
            <a:ext cx="3677948" cy="1427806"/>
          </a:xfrm>
          <a:prstGeom prst="rect">
            <a:avLst/>
          </a:prstGeom>
        </p:spPr>
      </p:pic>
      <p:sp>
        <p:nvSpPr>
          <p:cNvPr id="6" name="TextBox 5">
            <a:extLst>
              <a:ext uri="{FF2B5EF4-FFF2-40B4-BE49-F238E27FC236}">
                <a16:creationId xmlns:a16="http://schemas.microsoft.com/office/drawing/2014/main" id="{399C91FA-D8EE-247E-19AD-8FB4E2A0B992}"/>
              </a:ext>
            </a:extLst>
          </p:cNvPr>
          <p:cNvSpPr txBox="1"/>
          <p:nvPr/>
        </p:nvSpPr>
        <p:spPr>
          <a:xfrm rot="21318187">
            <a:off x="7400723" y="234364"/>
            <a:ext cx="3076442" cy="830997"/>
          </a:xfrm>
          <a:prstGeom prst="rect">
            <a:avLst/>
          </a:prstGeom>
          <a:noFill/>
        </p:spPr>
        <p:txBody>
          <a:bodyPr wrap="square" rtlCol="0">
            <a:spAutoFit/>
          </a:bodyPr>
          <a:lstStyle/>
          <a:p>
            <a:pPr defTabSz="457200"/>
            <a:r>
              <a:rPr lang="en-US" sz="2400" b="1" dirty="0">
                <a:solidFill>
                  <a:prstClr val="black"/>
                </a:solidFill>
                <a:latin typeface="Dreaming Outloud Script Pro" panose="020B0604020202020204" pitchFamily="66" charset="0"/>
                <a:cs typeface="Dreaming Outloud Script Pro" panose="020B0604020202020204" pitchFamily="66" charset="0"/>
              </a:rPr>
              <a:t>Clothing ourselves</a:t>
            </a:r>
          </a:p>
          <a:p>
            <a:pPr defTabSz="457200"/>
            <a:r>
              <a:rPr lang="en-US" sz="2400" b="1" dirty="0">
                <a:solidFill>
                  <a:prstClr val="black"/>
                </a:solidFill>
                <a:latin typeface="Dreaming Outloud Script Pro" panose="020B0604020202020204" pitchFamily="66" charset="0"/>
                <a:cs typeface="Dreaming Outloud Script Pro" panose="020B0604020202020204" pitchFamily="66" charset="0"/>
              </a:rPr>
              <a:t>				  </a:t>
            </a:r>
            <a:r>
              <a:rPr lang="en-US" b="1" dirty="0">
                <a:solidFill>
                  <a:prstClr val="black"/>
                </a:solidFill>
                <a:latin typeface="Dreaming Outloud Script Pro" panose="020B0604020202020204" pitchFamily="66" charset="0"/>
                <a:cs typeface="Dreaming Outloud Script Pro" panose="020B0604020202020204" pitchFamily="66" charset="0"/>
              </a:rPr>
              <a:t>with</a:t>
            </a:r>
          </a:p>
        </p:txBody>
      </p:sp>
      <p:sp>
        <p:nvSpPr>
          <p:cNvPr id="2" name="TextBox 1">
            <a:extLst>
              <a:ext uri="{FF2B5EF4-FFF2-40B4-BE49-F238E27FC236}">
                <a16:creationId xmlns:a16="http://schemas.microsoft.com/office/drawing/2014/main" id="{EB1E6A60-3C17-F692-42E6-C9864BCE0164}"/>
              </a:ext>
            </a:extLst>
          </p:cNvPr>
          <p:cNvSpPr txBox="1"/>
          <p:nvPr/>
        </p:nvSpPr>
        <p:spPr>
          <a:xfrm>
            <a:off x="3487025" y="1795245"/>
            <a:ext cx="5679347" cy="4293483"/>
          </a:xfrm>
          <a:prstGeom prst="rect">
            <a:avLst/>
          </a:prstGeom>
          <a:noFill/>
        </p:spPr>
        <p:txBody>
          <a:bodyPr wrap="square" rtlCol="0">
            <a:spAutoFit/>
          </a:bodyPr>
          <a:lstStyle/>
          <a:p>
            <a:pPr defTabSz="457200"/>
            <a:r>
              <a:rPr lang="en-US" sz="7500" b="1" kern="150" dirty="0">
                <a:solidFill>
                  <a:srgbClr val="000000"/>
                </a:solidFill>
                <a:latin typeface="Amasis MT Pro Medium" panose="02040604050005020304" pitchFamily="18" charset="0"/>
                <a:ea typeface="Times New Roman" panose="02020603050405020304" pitchFamily="18" charset="0"/>
              </a:rPr>
              <a:t>6. </a:t>
            </a:r>
          </a:p>
          <a:p>
            <a:pPr defTabSz="457200"/>
            <a:r>
              <a:rPr lang="en-US" sz="2200" b="1" kern="150" dirty="0">
                <a:solidFill>
                  <a:srgbClr val="000000"/>
                </a:solidFill>
                <a:latin typeface="Amasis MT Pro Medium" panose="02040604050005020304" pitchFamily="18" charset="0"/>
                <a:ea typeface="Times New Roman" panose="02020603050405020304" pitchFamily="18" charset="0"/>
              </a:rPr>
              <a:t>There are situations in our life together in which gentle correction may be needed for patterns of speech or behavior that aren't necessarily sinful but are problematic. For example, someone may have a pattern of being unintentionally inconsiderate. I am committed to the humility of hearing from a brother or sister if he/she perceives a need to address me on this level.</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3544390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224271-D3A3-A2E8-D57E-EEE134A9EEB3}"/>
              </a:ext>
            </a:extLst>
          </p:cNvPr>
          <p:cNvPicPr>
            <a:picLocks noChangeAspect="1"/>
          </p:cNvPicPr>
          <p:nvPr/>
        </p:nvPicPr>
        <p:blipFill rotWithShape="1">
          <a:blip r:embed="rId2"/>
          <a:srcRect l="25069" t="35953" r="10729" b="29892"/>
          <a:stretch/>
        </p:blipFill>
        <p:spPr>
          <a:xfrm rot="451458">
            <a:off x="6506367" y="593901"/>
            <a:ext cx="3677948" cy="1427806"/>
          </a:xfrm>
          <a:prstGeom prst="rect">
            <a:avLst/>
          </a:prstGeom>
        </p:spPr>
      </p:pic>
      <p:sp>
        <p:nvSpPr>
          <p:cNvPr id="6" name="TextBox 5">
            <a:extLst>
              <a:ext uri="{FF2B5EF4-FFF2-40B4-BE49-F238E27FC236}">
                <a16:creationId xmlns:a16="http://schemas.microsoft.com/office/drawing/2014/main" id="{399C91FA-D8EE-247E-19AD-8FB4E2A0B992}"/>
              </a:ext>
            </a:extLst>
          </p:cNvPr>
          <p:cNvSpPr txBox="1"/>
          <p:nvPr/>
        </p:nvSpPr>
        <p:spPr>
          <a:xfrm rot="21318187">
            <a:off x="7400723" y="234364"/>
            <a:ext cx="3076442" cy="830997"/>
          </a:xfrm>
          <a:prstGeom prst="rect">
            <a:avLst/>
          </a:prstGeom>
          <a:noFill/>
        </p:spPr>
        <p:txBody>
          <a:bodyPr wrap="square" rtlCol="0">
            <a:spAutoFit/>
          </a:bodyPr>
          <a:lstStyle/>
          <a:p>
            <a:pPr defTabSz="457200"/>
            <a:r>
              <a:rPr lang="en-US" sz="2400" b="1" dirty="0">
                <a:solidFill>
                  <a:prstClr val="black"/>
                </a:solidFill>
                <a:latin typeface="Dreaming Outloud Script Pro" panose="020B0604020202020204" pitchFamily="66" charset="0"/>
                <a:cs typeface="Dreaming Outloud Script Pro" panose="020B0604020202020204" pitchFamily="66" charset="0"/>
              </a:rPr>
              <a:t>Clothing ourselves</a:t>
            </a:r>
          </a:p>
          <a:p>
            <a:pPr defTabSz="457200"/>
            <a:r>
              <a:rPr lang="en-US" sz="2400" b="1" dirty="0">
                <a:solidFill>
                  <a:prstClr val="black"/>
                </a:solidFill>
                <a:latin typeface="Dreaming Outloud Script Pro" panose="020B0604020202020204" pitchFamily="66" charset="0"/>
                <a:cs typeface="Dreaming Outloud Script Pro" panose="020B0604020202020204" pitchFamily="66" charset="0"/>
              </a:rPr>
              <a:t>				  </a:t>
            </a:r>
            <a:r>
              <a:rPr lang="en-US" b="1" dirty="0">
                <a:solidFill>
                  <a:prstClr val="black"/>
                </a:solidFill>
                <a:latin typeface="Dreaming Outloud Script Pro" panose="020B0604020202020204" pitchFamily="66" charset="0"/>
                <a:cs typeface="Dreaming Outloud Script Pro" panose="020B0604020202020204" pitchFamily="66" charset="0"/>
              </a:rPr>
              <a:t>with</a:t>
            </a:r>
          </a:p>
        </p:txBody>
      </p:sp>
      <p:sp>
        <p:nvSpPr>
          <p:cNvPr id="2" name="TextBox 1">
            <a:extLst>
              <a:ext uri="{FF2B5EF4-FFF2-40B4-BE49-F238E27FC236}">
                <a16:creationId xmlns:a16="http://schemas.microsoft.com/office/drawing/2014/main" id="{EB1E6A60-3C17-F692-42E6-C9864BCE0164}"/>
              </a:ext>
            </a:extLst>
          </p:cNvPr>
          <p:cNvSpPr txBox="1"/>
          <p:nvPr/>
        </p:nvSpPr>
        <p:spPr>
          <a:xfrm>
            <a:off x="3487025" y="1795245"/>
            <a:ext cx="5679347" cy="4293483"/>
          </a:xfrm>
          <a:prstGeom prst="rect">
            <a:avLst/>
          </a:prstGeom>
          <a:noFill/>
        </p:spPr>
        <p:txBody>
          <a:bodyPr wrap="square" rtlCol="0">
            <a:spAutoFit/>
          </a:bodyPr>
          <a:lstStyle/>
          <a:p>
            <a:pPr defTabSz="457200"/>
            <a:r>
              <a:rPr lang="en-US" sz="7500" b="1" kern="150" dirty="0">
                <a:solidFill>
                  <a:srgbClr val="000000"/>
                </a:solidFill>
                <a:latin typeface="Amasis MT Pro Medium" panose="02040604050005020304" pitchFamily="18" charset="0"/>
                <a:ea typeface="Times New Roman" panose="02020603050405020304" pitchFamily="18" charset="0"/>
              </a:rPr>
              <a:t>7. </a:t>
            </a:r>
          </a:p>
          <a:p>
            <a:pPr defTabSz="457200"/>
            <a:r>
              <a:rPr lang="en-US" sz="2200" b="1" kern="150" dirty="0">
                <a:solidFill>
                  <a:srgbClr val="000000"/>
                </a:solidFill>
                <a:latin typeface="Amasis MT Pro Medium" panose="02040604050005020304" pitchFamily="18" charset="0"/>
                <a:ea typeface="Times New Roman" panose="02020603050405020304" pitchFamily="18" charset="0"/>
              </a:rPr>
              <a:t>The only right motive for correcting/confronting someone is love. Judgmentalism is the result of pride and manifests as nitpicking. While a serious sin will likely need immediate attention, the humility that is required for genuine community is one that is patient and ready to overlook minor offenses. I am committed to this humility.</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1133572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224271-D3A3-A2E8-D57E-EEE134A9EEB3}"/>
              </a:ext>
            </a:extLst>
          </p:cNvPr>
          <p:cNvPicPr>
            <a:picLocks noChangeAspect="1"/>
          </p:cNvPicPr>
          <p:nvPr/>
        </p:nvPicPr>
        <p:blipFill rotWithShape="1">
          <a:blip r:embed="rId2"/>
          <a:srcRect l="25069" t="35953" r="10729" b="29892"/>
          <a:stretch/>
        </p:blipFill>
        <p:spPr>
          <a:xfrm rot="451458">
            <a:off x="6506367" y="593901"/>
            <a:ext cx="3677948" cy="1427806"/>
          </a:xfrm>
          <a:prstGeom prst="rect">
            <a:avLst/>
          </a:prstGeom>
        </p:spPr>
      </p:pic>
      <p:sp>
        <p:nvSpPr>
          <p:cNvPr id="6" name="TextBox 5">
            <a:extLst>
              <a:ext uri="{FF2B5EF4-FFF2-40B4-BE49-F238E27FC236}">
                <a16:creationId xmlns:a16="http://schemas.microsoft.com/office/drawing/2014/main" id="{399C91FA-D8EE-247E-19AD-8FB4E2A0B992}"/>
              </a:ext>
            </a:extLst>
          </p:cNvPr>
          <p:cNvSpPr txBox="1"/>
          <p:nvPr/>
        </p:nvSpPr>
        <p:spPr>
          <a:xfrm rot="21318187">
            <a:off x="7400723" y="234364"/>
            <a:ext cx="3076442" cy="830997"/>
          </a:xfrm>
          <a:prstGeom prst="rect">
            <a:avLst/>
          </a:prstGeom>
          <a:noFill/>
        </p:spPr>
        <p:txBody>
          <a:bodyPr wrap="square" rtlCol="0">
            <a:spAutoFit/>
          </a:bodyPr>
          <a:lstStyle/>
          <a:p>
            <a:pPr defTabSz="457200"/>
            <a:r>
              <a:rPr lang="en-US" sz="2400" b="1" dirty="0">
                <a:solidFill>
                  <a:prstClr val="black"/>
                </a:solidFill>
                <a:latin typeface="Dreaming Outloud Script Pro" panose="020B0604020202020204" pitchFamily="66" charset="0"/>
                <a:cs typeface="Dreaming Outloud Script Pro" panose="020B0604020202020204" pitchFamily="66" charset="0"/>
              </a:rPr>
              <a:t>Clothing ourselves</a:t>
            </a:r>
          </a:p>
          <a:p>
            <a:pPr defTabSz="457200"/>
            <a:r>
              <a:rPr lang="en-US" sz="2400" b="1" dirty="0">
                <a:solidFill>
                  <a:prstClr val="black"/>
                </a:solidFill>
                <a:latin typeface="Dreaming Outloud Script Pro" panose="020B0604020202020204" pitchFamily="66" charset="0"/>
                <a:cs typeface="Dreaming Outloud Script Pro" panose="020B0604020202020204" pitchFamily="66" charset="0"/>
              </a:rPr>
              <a:t>				  </a:t>
            </a:r>
            <a:r>
              <a:rPr lang="en-US" b="1" dirty="0">
                <a:solidFill>
                  <a:prstClr val="black"/>
                </a:solidFill>
                <a:latin typeface="Dreaming Outloud Script Pro" panose="020B0604020202020204" pitchFamily="66" charset="0"/>
                <a:cs typeface="Dreaming Outloud Script Pro" panose="020B0604020202020204" pitchFamily="66" charset="0"/>
              </a:rPr>
              <a:t>with</a:t>
            </a:r>
          </a:p>
        </p:txBody>
      </p:sp>
      <p:sp>
        <p:nvSpPr>
          <p:cNvPr id="2" name="TextBox 1">
            <a:extLst>
              <a:ext uri="{FF2B5EF4-FFF2-40B4-BE49-F238E27FC236}">
                <a16:creationId xmlns:a16="http://schemas.microsoft.com/office/drawing/2014/main" id="{EB1E6A60-3C17-F692-42E6-C9864BCE0164}"/>
              </a:ext>
            </a:extLst>
          </p:cNvPr>
          <p:cNvSpPr txBox="1"/>
          <p:nvPr/>
        </p:nvSpPr>
        <p:spPr>
          <a:xfrm>
            <a:off x="3487025" y="2147582"/>
            <a:ext cx="5679347" cy="3954929"/>
          </a:xfrm>
          <a:prstGeom prst="rect">
            <a:avLst/>
          </a:prstGeom>
          <a:noFill/>
        </p:spPr>
        <p:txBody>
          <a:bodyPr wrap="square" rtlCol="0">
            <a:spAutoFit/>
          </a:bodyPr>
          <a:lstStyle/>
          <a:p>
            <a:pPr defTabSz="457200"/>
            <a:r>
              <a:rPr lang="en-US" sz="7500" b="1" kern="150" dirty="0">
                <a:solidFill>
                  <a:srgbClr val="000000"/>
                </a:solidFill>
                <a:latin typeface="Amasis MT Pro Medium" panose="02040604050005020304" pitchFamily="18" charset="0"/>
                <a:ea typeface="Times New Roman" panose="02020603050405020304" pitchFamily="18" charset="0"/>
              </a:rPr>
              <a:t>8. </a:t>
            </a:r>
          </a:p>
          <a:p>
            <a:pPr defTabSz="457200"/>
            <a:r>
              <a:rPr lang="en-US" sz="2200" b="1" kern="150" dirty="0">
                <a:solidFill>
                  <a:srgbClr val="000000"/>
                </a:solidFill>
                <a:latin typeface="Amasis MT Pro Medium" panose="02040604050005020304" pitchFamily="18" charset="0"/>
                <a:ea typeface="Times New Roman" panose="02020603050405020304" pitchFamily="18" charset="0"/>
              </a:rPr>
              <a:t>It’s a shame when Christians must tiptoe around each other, keeping our conversations as non-threatening as possible, and constantly staying on the surface for fear of offending one another. In order to grow into a community of real depth, I am committed to the humility of not being easily offended.</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131845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224271-D3A3-A2E8-D57E-EEE134A9EEB3}"/>
              </a:ext>
            </a:extLst>
          </p:cNvPr>
          <p:cNvPicPr>
            <a:picLocks noChangeAspect="1"/>
          </p:cNvPicPr>
          <p:nvPr/>
        </p:nvPicPr>
        <p:blipFill rotWithShape="1">
          <a:blip r:embed="rId2"/>
          <a:srcRect l="25069" t="35953" r="10729" b="29892"/>
          <a:stretch/>
        </p:blipFill>
        <p:spPr>
          <a:xfrm rot="451458">
            <a:off x="6506367" y="593901"/>
            <a:ext cx="3677948" cy="1427806"/>
          </a:xfrm>
          <a:prstGeom prst="rect">
            <a:avLst/>
          </a:prstGeom>
        </p:spPr>
      </p:pic>
      <p:sp>
        <p:nvSpPr>
          <p:cNvPr id="6" name="TextBox 5">
            <a:extLst>
              <a:ext uri="{FF2B5EF4-FFF2-40B4-BE49-F238E27FC236}">
                <a16:creationId xmlns:a16="http://schemas.microsoft.com/office/drawing/2014/main" id="{399C91FA-D8EE-247E-19AD-8FB4E2A0B992}"/>
              </a:ext>
            </a:extLst>
          </p:cNvPr>
          <p:cNvSpPr txBox="1"/>
          <p:nvPr/>
        </p:nvSpPr>
        <p:spPr>
          <a:xfrm rot="21318187">
            <a:off x="7400723" y="234364"/>
            <a:ext cx="3076442" cy="830997"/>
          </a:xfrm>
          <a:prstGeom prst="rect">
            <a:avLst/>
          </a:prstGeom>
          <a:noFill/>
        </p:spPr>
        <p:txBody>
          <a:bodyPr wrap="square" rtlCol="0">
            <a:spAutoFit/>
          </a:bodyPr>
          <a:lstStyle/>
          <a:p>
            <a:pPr defTabSz="457200"/>
            <a:r>
              <a:rPr lang="en-US" sz="2400" b="1" dirty="0">
                <a:solidFill>
                  <a:prstClr val="black"/>
                </a:solidFill>
                <a:latin typeface="Dreaming Outloud Script Pro" panose="020B0604020202020204" pitchFamily="66" charset="0"/>
                <a:cs typeface="Dreaming Outloud Script Pro" panose="020B0604020202020204" pitchFamily="66" charset="0"/>
              </a:rPr>
              <a:t>Clothing ourselves</a:t>
            </a:r>
          </a:p>
          <a:p>
            <a:pPr defTabSz="457200"/>
            <a:r>
              <a:rPr lang="en-US" sz="2400" b="1" dirty="0">
                <a:solidFill>
                  <a:prstClr val="black"/>
                </a:solidFill>
                <a:latin typeface="Dreaming Outloud Script Pro" panose="020B0604020202020204" pitchFamily="66" charset="0"/>
                <a:cs typeface="Dreaming Outloud Script Pro" panose="020B0604020202020204" pitchFamily="66" charset="0"/>
              </a:rPr>
              <a:t>				  </a:t>
            </a:r>
            <a:r>
              <a:rPr lang="en-US" b="1" dirty="0">
                <a:solidFill>
                  <a:prstClr val="black"/>
                </a:solidFill>
                <a:latin typeface="Dreaming Outloud Script Pro" panose="020B0604020202020204" pitchFamily="66" charset="0"/>
                <a:cs typeface="Dreaming Outloud Script Pro" panose="020B0604020202020204" pitchFamily="66" charset="0"/>
              </a:rPr>
              <a:t>with</a:t>
            </a:r>
          </a:p>
        </p:txBody>
      </p:sp>
      <p:sp>
        <p:nvSpPr>
          <p:cNvPr id="2" name="TextBox 1">
            <a:extLst>
              <a:ext uri="{FF2B5EF4-FFF2-40B4-BE49-F238E27FC236}">
                <a16:creationId xmlns:a16="http://schemas.microsoft.com/office/drawing/2014/main" id="{EB1E6A60-3C17-F692-42E6-C9864BCE0164}"/>
              </a:ext>
            </a:extLst>
          </p:cNvPr>
          <p:cNvSpPr txBox="1"/>
          <p:nvPr/>
        </p:nvSpPr>
        <p:spPr>
          <a:xfrm>
            <a:off x="3589045" y="2600586"/>
            <a:ext cx="5679347" cy="2939266"/>
          </a:xfrm>
          <a:prstGeom prst="rect">
            <a:avLst/>
          </a:prstGeom>
          <a:noFill/>
        </p:spPr>
        <p:txBody>
          <a:bodyPr wrap="square" rtlCol="0">
            <a:spAutoFit/>
          </a:bodyPr>
          <a:lstStyle/>
          <a:p>
            <a:pPr defTabSz="457200"/>
            <a:r>
              <a:rPr lang="en-US" sz="7500" b="1" kern="150" dirty="0">
                <a:solidFill>
                  <a:srgbClr val="000000"/>
                </a:solidFill>
                <a:latin typeface="Amasis MT Pro Medium" panose="02040604050005020304" pitchFamily="18" charset="0"/>
                <a:ea typeface="Times New Roman" panose="02020603050405020304" pitchFamily="18" charset="0"/>
              </a:rPr>
              <a:t>9. </a:t>
            </a:r>
          </a:p>
          <a:p>
            <a:pPr defTabSz="457200"/>
            <a:r>
              <a:rPr lang="en-US" sz="2200" b="1" kern="150" dirty="0">
                <a:solidFill>
                  <a:srgbClr val="000000"/>
                </a:solidFill>
                <a:latin typeface="Amasis MT Pro Medium" panose="02040604050005020304" pitchFamily="18" charset="0"/>
                <a:ea typeface="Times New Roman" panose="02020603050405020304" pitchFamily="18" charset="0"/>
              </a:rPr>
              <a:t>Pride is quick to assume evil motives in others. When I lack the facts needed to make an informed judgment, I am committed to the humility of assuming the best in my brother or sister.</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2296703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224271-D3A3-A2E8-D57E-EEE134A9EEB3}"/>
              </a:ext>
            </a:extLst>
          </p:cNvPr>
          <p:cNvPicPr>
            <a:picLocks noChangeAspect="1"/>
          </p:cNvPicPr>
          <p:nvPr/>
        </p:nvPicPr>
        <p:blipFill rotWithShape="1">
          <a:blip r:embed="rId2"/>
          <a:srcRect l="25069" t="35953" r="10729" b="29892"/>
          <a:stretch/>
        </p:blipFill>
        <p:spPr>
          <a:xfrm rot="451458">
            <a:off x="6506367" y="593901"/>
            <a:ext cx="3677948" cy="1427806"/>
          </a:xfrm>
          <a:prstGeom prst="rect">
            <a:avLst/>
          </a:prstGeom>
        </p:spPr>
      </p:pic>
      <p:sp>
        <p:nvSpPr>
          <p:cNvPr id="6" name="TextBox 5">
            <a:extLst>
              <a:ext uri="{FF2B5EF4-FFF2-40B4-BE49-F238E27FC236}">
                <a16:creationId xmlns:a16="http://schemas.microsoft.com/office/drawing/2014/main" id="{399C91FA-D8EE-247E-19AD-8FB4E2A0B992}"/>
              </a:ext>
            </a:extLst>
          </p:cNvPr>
          <p:cNvSpPr txBox="1"/>
          <p:nvPr/>
        </p:nvSpPr>
        <p:spPr>
          <a:xfrm rot="21318187">
            <a:off x="7400723" y="234364"/>
            <a:ext cx="3076442" cy="830997"/>
          </a:xfrm>
          <a:prstGeom prst="rect">
            <a:avLst/>
          </a:prstGeom>
          <a:noFill/>
        </p:spPr>
        <p:txBody>
          <a:bodyPr wrap="square" rtlCol="0">
            <a:spAutoFit/>
          </a:bodyPr>
          <a:lstStyle/>
          <a:p>
            <a:pPr defTabSz="457200"/>
            <a:r>
              <a:rPr lang="en-US" sz="2400" b="1" dirty="0">
                <a:solidFill>
                  <a:prstClr val="black"/>
                </a:solidFill>
                <a:latin typeface="Dreaming Outloud Script Pro" panose="020B0604020202020204" pitchFamily="66" charset="0"/>
                <a:cs typeface="Dreaming Outloud Script Pro" panose="020B0604020202020204" pitchFamily="66" charset="0"/>
              </a:rPr>
              <a:t>Clothing ourselves</a:t>
            </a:r>
          </a:p>
          <a:p>
            <a:pPr defTabSz="457200"/>
            <a:r>
              <a:rPr lang="en-US" sz="2400" b="1" dirty="0">
                <a:solidFill>
                  <a:prstClr val="black"/>
                </a:solidFill>
                <a:latin typeface="Dreaming Outloud Script Pro" panose="020B0604020202020204" pitchFamily="66" charset="0"/>
                <a:cs typeface="Dreaming Outloud Script Pro" panose="020B0604020202020204" pitchFamily="66" charset="0"/>
              </a:rPr>
              <a:t>				  </a:t>
            </a:r>
            <a:r>
              <a:rPr lang="en-US" b="1" dirty="0">
                <a:solidFill>
                  <a:prstClr val="black"/>
                </a:solidFill>
                <a:latin typeface="Dreaming Outloud Script Pro" panose="020B0604020202020204" pitchFamily="66" charset="0"/>
                <a:cs typeface="Dreaming Outloud Script Pro" panose="020B0604020202020204" pitchFamily="66" charset="0"/>
              </a:rPr>
              <a:t>with</a:t>
            </a:r>
          </a:p>
        </p:txBody>
      </p:sp>
      <p:sp>
        <p:nvSpPr>
          <p:cNvPr id="2" name="TextBox 1">
            <a:extLst>
              <a:ext uri="{FF2B5EF4-FFF2-40B4-BE49-F238E27FC236}">
                <a16:creationId xmlns:a16="http://schemas.microsoft.com/office/drawing/2014/main" id="{EB1E6A60-3C17-F692-42E6-C9864BCE0164}"/>
              </a:ext>
            </a:extLst>
          </p:cNvPr>
          <p:cNvSpPr txBox="1"/>
          <p:nvPr/>
        </p:nvSpPr>
        <p:spPr>
          <a:xfrm>
            <a:off x="3495414" y="1971413"/>
            <a:ext cx="5679347" cy="4293483"/>
          </a:xfrm>
          <a:prstGeom prst="rect">
            <a:avLst/>
          </a:prstGeom>
          <a:noFill/>
        </p:spPr>
        <p:txBody>
          <a:bodyPr wrap="square" rtlCol="0">
            <a:spAutoFit/>
          </a:bodyPr>
          <a:lstStyle/>
          <a:p>
            <a:pPr defTabSz="457200"/>
            <a:r>
              <a:rPr lang="en-US" sz="7500" b="1" kern="150" dirty="0">
                <a:solidFill>
                  <a:srgbClr val="000000"/>
                </a:solidFill>
                <a:latin typeface="Amasis MT Pro Medium" panose="02040604050005020304" pitchFamily="18" charset="0"/>
                <a:ea typeface="Times New Roman" panose="02020603050405020304" pitchFamily="18" charset="0"/>
              </a:rPr>
              <a:t>10. </a:t>
            </a:r>
          </a:p>
          <a:p>
            <a:pPr defTabSz="457200"/>
            <a:r>
              <a:rPr lang="en-US" sz="2200" b="1" kern="150" dirty="0">
                <a:solidFill>
                  <a:srgbClr val="000000"/>
                </a:solidFill>
                <a:latin typeface="Amasis MT Pro Medium" panose="02040604050005020304" pitchFamily="18" charset="0"/>
                <a:ea typeface="Times New Roman" panose="02020603050405020304" pitchFamily="18" charset="0"/>
              </a:rPr>
              <a:t>True humility does not attempt to showcase one’s gifts, nor does it seek recognition for acts of service. The humble person is content not to be noticed and doesn’t resort to self-pity when forgotten or overlooked. I am committed to deflecting attention away from myself and onto Christ and others, sharing credit whenever possible.</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1591344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224271-D3A3-A2E8-D57E-EEE134A9EEB3}"/>
              </a:ext>
            </a:extLst>
          </p:cNvPr>
          <p:cNvPicPr>
            <a:picLocks noChangeAspect="1"/>
          </p:cNvPicPr>
          <p:nvPr/>
        </p:nvPicPr>
        <p:blipFill rotWithShape="1">
          <a:blip r:embed="rId2"/>
          <a:srcRect l="25069" t="35953" r="10729" b="29892"/>
          <a:stretch/>
        </p:blipFill>
        <p:spPr>
          <a:xfrm rot="451458">
            <a:off x="6506367" y="593901"/>
            <a:ext cx="3677948" cy="1427806"/>
          </a:xfrm>
          <a:prstGeom prst="rect">
            <a:avLst/>
          </a:prstGeom>
        </p:spPr>
      </p:pic>
      <p:sp>
        <p:nvSpPr>
          <p:cNvPr id="6" name="TextBox 5">
            <a:extLst>
              <a:ext uri="{FF2B5EF4-FFF2-40B4-BE49-F238E27FC236}">
                <a16:creationId xmlns:a16="http://schemas.microsoft.com/office/drawing/2014/main" id="{399C91FA-D8EE-247E-19AD-8FB4E2A0B992}"/>
              </a:ext>
            </a:extLst>
          </p:cNvPr>
          <p:cNvSpPr txBox="1"/>
          <p:nvPr/>
        </p:nvSpPr>
        <p:spPr>
          <a:xfrm rot="21318187">
            <a:off x="7400723" y="234364"/>
            <a:ext cx="3076442" cy="830997"/>
          </a:xfrm>
          <a:prstGeom prst="rect">
            <a:avLst/>
          </a:prstGeom>
          <a:noFill/>
        </p:spPr>
        <p:txBody>
          <a:bodyPr wrap="square" rtlCol="0">
            <a:spAutoFit/>
          </a:bodyPr>
          <a:lstStyle/>
          <a:p>
            <a:pPr defTabSz="457200"/>
            <a:r>
              <a:rPr lang="en-US" sz="2400" b="1" dirty="0">
                <a:solidFill>
                  <a:prstClr val="black"/>
                </a:solidFill>
                <a:latin typeface="Dreaming Outloud Script Pro" panose="020B0604020202020204" pitchFamily="66" charset="0"/>
                <a:cs typeface="Dreaming Outloud Script Pro" panose="020B0604020202020204" pitchFamily="66" charset="0"/>
              </a:rPr>
              <a:t>Clothing ourselves</a:t>
            </a:r>
          </a:p>
          <a:p>
            <a:pPr defTabSz="457200"/>
            <a:r>
              <a:rPr lang="en-US" sz="2400" b="1" dirty="0">
                <a:solidFill>
                  <a:prstClr val="black"/>
                </a:solidFill>
                <a:latin typeface="Dreaming Outloud Script Pro" panose="020B0604020202020204" pitchFamily="66" charset="0"/>
                <a:cs typeface="Dreaming Outloud Script Pro" panose="020B0604020202020204" pitchFamily="66" charset="0"/>
              </a:rPr>
              <a:t>				  </a:t>
            </a:r>
            <a:r>
              <a:rPr lang="en-US" b="1" dirty="0">
                <a:solidFill>
                  <a:prstClr val="black"/>
                </a:solidFill>
                <a:latin typeface="Dreaming Outloud Script Pro" panose="020B0604020202020204" pitchFamily="66" charset="0"/>
                <a:cs typeface="Dreaming Outloud Script Pro" panose="020B0604020202020204" pitchFamily="66" charset="0"/>
              </a:rPr>
              <a:t>with</a:t>
            </a:r>
          </a:p>
        </p:txBody>
      </p:sp>
      <p:sp>
        <p:nvSpPr>
          <p:cNvPr id="2" name="TextBox 1">
            <a:extLst>
              <a:ext uri="{FF2B5EF4-FFF2-40B4-BE49-F238E27FC236}">
                <a16:creationId xmlns:a16="http://schemas.microsoft.com/office/drawing/2014/main" id="{EB1E6A60-3C17-F692-42E6-C9864BCE0164}"/>
              </a:ext>
            </a:extLst>
          </p:cNvPr>
          <p:cNvSpPr txBox="1"/>
          <p:nvPr/>
        </p:nvSpPr>
        <p:spPr>
          <a:xfrm>
            <a:off x="3512192" y="2701254"/>
            <a:ext cx="5679347" cy="2939266"/>
          </a:xfrm>
          <a:prstGeom prst="rect">
            <a:avLst/>
          </a:prstGeom>
          <a:noFill/>
        </p:spPr>
        <p:txBody>
          <a:bodyPr wrap="square" rtlCol="0">
            <a:spAutoFit/>
          </a:bodyPr>
          <a:lstStyle/>
          <a:p>
            <a:pPr defTabSz="457200"/>
            <a:r>
              <a:rPr lang="en-US" sz="7500" b="1" kern="150" dirty="0">
                <a:solidFill>
                  <a:srgbClr val="000000"/>
                </a:solidFill>
                <a:latin typeface="Amasis MT Pro Medium" panose="02040604050005020304" pitchFamily="18" charset="0"/>
                <a:ea typeface="Times New Roman" panose="02020603050405020304" pitchFamily="18" charset="0"/>
              </a:rPr>
              <a:t>11. </a:t>
            </a:r>
          </a:p>
          <a:p>
            <a:pPr defTabSz="457200"/>
            <a:r>
              <a:rPr lang="en-US" sz="2200" b="1" kern="150" dirty="0">
                <a:solidFill>
                  <a:srgbClr val="000000"/>
                </a:solidFill>
                <a:latin typeface="Amasis MT Pro Medium" panose="02040604050005020304" pitchFamily="18" charset="0"/>
                <a:ea typeface="Times New Roman" panose="02020603050405020304" pitchFamily="18" charset="0"/>
              </a:rPr>
              <a:t>Though it is natural to want and demand our own way, this generally stems from pride. Humility reminds us to submit to others. I am committed to the humility of yielding to brothers and sisters.</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2277529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224271-D3A3-A2E8-D57E-EEE134A9EEB3}"/>
              </a:ext>
            </a:extLst>
          </p:cNvPr>
          <p:cNvPicPr>
            <a:picLocks noChangeAspect="1"/>
          </p:cNvPicPr>
          <p:nvPr/>
        </p:nvPicPr>
        <p:blipFill rotWithShape="1">
          <a:blip r:embed="rId2"/>
          <a:srcRect l="25069" t="35953" r="10729" b="29892"/>
          <a:stretch/>
        </p:blipFill>
        <p:spPr>
          <a:xfrm rot="451458">
            <a:off x="6506367" y="593901"/>
            <a:ext cx="3677948" cy="1427806"/>
          </a:xfrm>
          <a:prstGeom prst="rect">
            <a:avLst/>
          </a:prstGeom>
        </p:spPr>
      </p:pic>
      <p:sp>
        <p:nvSpPr>
          <p:cNvPr id="6" name="TextBox 5">
            <a:extLst>
              <a:ext uri="{FF2B5EF4-FFF2-40B4-BE49-F238E27FC236}">
                <a16:creationId xmlns:a16="http://schemas.microsoft.com/office/drawing/2014/main" id="{399C91FA-D8EE-247E-19AD-8FB4E2A0B992}"/>
              </a:ext>
            </a:extLst>
          </p:cNvPr>
          <p:cNvSpPr txBox="1"/>
          <p:nvPr/>
        </p:nvSpPr>
        <p:spPr>
          <a:xfrm rot="21318187">
            <a:off x="7400723" y="234364"/>
            <a:ext cx="3076442" cy="830997"/>
          </a:xfrm>
          <a:prstGeom prst="rect">
            <a:avLst/>
          </a:prstGeom>
          <a:noFill/>
        </p:spPr>
        <p:txBody>
          <a:bodyPr wrap="square" rtlCol="0">
            <a:spAutoFit/>
          </a:bodyPr>
          <a:lstStyle/>
          <a:p>
            <a:pPr defTabSz="457200"/>
            <a:r>
              <a:rPr lang="en-US" sz="2400" b="1" dirty="0">
                <a:solidFill>
                  <a:prstClr val="black"/>
                </a:solidFill>
                <a:latin typeface="Dreaming Outloud Script Pro" panose="020B0604020202020204" pitchFamily="66" charset="0"/>
                <a:cs typeface="Dreaming Outloud Script Pro" panose="020B0604020202020204" pitchFamily="66" charset="0"/>
              </a:rPr>
              <a:t>Clothing ourselves</a:t>
            </a:r>
          </a:p>
          <a:p>
            <a:pPr defTabSz="457200"/>
            <a:r>
              <a:rPr lang="en-US" sz="2400" b="1" dirty="0">
                <a:solidFill>
                  <a:prstClr val="black"/>
                </a:solidFill>
                <a:latin typeface="Dreaming Outloud Script Pro" panose="020B0604020202020204" pitchFamily="66" charset="0"/>
                <a:cs typeface="Dreaming Outloud Script Pro" panose="020B0604020202020204" pitchFamily="66" charset="0"/>
              </a:rPr>
              <a:t>				  </a:t>
            </a:r>
            <a:r>
              <a:rPr lang="en-US" b="1" dirty="0">
                <a:solidFill>
                  <a:prstClr val="black"/>
                </a:solidFill>
                <a:latin typeface="Dreaming Outloud Script Pro" panose="020B0604020202020204" pitchFamily="66" charset="0"/>
                <a:cs typeface="Dreaming Outloud Script Pro" panose="020B0604020202020204" pitchFamily="66" charset="0"/>
              </a:rPr>
              <a:t>with</a:t>
            </a:r>
          </a:p>
        </p:txBody>
      </p:sp>
      <p:sp>
        <p:nvSpPr>
          <p:cNvPr id="2" name="TextBox 1">
            <a:extLst>
              <a:ext uri="{FF2B5EF4-FFF2-40B4-BE49-F238E27FC236}">
                <a16:creationId xmlns:a16="http://schemas.microsoft.com/office/drawing/2014/main" id="{EB1E6A60-3C17-F692-42E6-C9864BCE0164}"/>
              </a:ext>
            </a:extLst>
          </p:cNvPr>
          <p:cNvSpPr txBox="1"/>
          <p:nvPr/>
        </p:nvSpPr>
        <p:spPr>
          <a:xfrm>
            <a:off x="3495414" y="2164359"/>
            <a:ext cx="5679347" cy="3277820"/>
          </a:xfrm>
          <a:prstGeom prst="rect">
            <a:avLst/>
          </a:prstGeom>
          <a:noFill/>
        </p:spPr>
        <p:txBody>
          <a:bodyPr wrap="square" rtlCol="0">
            <a:spAutoFit/>
          </a:bodyPr>
          <a:lstStyle/>
          <a:p>
            <a:pPr defTabSz="457200"/>
            <a:r>
              <a:rPr lang="en-US" sz="7500" b="1" kern="150" dirty="0">
                <a:solidFill>
                  <a:srgbClr val="000000"/>
                </a:solidFill>
                <a:latin typeface="Amasis MT Pro Medium" panose="02040604050005020304" pitchFamily="18" charset="0"/>
                <a:ea typeface="Times New Roman" panose="02020603050405020304" pitchFamily="18" charset="0"/>
              </a:rPr>
              <a:t>12. </a:t>
            </a:r>
          </a:p>
          <a:p>
            <a:pPr defTabSz="457200"/>
            <a:r>
              <a:rPr lang="en-US" sz="2200" b="1" kern="150" dirty="0">
                <a:solidFill>
                  <a:srgbClr val="000000"/>
                </a:solidFill>
                <a:latin typeface="Amasis MT Pro Medium" panose="02040604050005020304" pitchFamily="18" charset="0"/>
                <a:ea typeface="Times New Roman" panose="02020603050405020304" pitchFamily="18" charset="0"/>
              </a:rPr>
              <a:t>If a brother or sister should ever sense that I need reminded of one or more of these commitments, I desire this accountability and extend the unconditional invitation to my </a:t>
            </a:r>
            <a:r>
              <a:rPr lang="en-US" sz="2200" b="1" kern="150" dirty="0" err="1">
                <a:solidFill>
                  <a:srgbClr val="000000"/>
                </a:solidFill>
                <a:latin typeface="Amasis MT Pro Medium" panose="02040604050005020304" pitchFamily="18" charset="0"/>
                <a:ea typeface="Times New Roman" panose="02020603050405020304" pitchFamily="18" charset="0"/>
              </a:rPr>
              <a:t>Aletheia</a:t>
            </a:r>
            <a:r>
              <a:rPr lang="en-US" sz="2200" b="1" kern="150" dirty="0">
                <a:solidFill>
                  <a:srgbClr val="000000"/>
                </a:solidFill>
                <a:latin typeface="Amasis MT Pro Medium" panose="02040604050005020304" pitchFamily="18" charset="0"/>
                <a:ea typeface="Times New Roman" panose="02020603050405020304" pitchFamily="18" charset="0"/>
              </a:rPr>
              <a:t> brothers and sisters to offer me words of challenge.</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2980410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224271-D3A3-A2E8-D57E-EEE134A9EEB3}"/>
              </a:ext>
            </a:extLst>
          </p:cNvPr>
          <p:cNvPicPr>
            <a:picLocks noChangeAspect="1"/>
          </p:cNvPicPr>
          <p:nvPr/>
        </p:nvPicPr>
        <p:blipFill rotWithShape="1">
          <a:blip r:embed="rId2"/>
          <a:srcRect l="25069" t="35953" r="10729" b="29892"/>
          <a:stretch/>
        </p:blipFill>
        <p:spPr>
          <a:xfrm rot="451458">
            <a:off x="2492179" y="577063"/>
            <a:ext cx="6939246" cy="2506799"/>
          </a:xfrm>
          <a:prstGeom prst="rect">
            <a:avLst/>
          </a:prstGeom>
        </p:spPr>
      </p:pic>
      <p:sp>
        <p:nvSpPr>
          <p:cNvPr id="6" name="TextBox 5">
            <a:extLst>
              <a:ext uri="{FF2B5EF4-FFF2-40B4-BE49-F238E27FC236}">
                <a16:creationId xmlns:a16="http://schemas.microsoft.com/office/drawing/2014/main" id="{399C91FA-D8EE-247E-19AD-8FB4E2A0B992}"/>
              </a:ext>
            </a:extLst>
          </p:cNvPr>
          <p:cNvSpPr txBox="1"/>
          <p:nvPr/>
        </p:nvSpPr>
        <p:spPr>
          <a:xfrm rot="21318187">
            <a:off x="4938321" y="199203"/>
            <a:ext cx="4915948" cy="1231106"/>
          </a:xfrm>
          <a:prstGeom prst="rect">
            <a:avLst/>
          </a:prstGeom>
          <a:noFill/>
        </p:spPr>
        <p:txBody>
          <a:bodyPr wrap="square" rtlCol="0">
            <a:spAutoFit/>
          </a:bodyPr>
          <a:lstStyle/>
          <a:p>
            <a:pPr defTabSz="457200"/>
            <a:r>
              <a:rPr lang="en-US" sz="3800" b="1" dirty="0">
                <a:solidFill>
                  <a:prstClr val="black"/>
                </a:solidFill>
                <a:latin typeface="Dreaming Outloud Script Pro" panose="020B0604020202020204" pitchFamily="66" charset="0"/>
                <a:cs typeface="Dreaming Outloud Script Pro" panose="020B0604020202020204" pitchFamily="66" charset="0"/>
              </a:rPr>
              <a:t>Clothing ourselves              </a:t>
            </a:r>
            <a:r>
              <a:rPr lang="en-US" sz="3600" b="1" dirty="0">
                <a:solidFill>
                  <a:prstClr val="black"/>
                </a:solidFill>
                <a:latin typeface="Dreaming Outloud Script Pro" panose="020B0604020202020204" pitchFamily="66" charset="0"/>
                <a:cs typeface="Dreaming Outloud Script Pro" panose="020B0604020202020204" pitchFamily="66" charset="0"/>
              </a:rPr>
              <a:t>								</a:t>
            </a:r>
            <a:r>
              <a:rPr lang="en-US" sz="2000" b="1" dirty="0">
                <a:solidFill>
                  <a:prstClr val="black"/>
                </a:solidFill>
                <a:latin typeface="Dreaming Outloud Script Pro" panose="020B0604020202020204" pitchFamily="66" charset="0"/>
                <a:cs typeface="Dreaming Outloud Script Pro" panose="020B0604020202020204" pitchFamily="66" charset="0"/>
              </a:rPr>
              <a:t>with</a:t>
            </a:r>
          </a:p>
        </p:txBody>
      </p:sp>
    </p:spTree>
    <p:extLst>
      <p:ext uri="{BB962C8B-B14F-4D97-AF65-F5344CB8AC3E}">
        <p14:creationId xmlns:p14="http://schemas.microsoft.com/office/powerpoint/2010/main" val="4084215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224271-D3A3-A2E8-D57E-EEE134A9EEB3}"/>
              </a:ext>
            </a:extLst>
          </p:cNvPr>
          <p:cNvPicPr>
            <a:picLocks noChangeAspect="1"/>
          </p:cNvPicPr>
          <p:nvPr/>
        </p:nvPicPr>
        <p:blipFill rotWithShape="1">
          <a:blip r:embed="rId2"/>
          <a:srcRect l="25069" t="35953" r="10729" b="29892"/>
          <a:stretch/>
        </p:blipFill>
        <p:spPr>
          <a:xfrm rot="451458">
            <a:off x="2492179" y="577063"/>
            <a:ext cx="6939246" cy="2506799"/>
          </a:xfrm>
          <a:prstGeom prst="rect">
            <a:avLst/>
          </a:prstGeom>
        </p:spPr>
      </p:pic>
      <p:sp>
        <p:nvSpPr>
          <p:cNvPr id="6" name="TextBox 5">
            <a:extLst>
              <a:ext uri="{FF2B5EF4-FFF2-40B4-BE49-F238E27FC236}">
                <a16:creationId xmlns:a16="http://schemas.microsoft.com/office/drawing/2014/main" id="{399C91FA-D8EE-247E-19AD-8FB4E2A0B992}"/>
              </a:ext>
            </a:extLst>
          </p:cNvPr>
          <p:cNvSpPr txBox="1"/>
          <p:nvPr/>
        </p:nvSpPr>
        <p:spPr>
          <a:xfrm rot="21318187">
            <a:off x="4938321" y="199203"/>
            <a:ext cx="4915948" cy="1231106"/>
          </a:xfrm>
          <a:prstGeom prst="rect">
            <a:avLst/>
          </a:prstGeom>
          <a:noFill/>
        </p:spPr>
        <p:txBody>
          <a:bodyPr wrap="square" rtlCol="0">
            <a:spAutoFit/>
          </a:bodyPr>
          <a:lstStyle/>
          <a:p>
            <a:pPr defTabSz="457200"/>
            <a:r>
              <a:rPr lang="en-US" sz="3800" b="1" dirty="0">
                <a:solidFill>
                  <a:prstClr val="black"/>
                </a:solidFill>
                <a:latin typeface="Dreaming Outloud Script Pro" panose="020B0604020202020204" pitchFamily="66" charset="0"/>
                <a:cs typeface="Dreaming Outloud Script Pro" panose="020B0604020202020204" pitchFamily="66" charset="0"/>
              </a:rPr>
              <a:t>Clothing ourselves              </a:t>
            </a:r>
            <a:r>
              <a:rPr lang="en-US" sz="3600" b="1" dirty="0">
                <a:solidFill>
                  <a:prstClr val="black"/>
                </a:solidFill>
                <a:latin typeface="Dreaming Outloud Script Pro" panose="020B0604020202020204" pitchFamily="66" charset="0"/>
                <a:cs typeface="Dreaming Outloud Script Pro" panose="020B0604020202020204" pitchFamily="66" charset="0"/>
              </a:rPr>
              <a:t>								</a:t>
            </a:r>
            <a:r>
              <a:rPr lang="en-US" sz="2000" b="1" dirty="0">
                <a:solidFill>
                  <a:prstClr val="black"/>
                </a:solidFill>
                <a:latin typeface="Dreaming Outloud Script Pro" panose="020B0604020202020204" pitchFamily="66" charset="0"/>
                <a:cs typeface="Dreaming Outloud Script Pro" panose="020B0604020202020204" pitchFamily="66" charset="0"/>
              </a:rPr>
              <a:t>with</a:t>
            </a:r>
          </a:p>
        </p:txBody>
      </p:sp>
      <p:sp>
        <p:nvSpPr>
          <p:cNvPr id="2" name="TextBox 1">
            <a:extLst>
              <a:ext uri="{FF2B5EF4-FFF2-40B4-BE49-F238E27FC236}">
                <a16:creationId xmlns:a16="http://schemas.microsoft.com/office/drawing/2014/main" id="{8CA6DE01-7957-42E7-F9E4-616889ED2749}"/>
              </a:ext>
            </a:extLst>
          </p:cNvPr>
          <p:cNvSpPr txBox="1"/>
          <p:nvPr/>
        </p:nvSpPr>
        <p:spPr>
          <a:xfrm>
            <a:off x="2030754" y="3853870"/>
            <a:ext cx="7207754" cy="2477601"/>
          </a:xfrm>
          <a:prstGeom prst="rect">
            <a:avLst/>
          </a:prstGeom>
          <a:noFill/>
        </p:spPr>
        <p:txBody>
          <a:bodyPr wrap="square" rtlCol="0">
            <a:spAutoFit/>
          </a:bodyPr>
          <a:lstStyle/>
          <a:p>
            <a:pPr defTabSz="457200"/>
            <a:r>
              <a:rPr lang="en-US" kern="150" dirty="0">
                <a:solidFill>
                  <a:srgbClr val="C00000"/>
                </a:solidFill>
                <a:latin typeface="Amasis MT Pro Medium" panose="020B0604020202020204" pitchFamily="18" charset="0"/>
                <a:ea typeface="Cambria" panose="02040503050406030204" pitchFamily="18" charset="0"/>
              </a:rPr>
              <a:t>Romans 12:16  </a:t>
            </a:r>
            <a:r>
              <a:rPr lang="en-US" sz="2100" b="1" kern="150" dirty="0">
                <a:solidFill>
                  <a:srgbClr val="C00000"/>
                </a:solidFill>
                <a:latin typeface="Amasis MT Pro Medium" panose="020B0604020202020204" pitchFamily="18" charset="0"/>
                <a:ea typeface="Cambria" panose="02040503050406030204" pitchFamily="18" charset="0"/>
              </a:rPr>
              <a:t>“do not be proud”</a:t>
            </a:r>
          </a:p>
          <a:p>
            <a:pPr defTabSz="457200"/>
            <a:endParaRPr lang="en-US" sz="800" b="1" kern="150" dirty="0">
              <a:solidFill>
                <a:srgbClr val="C00000"/>
              </a:solidFill>
              <a:latin typeface="Amasis MT Pro Medium" panose="020B0604020202020204" pitchFamily="18" charset="0"/>
              <a:ea typeface="Cambria" panose="02040503050406030204" pitchFamily="18" charset="0"/>
            </a:endParaRPr>
          </a:p>
          <a:p>
            <a:pPr defTabSz="457200"/>
            <a:r>
              <a:rPr lang="en-US" kern="150" dirty="0">
                <a:solidFill>
                  <a:srgbClr val="C00000"/>
                </a:solidFill>
                <a:latin typeface="Amasis MT Pro Medium" panose="020B0604020202020204" pitchFamily="18" charset="0"/>
                <a:ea typeface="Cambria" panose="02040503050406030204" pitchFamily="18" charset="0"/>
              </a:rPr>
              <a:t>Ephesians 4:2  </a:t>
            </a:r>
            <a:r>
              <a:rPr lang="en-US" sz="2100" b="1" kern="150" dirty="0">
                <a:solidFill>
                  <a:srgbClr val="C00000"/>
                </a:solidFill>
                <a:latin typeface="Amasis MT Pro Medium" panose="020B0604020202020204" pitchFamily="18" charset="0"/>
                <a:ea typeface="Cambria" panose="02040503050406030204" pitchFamily="18" charset="0"/>
              </a:rPr>
              <a:t>“be completely humble and gentle”</a:t>
            </a:r>
          </a:p>
          <a:p>
            <a:pPr defTabSz="457200"/>
            <a:endParaRPr lang="en-US" sz="800" b="1" kern="150" dirty="0">
              <a:solidFill>
                <a:srgbClr val="C00000"/>
              </a:solidFill>
              <a:latin typeface="Amasis MT Pro Medium" panose="020B0604020202020204" pitchFamily="18" charset="0"/>
              <a:ea typeface="Cambria" panose="02040503050406030204" pitchFamily="18" charset="0"/>
            </a:endParaRPr>
          </a:p>
          <a:p>
            <a:pPr defTabSz="457200"/>
            <a:r>
              <a:rPr lang="en-US" kern="150" dirty="0">
                <a:solidFill>
                  <a:srgbClr val="C00000"/>
                </a:solidFill>
                <a:latin typeface="Amasis MT Pro Medium" panose="020B0604020202020204" pitchFamily="18" charset="0"/>
                <a:ea typeface="Cambria" panose="02040503050406030204" pitchFamily="18" charset="0"/>
              </a:rPr>
              <a:t>Philippians 2:3  </a:t>
            </a:r>
            <a:r>
              <a:rPr lang="en-US" sz="2100" b="1" kern="150" dirty="0">
                <a:solidFill>
                  <a:srgbClr val="C00000"/>
                </a:solidFill>
                <a:latin typeface="Amasis MT Pro Medium" panose="020B0604020202020204" pitchFamily="18" charset="0"/>
                <a:ea typeface="Cambria" panose="02040503050406030204" pitchFamily="18" charset="0"/>
              </a:rPr>
              <a:t>“in humility value others above yourselves”</a:t>
            </a:r>
          </a:p>
          <a:p>
            <a:pPr defTabSz="457200"/>
            <a:endParaRPr lang="en-US" sz="800" b="1" kern="150" dirty="0">
              <a:solidFill>
                <a:srgbClr val="C00000"/>
              </a:solidFill>
              <a:latin typeface="Amasis MT Pro Medium" panose="020B0604020202020204" pitchFamily="18" charset="0"/>
              <a:ea typeface="Cambria" panose="02040503050406030204" pitchFamily="18" charset="0"/>
            </a:endParaRPr>
          </a:p>
          <a:p>
            <a:pPr defTabSz="457200"/>
            <a:r>
              <a:rPr lang="en-US" kern="150" dirty="0">
                <a:solidFill>
                  <a:srgbClr val="C00000"/>
                </a:solidFill>
                <a:latin typeface="Amasis MT Pro Medium" panose="020B0604020202020204" pitchFamily="18" charset="0"/>
                <a:ea typeface="Cambria" panose="02040503050406030204" pitchFamily="18" charset="0"/>
              </a:rPr>
              <a:t>Titus 3:2  </a:t>
            </a:r>
            <a:r>
              <a:rPr lang="en-US" sz="2100" b="1" kern="150" dirty="0">
                <a:solidFill>
                  <a:srgbClr val="C00000"/>
                </a:solidFill>
                <a:latin typeface="Amasis MT Pro Medium" panose="020B0604020202020204" pitchFamily="18" charset="0"/>
                <a:ea typeface="Cambria" panose="02040503050406030204" pitchFamily="18" charset="0"/>
              </a:rPr>
              <a:t>“show true humility toward all men”</a:t>
            </a:r>
          </a:p>
          <a:p>
            <a:pPr defTabSz="457200"/>
            <a:endParaRPr lang="en-US" sz="800" b="1" kern="150" dirty="0">
              <a:solidFill>
                <a:srgbClr val="C00000"/>
              </a:solidFill>
              <a:latin typeface="Amasis MT Pro Medium" panose="020B0604020202020204" pitchFamily="18" charset="0"/>
              <a:ea typeface="Cambria" panose="02040503050406030204" pitchFamily="18" charset="0"/>
            </a:endParaRPr>
          </a:p>
          <a:p>
            <a:pPr defTabSz="457200"/>
            <a:r>
              <a:rPr lang="en-US" kern="150" dirty="0">
                <a:solidFill>
                  <a:srgbClr val="C00000"/>
                </a:solidFill>
                <a:latin typeface="Amasis MT Pro Medium" panose="020B0604020202020204" pitchFamily="18" charset="0"/>
                <a:ea typeface="Cambria" panose="02040503050406030204" pitchFamily="18" charset="0"/>
              </a:rPr>
              <a:t>James 4:10  </a:t>
            </a:r>
            <a:r>
              <a:rPr lang="en-US" sz="2100" b="1" kern="150" dirty="0">
                <a:solidFill>
                  <a:srgbClr val="C00000"/>
                </a:solidFill>
                <a:latin typeface="Amasis MT Pro Medium" panose="020B0604020202020204" pitchFamily="18" charset="0"/>
                <a:ea typeface="Cambria" panose="02040503050406030204" pitchFamily="18" charset="0"/>
              </a:rPr>
              <a:t>“humble yourselves before the Lord” </a:t>
            </a:r>
          </a:p>
          <a:p>
            <a:pPr defTabSz="457200"/>
            <a:endParaRPr lang="en-US" dirty="0">
              <a:solidFill>
                <a:prstClr val="black"/>
              </a:solidFill>
              <a:latin typeface="Calibri" panose="020F0502020204030204"/>
            </a:endParaRPr>
          </a:p>
        </p:txBody>
      </p:sp>
    </p:spTree>
    <p:extLst>
      <p:ext uri="{BB962C8B-B14F-4D97-AF65-F5344CB8AC3E}">
        <p14:creationId xmlns:p14="http://schemas.microsoft.com/office/powerpoint/2010/main" val="2562204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224271-D3A3-A2E8-D57E-EEE134A9EEB3}"/>
              </a:ext>
            </a:extLst>
          </p:cNvPr>
          <p:cNvPicPr>
            <a:picLocks noChangeAspect="1"/>
          </p:cNvPicPr>
          <p:nvPr/>
        </p:nvPicPr>
        <p:blipFill rotWithShape="1">
          <a:blip r:embed="rId2"/>
          <a:srcRect l="25069" t="35953" r="10729" b="29892"/>
          <a:stretch/>
        </p:blipFill>
        <p:spPr>
          <a:xfrm rot="451458">
            <a:off x="2398874" y="480615"/>
            <a:ext cx="7511699" cy="2601709"/>
          </a:xfrm>
          <a:prstGeom prst="rect">
            <a:avLst/>
          </a:prstGeom>
        </p:spPr>
      </p:pic>
      <p:sp>
        <p:nvSpPr>
          <p:cNvPr id="6" name="TextBox 5">
            <a:extLst>
              <a:ext uri="{FF2B5EF4-FFF2-40B4-BE49-F238E27FC236}">
                <a16:creationId xmlns:a16="http://schemas.microsoft.com/office/drawing/2014/main" id="{399C91FA-D8EE-247E-19AD-8FB4E2A0B992}"/>
              </a:ext>
            </a:extLst>
          </p:cNvPr>
          <p:cNvSpPr txBox="1"/>
          <p:nvPr/>
        </p:nvSpPr>
        <p:spPr>
          <a:xfrm rot="21318187">
            <a:off x="5142172" y="132092"/>
            <a:ext cx="4915948" cy="1231106"/>
          </a:xfrm>
          <a:prstGeom prst="rect">
            <a:avLst/>
          </a:prstGeom>
          <a:noFill/>
        </p:spPr>
        <p:txBody>
          <a:bodyPr wrap="square" rtlCol="0">
            <a:spAutoFit/>
          </a:bodyPr>
          <a:lstStyle/>
          <a:p>
            <a:pPr defTabSz="457200"/>
            <a:r>
              <a:rPr lang="en-US" sz="3800" b="1" dirty="0">
                <a:solidFill>
                  <a:prstClr val="black"/>
                </a:solidFill>
                <a:latin typeface="Dreaming Outloud Script Pro" panose="020B0604020202020204" pitchFamily="66" charset="0"/>
                <a:cs typeface="Dreaming Outloud Script Pro" panose="020B0604020202020204" pitchFamily="66" charset="0"/>
              </a:rPr>
              <a:t>Clothing ourselves              </a:t>
            </a:r>
            <a:r>
              <a:rPr lang="en-US" sz="3600" b="1" dirty="0">
                <a:solidFill>
                  <a:prstClr val="black"/>
                </a:solidFill>
                <a:latin typeface="Dreaming Outloud Script Pro" panose="020B0604020202020204" pitchFamily="66" charset="0"/>
                <a:cs typeface="Dreaming Outloud Script Pro" panose="020B0604020202020204" pitchFamily="66" charset="0"/>
              </a:rPr>
              <a:t>								</a:t>
            </a:r>
            <a:r>
              <a:rPr lang="en-US" sz="2000" b="1" dirty="0">
                <a:solidFill>
                  <a:prstClr val="black"/>
                </a:solidFill>
                <a:latin typeface="Dreaming Outloud Script Pro" panose="020B0604020202020204" pitchFamily="66" charset="0"/>
                <a:cs typeface="Dreaming Outloud Script Pro" panose="020B0604020202020204" pitchFamily="66" charset="0"/>
              </a:rPr>
              <a:t>with</a:t>
            </a:r>
          </a:p>
        </p:txBody>
      </p:sp>
      <p:sp>
        <p:nvSpPr>
          <p:cNvPr id="2" name="TextBox 1">
            <a:extLst>
              <a:ext uri="{FF2B5EF4-FFF2-40B4-BE49-F238E27FC236}">
                <a16:creationId xmlns:a16="http://schemas.microsoft.com/office/drawing/2014/main" id="{A5C0769F-4636-24E7-0782-0308413A6EEF}"/>
              </a:ext>
            </a:extLst>
          </p:cNvPr>
          <p:cNvSpPr txBox="1"/>
          <p:nvPr/>
        </p:nvSpPr>
        <p:spPr>
          <a:xfrm>
            <a:off x="1749143" y="2541081"/>
            <a:ext cx="7895400" cy="4201150"/>
          </a:xfrm>
          <a:prstGeom prst="rect">
            <a:avLst/>
          </a:prstGeom>
          <a:noFill/>
        </p:spPr>
        <p:txBody>
          <a:bodyPr wrap="square" rtlCol="0">
            <a:spAutoFit/>
          </a:bodyPr>
          <a:lstStyle/>
          <a:p>
            <a:pPr defTabSz="457200"/>
            <a:r>
              <a:rPr lang="en-US" kern="150" dirty="0">
                <a:solidFill>
                  <a:srgbClr val="000000"/>
                </a:solidFill>
                <a:latin typeface="Times New Roman" panose="02020603050405020304" pitchFamily="18" charset="0"/>
                <a:ea typeface="Times New Roman" panose="02020603050405020304" pitchFamily="18" charset="0"/>
              </a:rPr>
              <a:t> </a:t>
            </a:r>
            <a:endParaRPr lang="en-US" sz="1500" kern="150" dirty="0">
              <a:solidFill>
                <a:srgbClr val="0000D2"/>
              </a:solidFill>
              <a:latin typeface="Amasis MT Pro Medium" panose="02040604050005020304" pitchFamily="18" charset="0"/>
              <a:ea typeface="Times New Roman" panose="02020603050405020304" pitchFamily="18" charset="0"/>
            </a:endParaRPr>
          </a:p>
          <a:p>
            <a:pPr marL="285750" indent="-285750" defTabSz="457200">
              <a:buFont typeface="Arial" panose="020B0604020202020204" pitchFamily="34" charset="0"/>
              <a:buChar char="•"/>
            </a:pPr>
            <a:r>
              <a:rPr lang="en-US" sz="1500" kern="150" dirty="0">
                <a:solidFill>
                  <a:srgbClr val="0000D2"/>
                </a:solidFill>
                <a:latin typeface="Amasis MT Pro Medium" panose="02040604050005020304" pitchFamily="18" charset="0"/>
                <a:ea typeface="Times New Roman" panose="02020603050405020304" pitchFamily="18" charset="0"/>
              </a:rPr>
              <a:t>Honor one another above yourselves (Rom 12:10)</a:t>
            </a:r>
          </a:p>
          <a:p>
            <a:pPr marL="228600" defTabSz="457200"/>
            <a:endParaRPr lang="en-US" sz="500" kern="150" dirty="0">
              <a:solidFill>
                <a:srgbClr val="0000D2"/>
              </a:solidFill>
              <a:latin typeface="Amasis MT Pro Medium" panose="02040604050005020304" pitchFamily="18" charset="0"/>
              <a:ea typeface="Times New Roman" panose="02020603050405020304" pitchFamily="18" charset="0"/>
            </a:endParaRPr>
          </a:p>
          <a:p>
            <a:pPr marL="285750" indent="-285750" defTabSz="457200">
              <a:buFont typeface="Arial" panose="020B0604020202020204" pitchFamily="34" charset="0"/>
              <a:buChar char="•"/>
            </a:pPr>
            <a:r>
              <a:rPr lang="en-US" sz="1500" kern="150" dirty="0">
                <a:solidFill>
                  <a:srgbClr val="0000D2"/>
                </a:solidFill>
                <a:latin typeface="Amasis MT Pro Medium" panose="02040604050005020304" pitchFamily="18" charset="0"/>
                <a:ea typeface="Times New Roman" panose="02020603050405020304" pitchFamily="18" charset="0"/>
              </a:rPr>
              <a:t>Let us stop passing judgment on one another (Rom 14:13)</a:t>
            </a:r>
          </a:p>
          <a:p>
            <a:pPr marL="228600" defTabSz="457200"/>
            <a:endParaRPr lang="en-US" sz="700" kern="150" dirty="0">
              <a:solidFill>
                <a:srgbClr val="0000D2"/>
              </a:solidFill>
              <a:latin typeface="Amasis MT Pro Medium" panose="02040604050005020304" pitchFamily="18" charset="0"/>
              <a:ea typeface="Times New Roman" panose="02020603050405020304" pitchFamily="18" charset="0"/>
            </a:endParaRPr>
          </a:p>
          <a:p>
            <a:pPr marL="285750" indent="-285750" defTabSz="457200">
              <a:buFont typeface="Arial" panose="020B0604020202020204" pitchFamily="34" charset="0"/>
              <a:buChar char="•"/>
            </a:pPr>
            <a:r>
              <a:rPr lang="en-US" sz="1500" kern="150" dirty="0">
                <a:solidFill>
                  <a:srgbClr val="0000D2"/>
                </a:solidFill>
                <a:latin typeface="Amasis MT Pro Medium" panose="02040604050005020304" pitchFamily="18" charset="0"/>
                <a:ea typeface="Times New Roman" panose="02020603050405020304" pitchFamily="18" charset="0"/>
              </a:rPr>
              <a:t>Agree with one another so that there may be no divisions among you and that you may be perfectly united in mind and thought (1 Cor 1:10)</a:t>
            </a:r>
          </a:p>
          <a:p>
            <a:pPr marL="228600" defTabSz="457200"/>
            <a:r>
              <a:rPr lang="en-US" sz="600" kern="150" dirty="0">
                <a:solidFill>
                  <a:srgbClr val="0000D2"/>
                </a:solidFill>
                <a:latin typeface="Amasis MT Pro Medium" panose="02040604050005020304" pitchFamily="18" charset="0"/>
                <a:ea typeface="Times New Roman" panose="02020603050405020304" pitchFamily="18" charset="0"/>
              </a:rPr>
              <a:t> </a:t>
            </a:r>
          </a:p>
          <a:p>
            <a:pPr marL="285750" indent="-285750" defTabSz="457200">
              <a:buFont typeface="Arial" panose="020B0604020202020204" pitchFamily="34" charset="0"/>
              <a:buChar char="•"/>
            </a:pPr>
            <a:r>
              <a:rPr lang="en-US" sz="1500" kern="150" dirty="0">
                <a:solidFill>
                  <a:srgbClr val="0000D2"/>
                </a:solidFill>
                <a:latin typeface="Amasis MT Pro Medium" panose="02040604050005020304" pitchFamily="18" charset="0"/>
                <a:ea typeface="Times New Roman" panose="02020603050405020304" pitchFamily="18" charset="0"/>
              </a:rPr>
              <a:t>Make every effort to keep the unity of the Spirit through the bond of peace (Eph 4:3)</a:t>
            </a:r>
          </a:p>
          <a:p>
            <a:pPr marL="228600" defTabSz="457200"/>
            <a:r>
              <a:rPr lang="en-US" sz="600" kern="150" dirty="0">
                <a:solidFill>
                  <a:srgbClr val="0000D2"/>
                </a:solidFill>
                <a:latin typeface="Amasis MT Pro Medium" panose="02040604050005020304" pitchFamily="18" charset="0"/>
                <a:ea typeface="Times New Roman" panose="02020603050405020304" pitchFamily="18" charset="0"/>
              </a:rPr>
              <a:t> </a:t>
            </a:r>
          </a:p>
          <a:p>
            <a:pPr marL="285750" indent="-285750" defTabSz="457200">
              <a:buFont typeface="Arial" panose="020B0604020202020204" pitchFamily="34" charset="0"/>
              <a:buChar char="•"/>
            </a:pPr>
            <a:r>
              <a:rPr lang="en-US" sz="1500" kern="150" dirty="0">
                <a:solidFill>
                  <a:srgbClr val="0000D2"/>
                </a:solidFill>
                <a:latin typeface="Amasis MT Pro Medium" panose="02040604050005020304" pitchFamily="18" charset="0"/>
                <a:ea typeface="Times New Roman" panose="02020603050405020304" pitchFamily="18" charset="0"/>
              </a:rPr>
              <a:t>Bear with each other and forgive whatever grievances you may have against one another. Forgive as the Lord forgave you (Col 3:13)</a:t>
            </a:r>
          </a:p>
          <a:p>
            <a:pPr marL="228600" defTabSz="457200"/>
            <a:r>
              <a:rPr lang="en-US" sz="600" kern="150" dirty="0">
                <a:solidFill>
                  <a:srgbClr val="0000D2"/>
                </a:solidFill>
                <a:latin typeface="Amasis MT Pro Medium" panose="02040604050005020304" pitchFamily="18" charset="0"/>
                <a:ea typeface="Times New Roman" panose="02020603050405020304" pitchFamily="18" charset="0"/>
              </a:rPr>
              <a:t> </a:t>
            </a:r>
          </a:p>
          <a:p>
            <a:pPr marL="285750" indent="-285750" defTabSz="457200">
              <a:buFont typeface="Arial" panose="020B0604020202020204" pitchFamily="34" charset="0"/>
              <a:buChar char="•"/>
            </a:pPr>
            <a:r>
              <a:rPr lang="en-US" sz="1500" kern="150" dirty="0">
                <a:solidFill>
                  <a:srgbClr val="0000D2"/>
                </a:solidFill>
                <a:latin typeface="Amasis MT Pro Medium" panose="02040604050005020304" pitchFamily="18" charset="0"/>
                <a:ea typeface="Times New Roman" panose="02020603050405020304" pitchFamily="18" charset="0"/>
              </a:rPr>
              <a:t>[Be] like-minded, having the same love, being one in spirit and purpose (Phil 2:2-3)</a:t>
            </a:r>
          </a:p>
          <a:p>
            <a:pPr marL="228600" defTabSz="457200"/>
            <a:r>
              <a:rPr lang="en-US" sz="600" kern="150" dirty="0">
                <a:solidFill>
                  <a:srgbClr val="0000D2"/>
                </a:solidFill>
                <a:latin typeface="Amasis MT Pro Medium" panose="02040604050005020304" pitchFamily="18" charset="0"/>
                <a:ea typeface="Times New Roman" panose="02020603050405020304" pitchFamily="18" charset="0"/>
              </a:rPr>
              <a:t> </a:t>
            </a:r>
          </a:p>
          <a:p>
            <a:pPr marL="285750" indent="-285750" defTabSz="457200">
              <a:buFont typeface="Arial" panose="020B0604020202020204" pitchFamily="34" charset="0"/>
              <a:buChar char="•"/>
            </a:pPr>
            <a:r>
              <a:rPr lang="en-US" sz="1500" kern="150" dirty="0">
                <a:solidFill>
                  <a:srgbClr val="0000D2"/>
                </a:solidFill>
                <a:latin typeface="Amasis MT Pro Medium" panose="02040604050005020304" pitchFamily="18" charset="0"/>
                <a:ea typeface="Times New Roman" panose="02020603050405020304" pitchFamily="18" charset="0"/>
              </a:rPr>
              <a:t>Teach and admonish one another with all wisdom (Col 3:16)</a:t>
            </a:r>
          </a:p>
          <a:p>
            <a:pPr marL="228600" defTabSz="457200"/>
            <a:r>
              <a:rPr lang="en-US" sz="600" kern="150" dirty="0">
                <a:solidFill>
                  <a:srgbClr val="0000D2"/>
                </a:solidFill>
                <a:latin typeface="Amasis MT Pro Medium" panose="02040604050005020304" pitchFamily="18" charset="0"/>
                <a:ea typeface="Times New Roman" panose="02020603050405020304" pitchFamily="18" charset="0"/>
              </a:rPr>
              <a:t> </a:t>
            </a:r>
          </a:p>
          <a:p>
            <a:pPr marL="285750" indent="-285750" defTabSz="457200">
              <a:buFont typeface="Arial" panose="020B0604020202020204" pitchFamily="34" charset="0"/>
              <a:buChar char="•"/>
            </a:pPr>
            <a:r>
              <a:rPr lang="en-US" sz="1500" kern="150" dirty="0">
                <a:solidFill>
                  <a:srgbClr val="0000D2"/>
                </a:solidFill>
                <a:latin typeface="Amasis MT Pro Medium" panose="02040604050005020304" pitchFamily="18" charset="0"/>
                <a:ea typeface="Times New Roman" panose="02020603050405020304" pitchFamily="18" charset="0"/>
              </a:rPr>
              <a:t>Confess your sins to each other (James 5:16)</a:t>
            </a:r>
          </a:p>
          <a:p>
            <a:pPr marL="228600" defTabSz="457200"/>
            <a:r>
              <a:rPr lang="en-US" sz="600" kern="150" dirty="0">
                <a:solidFill>
                  <a:srgbClr val="0000D2"/>
                </a:solidFill>
                <a:latin typeface="Amasis MT Pro Medium" panose="02040604050005020304" pitchFamily="18" charset="0"/>
                <a:ea typeface="Times New Roman" panose="02020603050405020304" pitchFamily="18" charset="0"/>
              </a:rPr>
              <a:t> </a:t>
            </a:r>
          </a:p>
          <a:p>
            <a:pPr marL="285750" indent="-285750" defTabSz="457200">
              <a:buFont typeface="Arial" panose="020B0604020202020204" pitchFamily="34" charset="0"/>
              <a:buChar char="•"/>
            </a:pPr>
            <a:r>
              <a:rPr lang="en-US" sz="1500" kern="150" dirty="0">
                <a:solidFill>
                  <a:srgbClr val="0000D2"/>
                </a:solidFill>
                <a:latin typeface="Amasis MT Pro Medium" panose="02040604050005020304" pitchFamily="18" charset="0"/>
                <a:ea typeface="Times New Roman" panose="02020603050405020304" pitchFamily="18" charset="0"/>
              </a:rPr>
              <a:t>Accept one another, then, just as Christ accepted you (Rom 15:7)</a:t>
            </a:r>
          </a:p>
          <a:p>
            <a:pPr marL="228600" defTabSz="457200"/>
            <a:r>
              <a:rPr lang="en-US" sz="600" kern="150" dirty="0">
                <a:solidFill>
                  <a:srgbClr val="0000D2"/>
                </a:solidFill>
                <a:latin typeface="Amasis MT Pro Medium" panose="02040604050005020304" pitchFamily="18" charset="0"/>
                <a:ea typeface="Times New Roman" panose="02020603050405020304" pitchFamily="18" charset="0"/>
              </a:rPr>
              <a:t> </a:t>
            </a:r>
          </a:p>
          <a:p>
            <a:pPr marL="285750" indent="-285750" defTabSz="457200">
              <a:buFont typeface="Arial" panose="020B0604020202020204" pitchFamily="34" charset="0"/>
              <a:buChar char="•"/>
            </a:pPr>
            <a:r>
              <a:rPr lang="en-US" sz="1500" kern="150" dirty="0">
                <a:solidFill>
                  <a:srgbClr val="0000D2"/>
                </a:solidFill>
                <a:latin typeface="Amasis MT Pro Medium" panose="02040604050005020304" pitchFamily="18" charset="0"/>
                <a:ea typeface="Times New Roman" panose="02020603050405020304" pitchFamily="18" charset="0"/>
              </a:rPr>
              <a:t>Let us consider how we may spur one another on toward love and good deeds (Heb 10:24)</a:t>
            </a:r>
          </a:p>
        </p:txBody>
      </p:sp>
    </p:spTree>
    <p:extLst>
      <p:ext uri="{BB962C8B-B14F-4D97-AF65-F5344CB8AC3E}">
        <p14:creationId xmlns:p14="http://schemas.microsoft.com/office/powerpoint/2010/main" val="6471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224271-D3A3-A2E8-D57E-EEE134A9EEB3}"/>
              </a:ext>
            </a:extLst>
          </p:cNvPr>
          <p:cNvPicPr>
            <a:picLocks noChangeAspect="1"/>
          </p:cNvPicPr>
          <p:nvPr/>
        </p:nvPicPr>
        <p:blipFill rotWithShape="1">
          <a:blip r:embed="rId2"/>
          <a:srcRect l="25069" t="35953" r="10729" b="29892"/>
          <a:stretch/>
        </p:blipFill>
        <p:spPr>
          <a:xfrm rot="451458">
            <a:off x="6506367" y="593901"/>
            <a:ext cx="3677948" cy="1427806"/>
          </a:xfrm>
          <a:prstGeom prst="rect">
            <a:avLst/>
          </a:prstGeom>
        </p:spPr>
      </p:pic>
      <p:sp>
        <p:nvSpPr>
          <p:cNvPr id="6" name="TextBox 5">
            <a:extLst>
              <a:ext uri="{FF2B5EF4-FFF2-40B4-BE49-F238E27FC236}">
                <a16:creationId xmlns:a16="http://schemas.microsoft.com/office/drawing/2014/main" id="{399C91FA-D8EE-247E-19AD-8FB4E2A0B992}"/>
              </a:ext>
            </a:extLst>
          </p:cNvPr>
          <p:cNvSpPr txBox="1"/>
          <p:nvPr/>
        </p:nvSpPr>
        <p:spPr>
          <a:xfrm rot="21318187">
            <a:off x="7400723" y="234364"/>
            <a:ext cx="3076442" cy="830997"/>
          </a:xfrm>
          <a:prstGeom prst="rect">
            <a:avLst/>
          </a:prstGeom>
          <a:noFill/>
        </p:spPr>
        <p:txBody>
          <a:bodyPr wrap="square" rtlCol="0">
            <a:spAutoFit/>
          </a:bodyPr>
          <a:lstStyle/>
          <a:p>
            <a:pPr defTabSz="457200"/>
            <a:r>
              <a:rPr lang="en-US" sz="2400" b="1" dirty="0">
                <a:solidFill>
                  <a:prstClr val="black"/>
                </a:solidFill>
                <a:latin typeface="Dreaming Outloud Script Pro" panose="020B0604020202020204" pitchFamily="66" charset="0"/>
                <a:cs typeface="Dreaming Outloud Script Pro" panose="020B0604020202020204" pitchFamily="66" charset="0"/>
              </a:rPr>
              <a:t>Clothing ourselves</a:t>
            </a:r>
          </a:p>
          <a:p>
            <a:pPr defTabSz="457200"/>
            <a:r>
              <a:rPr lang="en-US" sz="2400" b="1" dirty="0">
                <a:solidFill>
                  <a:prstClr val="black"/>
                </a:solidFill>
                <a:latin typeface="Dreaming Outloud Script Pro" panose="020B0604020202020204" pitchFamily="66" charset="0"/>
                <a:cs typeface="Dreaming Outloud Script Pro" panose="020B0604020202020204" pitchFamily="66" charset="0"/>
              </a:rPr>
              <a:t>				  </a:t>
            </a:r>
            <a:r>
              <a:rPr lang="en-US" b="1" dirty="0">
                <a:solidFill>
                  <a:prstClr val="black"/>
                </a:solidFill>
                <a:latin typeface="Dreaming Outloud Script Pro" panose="020B0604020202020204" pitchFamily="66" charset="0"/>
                <a:cs typeface="Dreaming Outloud Script Pro" panose="020B0604020202020204" pitchFamily="66" charset="0"/>
              </a:rPr>
              <a:t>with</a:t>
            </a:r>
          </a:p>
        </p:txBody>
      </p:sp>
      <p:sp>
        <p:nvSpPr>
          <p:cNvPr id="2" name="TextBox 1">
            <a:extLst>
              <a:ext uri="{FF2B5EF4-FFF2-40B4-BE49-F238E27FC236}">
                <a16:creationId xmlns:a16="http://schemas.microsoft.com/office/drawing/2014/main" id="{EB1E6A60-3C17-F692-42E6-C9864BCE0164}"/>
              </a:ext>
            </a:extLst>
          </p:cNvPr>
          <p:cNvSpPr txBox="1"/>
          <p:nvPr/>
        </p:nvSpPr>
        <p:spPr>
          <a:xfrm>
            <a:off x="3512192" y="1694577"/>
            <a:ext cx="5679347" cy="3216265"/>
          </a:xfrm>
          <a:prstGeom prst="rect">
            <a:avLst/>
          </a:prstGeom>
          <a:noFill/>
        </p:spPr>
        <p:txBody>
          <a:bodyPr wrap="square" rtlCol="0">
            <a:spAutoFit/>
          </a:bodyPr>
          <a:lstStyle/>
          <a:p>
            <a:pPr defTabSz="457200"/>
            <a:r>
              <a:rPr lang="en-US" sz="7500" b="1" kern="150" dirty="0">
                <a:solidFill>
                  <a:srgbClr val="000000"/>
                </a:solidFill>
                <a:latin typeface="Amasis MT Pro Medium" panose="02040604050005020304" pitchFamily="18" charset="0"/>
                <a:ea typeface="Times New Roman" panose="02020603050405020304" pitchFamily="18" charset="0"/>
              </a:rPr>
              <a:t>1. </a:t>
            </a:r>
          </a:p>
          <a:p>
            <a:pPr defTabSz="457200"/>
            <a:r>
              <a:rPr lang="en-US" sz="2200" b="1" kern="150" dirty="0">
                <a:solidFill>
                  <a:srgbClr val="000000"/>
                </a:solidFill>
                <a:latin typeface="Amasis MT Pro Medium" panose="02040604050005020304" pitchFamily="18" charset="0"/>
                <a:ea typeface="Times New Roman" panose="02020603050405020304" pitchFamily="18" charset="0"/>
              </a:rPr>
              <a:t>I recognize my need to grow in the knowledge of the Word and that some of my present beliefs may be incorrect. I am committed to the humility of hearing from others in the </a:t>
            </a:r>
            <a:r>
              <a:rPr lang="en-US" sz="2200" b="1" kern="150" dirty="0" err="1">
                <a:solidFill>
                  <a:srgbClr val="000000"/>
                </a:solidFill>
                <a:latin typeface="Amasis MT Pro Medium" panose="02040604050005020304" pitchFamily="18" charset="0"/>
                <a:ea typeface="Times New Roman" panose="02020603050405020304" pitchFamily="18" charset="0"/>
              </a:rPr>
              <a:t>Aletheia</a:t>
            </a:r>
            <a:r>
              <a:rPr lang="en-US" sz="2200" b="1" kern="150" dirty="0">
                <a:solidFill>
                  <a:srgbClr val="000000"/>
                </a:solidFill>
                <a:latin typeface="Amasis MT Pro Medium" panose="02040604050005020304" pitchFamily="18" charset="0"/>
                <a:ea typeface="Times New Roman" panose="02020603050405020304" pitchFamily="18" charset="0"/>
              </a:rPr>
              <a:t> family. </a:t>
            </a:r>
            <a:endParaRPr lang="en-US" sz="2200" kern="150" dirty="0">
              <a:solidFill>
                <a:srgbClr val="000000"/>
              </a:solidFill>
              <a:latin typeface="Amasis MT Pro Medium" panose="02040604050005020304" pitchFamily="18" charset="0"/>
              <a:ea typeface="Times New Roman" panose="02020603050405020304" pitchFamily="18" charset="0"/>
            </a:endParaRPr>
          </a:p>
          <a:p>
            <a:pPr defTabSz="457200"/>
            <a:endParaRPr lang="en-US" dirty="0">
              <a:solidFill>
                <a:prstClr val="black"/>
              </a:solidFill>
              <a:latin typeface="Calibri" panose="020F0502020204030204"/>
            </a:endParaRPr>
          </a:p>
        </p:txBody>
      </p:sp>
    </p:spTree>
    <p:extLst>
      <p:ext uri="{BB962C8B-B14F-4D97-AF65-F5344CB8AC3E}">
        <p14:creationId xmlns:p14="http://schemas.microsoft.com/office/powerpoint/2010/main" val="2533121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224271-D3A3-A2E8-D57E-EEE134A9EEB3}"/>
              </a:ext>
            </a:extLst>
          </p:cNvPr>
          <p:cNvPicPr>
            <a:picLocks noChangeAspect="1"/>
          </p:cNvPicPr>
          <p:nvPr/>
        </p:nvPicPr>
        <p:blipFill rotWithShape="1">
          <a:blip r:embed="rId2"/>
          <a:srcRect l="25069" t="35953" r="10729" b="29892"/>
          <a:stretch/>
        </p:blipFill>
        <p:spPr>
          <a:xfrm rot="451458">
            <a:off x="6506367" y="593901"/>
            <a:ext cx="3677948" cy="1427806"/>
          </a:xfrm>
          <a:prstGeom prst="rect">
            <a:avLst/>
          </a:prstGeom>
        </p:spPr>
      </p:pic>
      <p:sp>
        <p:nvSpPr>
          <p:cNvPr id="6" name="TextBox 5">
            <a:extLst>
              <a:ext uri="{FF2B5EF4-FFF2-40B4-BE49-F238E27FC236}">
                <a16:creationId xmlns:a16="http://schemas.microsoft.com/office/drawing/2014/main" id="{399C91FA-D8EE-247E-19AD-8FB4E2A0B992}"/>
              </a:ext>
            </a:extLst>
          </p:cNvPr>
          <p:cNvSpPr txBox="1"/>
          <p:nvPr/>
        </p:nvSpPr>
        <p:spPr>
          <a:xfrm rot="21318187">
            <a:off x="7400723" y="234364"/>
            <a:ext cx="3076442" cy="830997"/>
          </a:xfrm>
          <a:prstGeom prst="rect">
            <a:avLst/>
          </a:prstGeom>
          <a:noFill/>
        </p:spPr>
        <p:txBody>
          <a:bodyPr wrap="square" rtlCol="0">
            <a:spAutoFit/>
          </a:bodyPr>
          <a:lstStyle/>
          <a:p>
            <a:pPr defTabSz="457200"/>
            <a:r>
              <a:rPr lang="en-US" sz="2400" b="1" dirty="0">
                <a:solidFill>
                  <a:prstClr val="black"/>
                </a:solidFill>
                <a:latin typeface="Dreaming Outloud Script Pro" panose="020B0604020202020204" pitchFamily="66" charset="0"/>
                <a:cs typeface="Dreaming Outloud Script Pro" panose="020B0604020202020204" pitchFamily="66" charset="0"/>
              </a:rPr>
              <a:t>Clothing ourselves</a:t>
            </a:r>
          </a:p>
          <a:p>
            <a:pPr defTabSz="457200"/>
            <a:r>
              <a:rPr lang="en-US" sz="2400" b="1" dirty="0">
                <a:solidFill>
                  <a:prstClr val="black"/>
                </a:solidFill>
                <a:latin typeface="Dreaming Outloud Script Pro" panose="020B0604020202020204" pitchFamily="66" charset="0"/>
                <a:cs typeface="Dreaming Outloud Script Pro" panose="020B0604020202020204" pitchFamily="66" charset="0"/>
              </a:rPr>
              <a:t>				  </a:t>
            </a:r>
            <a:r>
              <a:rPr lang="en-US" b="1" dirty="0">
                <a:solidFill>
                  <a:prstClr val="black"/>
                </a:solidFill>
                <a:latin typeface="Dreaming Outloud Script Pro" panose="020B0604020202020204" pitchFamily="66" charset="0"/>
                <a:cs typeface="Dreaming Outloud Script Pro" panose="020B0604020202020204" pitchFamily="66" charset="0"/>
              </a:rPr>
              <a:t>with</a:t>
            </a:r>
          </a:p>
        </p:txBody>
      </p:sp>
      <p:sp>
        <p:nvSpPr>
          <p:cNvPr id="2" name="TextBox 1">
            <a:extLst>
              <a:ext uri="{FF2B5EF4-FFF2-40B4-BE49-F238E27FC236}">
                <a16:creationId xmlns:a16="http://schemas.microsoft.com/office/drawing/2014/main" id="{EB1E6A60-3C17-F692-42E6-C9864BCE0164}"/>
              </a:ext>
            </a:extLst>
          </p:cNvPr>
          <p:cNvSpPr txBox="1"/>
          <p:nvPr/>
        </p:nvSpPr>
        <p:spPr>
          <a:xfrm>
            <a:off x="3512192" y="1694577"/>
            <a:ext cx="5679347" cy="4293483"/>
          </a:xfrm>
          <a:prstGeom prst="rect">
            <a:avLst/>
          </a:prstGeom>
          <a:noFill/>
        </p:spPr>
        <p:txBody>
          <a:bodyPr wrap="square" rtlCol="0">
            <a:spAutoFit/>
          </a:bodyPr>
          <a:lstStyle/>
          <a:p>
            <a:pPr defTabSz="457200"/>
            <a:r>
              <a:rPr lang="en-US" sz="7500" b="1" kern="150" dirty="0">
                <a:solidFill>
                  <a:srgbClr val="000000"/>
                </a:solidFill>
                <a:latin typeface="Amasis MT Pro Medium" panose="02040604050005020304" pitchFamily="18" charset="0"/>
                <a:ea typeface="Times New Roman" panose="02020603050405020304" pitchFamily="18" charset="0"/>
              </a:rPr>
              <a:t>2. </a:t>
            </a:r>
          </a:p>
          <a:p>
            <a:pPr defTabSz="457200"/>
            <a:r>
              <a:rPr lang="en-US" sz="2200" b="1" kern="150" dirty="0">
                <a:solidFill>
                  <a:srgbClr val="000000"/>
                </a:solidFill>
                <a:latin typeface="Amasis MT Pro Medium" panose="02040604050005020304" pitchFamily="18" charset="0"/>
                <a:ea typeface="Times New Roman" panose="02020603050405020304" pitchFamily="18" charset="0"/>
              </a:rPr>
              <a:t>I acknowledge I am a sinner and that God desires to grow me in holiness. I also realize that one of his primary methods for growing me is through the help of brothers and sisters. I am committed to the humility of inviting and receiving correction from those who observe sin in my life, and I am eager to allow God's people to help me in this way.</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2186065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224271-D3A3-A2E8-D57E-EEE134A9EEB3}"/>
              </a:ext>
            </a:extLst>
          </p:cNvPr>
          <p:cNvPicPr>
            <a:picLocks noChangeAspect="1"/>
          </p:cNvPicPr>
          <p:nvPr/>
        </p:nvPicPr>
        <p:blipFill rotWithShape="1">
          <a:blip r:embed="rId2"/>
          <a:srcRect l="25069" t="35953" r="10729" b="29892"/>
          <a:stretch/>
        </p:blipFill>
        <p:spPr>
          <a:xfrm rot="451458">
            <a:off x="6506367" y="593901"/>
            <a:ext cx="3677948" cy="1427806"/>
          </a:xfrm>
          <a:prstGeom prst="rect">
            <a:avLst/>
          </a:prstGeom>
        </p:spPr>
      </p:pic>
      <p:sp>
        <p:nvSpPr>
          <p:cNvPr id="6" name="TextBox 5">
            <a:extLst>
              <a:ext uri="{FF2B5EF4-FFF2-40B4-BE49-F238E27FC236}">
                <a16:creationId xmlns:a16="http://schemas.microsoft.com/office/drawing/2014/main" id="{399C91FA-D8EE-247E-19AD-8FB4E2A0B992}"/>
              </a:ext>
            </a:extLst>
          </p:cNvPr>
          <p:cNvSpPr txBox="1"/>
          <p:nvPr/>
        </p:nvSpPr>
        <p:spPr>
          <a:xfrm rot="21318187">
            <a:off x="7400723" y="234364"/>
            <a:ext cx="3076442" cy="830997"/>
          </a:xfrm>
          <a:prstGeom prst="rect">
            <a:avLst/>
          </a:prstGeom>
          <a:noFill/>
        </p:spPr>
        <p:txBody>
          <a:bodyPr wrap="square" rtlCol="0">
            <a:spAutoFit/>
          </a:bodyPr>
          <a:lstStyle/>
          <a:p>
            <a:pPr defTabSz="457200"/>
            <a:r>
              <a:rPr lang="en-US" sz="2400" b="1" dirty="0">
                <a:solidFill>
                  <a:prstClr val="black"/>
                </a:solidFill>
                <a:latin typeface="Dreaming Outloud Script Pro" panose="020B0604020202020204" pitchFamily="66" charset="0"/>
                <a:cs typeface="Dreaming Outloud Script Pro" panose="020B0604020202020204" pitchFamily="66" charset="0"/>
              </a:rPr>
              <a:t>Clothing ourselves</a:t>
            </a:r>
          </a:p>
          <a:p>
            <a:pPr defTabSz="457200"/>
            <a:r>
              <a:rPr lang="en-US" sz="2400" b="1" dirty="0">
                <a:solidFill>
                  <a:prstClr val="black"/>
                </a:solidFill>
                <a:latin typeface="Dreaming Outloud Script Pro" panose="020B0604020202020204" pitchFamily="66" charset="0"/>
                <a:cs typeface="Dreaming Outloud Script Pro" panose="020B0604020202020204" pitchFamily="66" charset="0"/>
              </a:rPr>
              <a:t>				  </a:t>
            </a:r>
            <a:r>
              <a:rPr lang="en-US" b="1" dirty="0">
                <a:solidFill>
                  <a:prstClr val="black"/>
                </a:solidFill>
                <a:latin typeface="Dreaming Outloud Script Pro" panose="020B0604020202020204" pitchFamily="66" charset="0"/>
                <a:cs typeface="Dreaming Outloud Script Pro" panose="020B0604020202020204" pitchFamily="66" charset="0"/>
              </a:rPr>
              <a:t>with</a:t>
            </a:r>
          </a:p>
        </p:txBody>
      </p:sp>
      <p:sp>
        <p:nvSpPr>
          <p:cNvPr id="2" name="TextBox 1">
            <a:extLst>
              <a:ext uri="{FF2B5EF4-FFF2-40B4-BE49-F238E27FC236}">
                <a16:creationId xmlns:a16="http://schemas.microsoft.com/office/drawing/2014/main" id="{EB1E6A60-3C17-F692-42E6-C9864BCE0164}"/>
              </a:ext>
            </a:extLst>
          </p:cNvPr>
          <p:cNvSpPr txBox="1"/>
          <p:nvPr/>
        </p:nvSpPr>
        <p:spPr>
          <a:xfrm>
            <a:off x="3512192" y="1694577"/>
            <a:ext cx="5679347" cy="3954929"/>
          </a:xfrm>
          <a:prstGeom prst="rect">
            <a:avLst/>
          </a:prstGeom>
          <a:noFill/>
        </p:spPr>
        <p:txBody>
          <a:bodyPr wrap="square" rtlCol="0">
            <a:spAutoFit/>
          </a:bodyPr>
          <a:lstStyle/>
          <a:p>
            <a:pPr defTabSz="457200"/>
            <a:r>
              <a:rPr lang="en-US" sz="7500" b="1" kern="150" dirty="0">
                <a:solidFill>
                  <a:srgbClr val="000000"/>
                </a:solidFill>
                <a:latin typeface="Amasis MT Pro Medium" panose="02040604050005020304" pitchFamily="18" charset="0"/>
                <a:ea typeface="Times New Roman" panose="02020603050405020304" pitchFamily="18" charset="0"/>
              </a:rPr>
              <a:t>3. </a:t>
            </a:r>
          </a:p>
          <a:p>
            <a:pPr defTabSz="457200"/>
            <a:r>
              <a:rPr lang="en-US" sz="2200" b="1" kern="150" dirty="0">
                <a:solidFill>
                  <a:srgbClr val="000000"/>
                </a:solidFill>
                <a:latin typeface="Amasis MT Pro Medium" panose="02040604050005020304" pitchFamily="18" charset="0"/>
                <a:ea typeface="Times New Roman" panose="02020603050405020304" pitchFamily="18" charset="0"/>
              </a:rPr>
              <a:t>It is hypocritical to expect others to humbly receive correction that is offered in pride. For any situation in which I may need to give challenge to a brother or sister, I am committed to the humility of proceeding with gentleness and love while maintaining awareness of my own shortcomings.</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4167206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224271-D3A3-A2E8-D57E-EEE134A9EEB3}"/>
              </a:ext>
            </a:extLst>
          </p:cNvPr>
          <p:cNvPicPr>
            <a:picLocks noChangeAspect="1"/>
          </p:cNvPicPr>
          <p:nvPr/>
        </p:nvPicPr>
        <p:blipFill rotWithShape="1">
          <a:blip r:embed="rId2"/>
          <a:srcRect l="25069" t="35953" r="10729" b="29892"/>
          <a:stretch/>
        </p:blipFill>
        <p:spPr>
          <a:xfrm rot="451458">
            <a:off x="6506367" y="593901"/>
            <a:ext cx="3677948" cy="1427806"/>
          </a:xfrm>
          <a:prstGeom prst="rect">
            <a:avLst/>
          </a:prstGeom>
        </p:spPr>
      </p:pic>
      <p:sp>
        <p:nvSpPr>
          <p:cNvPr id="6" name="TextBox 5">
            <a:extLst>
              <a:ext uri="{FF2B5EF4-FFF2-40B4-BE49-F238E27FC236}">
                <a16:creationId xmlns:a16="http://schemas.microsoft.com/office/drawing/2014/main" id="{399C91FA-D8EE-247E-19AD-8FB4E2A0B992}"/>
              </a:ext>
            </a:extLst>
          </p:cNvPr>
          <p:cNvSpPr txBox="1"/>
          <p:nvPr/>
        </p:nvSpPr>
        <p:spPr>
          <a:xfrm rot="21318187">
            <a:off x="7400723" y="234364"/>
            <a:ext cx="3076442" cy="830997"/>
          </a:xfrm>
          <a:prstGeom prst="rect">
            <a:avLst/>
          </a:prstGeom>
          <a:noFill/>
        </p:spPr>
        <p:txBody>
          <a:bodyPr wrap="square" rtlCol="0">
            <a:spAutoFit/>
          </a:bodyPr>
          <a:lstStyle/>
          <a:p>
            <a:pPr defTabSz="457200"/>
            <a:r>
              <a:rPr lang="en-US" sz="2400" b="1" dirty="0">
                <a:solidFill>
                  <a:prstClr val="black"/>
                </a:solidFill>
                <a:latin typeface="Dreaming Outloud Script Pro" panose="020B0604020202020204" pitchFamily="66" charset="0"/>
                <a:cs typeface="Dreaming Outloud Script Pro" panose="020B0604020202020204" pitchFamily="66" charset="0"/>
              </a:rPr>
              <a:t>Clothing ourselves</a:t>
            </a:r>
          </a:p>
          <a:p>
            <a:pPr defTabSz="457200"/>
            <a:r>
              <a:rPr lang="en-US" sz="2400" b="1" dirty="0">
                <a:solidFill>
                  <a:prstClr val="black"/>
                </a:solidFill>
                <a:latin typeface="Dreaming Outloud Script Pro" panose="020B0604020202020204" pitchFamily="66" charset="0"/>
                <a:cs typeface="Dreaming Outloud Script Pro" panose="020B0604020202020204" pitchFamily="66" charset="0"/>
              </a:rPr>
              <a:t>				  </a:t>
            </a:r>
            <a:r>
              <a:rPr lang="en-US" b="1" dirty="0">
                <a:solidFill>
                  <a:prstClr val="black"/>
                </a:solidFill>
                <a:latin typeface="Dreaming Outloud Script Pro" panose="020B0604020202020204" pitchFamily="66" charset="0"/>
                <a:cs typeface="Dreaming Outloud Script Pro" panose="020B0604020202020204" pitchFamily="66" charset="0"/>
              </a:rPr>
              <a:t>with</a:t>
            </a:r>
          </a:p>
        </p:txBody>
      </p:sp>
      <p:sp>
        <p:nvSpPr>
          <p:cNvPr id="2" name="TextBox 1">
            <a:extLst>
              <a:ext uri="{FF2B5EF4-FFF2-40B4-BE49-F238E27FC236}">
                <a16:creationId xmlns:a16="http://schemas.microsoft.com/office/drawing/2014/main" id="{EB1E6A60-3C17-F692-42E6-C9864BCE0164}"/>
              </a:ext>
            </a:extLst>
          </p:cNvPr>
          <p:cNvSpPr txBox="1"/>
          <p:nvPr/>
        </p:nvSpPr>
        <p:spPr>
          <a:xfrm>
            <a:off x="3478636" y="2114026"/>
            <a:ext cx="5679347" cy="3277820"/>
          </a:xfrm>
          <a:prstGeom prst="rect">
            <a:avLst/>
          </a:prstGeom>
          <a:noFill/>
        </p:spPr>
        <p:txBody>
          <a:bodyPr wrap="square" rtlCol="0">
            <a:spAutoFit/>
          </a:bodyPr>
          <a:lstStyle/>
          <a:p>
            <a:pPr defTabSz="457200"/>
            <a:r>
              <a:rPr lang="en-US" sz="7500" b="1" kern="150" dirty="0">
                <a:solidFill>
                  <a:srgbClr val="000000"/>
                </a:solidFill>
                <a:latin typeface="Amasis MT Pro Medium" panose="02040604050005020304" pitchFamily="18" charset="0"/>
                <a:ea typeface="Times New Roman" panose="02020603050405020304" pitchFamily="18" charset="0"/>
              </a:rPr>
              <a:t>4. </a:t>
            </a:r>
          </a:p>
          <a:p>
            <a:pPr defTabSz="457200"/>
            <a:r>
              <a:rPr lang="en-US" sz="2200" b="1" kern="150" dirty="0">
                <a:solidFill>
                  <a:srgbClr val="000000"/>
                </a:solidFill>
                <a:latin typeface="Amasis MT Pro Medium" panose="02040604050005020304" pitchFamily="18" charset="0"/>
                <a:ea typeface="Times New Roman" panose="02020603050405020304" pitchFamily="18" charset="0"/>
              </a:rPr>
              <a:t>I realize the refusal to admit wrongdoing and seek forgiveness is the work of pride. It does not please our Lord and it hinders genuine community. I am committed to the humility of ongoing acknowledgment of my own sin.</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871287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224271-D3A3-A2E8-D57E-EEE134A9EEB3}"/>
              </a:ext>
            </a:extLst>
          </p:cNvPr>
          <p:cNvPicPr>
            <a:picLocks noChangeAspect="1"/>
          </p:cNvPicPr>
          <p:nvPr/>
        </p:nvPicPr>
        <p:blipFill rotWithShape="1">
          <a:blip r:embed="rId2"/>
          <a:srcRect l="25069" t="35953" r="10729" b="29892"/>
          <a:stretch/>
        </p:blipFill>
        <p:spPr>
          <a:xfrm rot="451458">
            <a:off x="6506367" y="593901"/>
            <a:ext cx="3677948" cy="1427806"/>
          </a:xfrm>
          <a:prstGeom prst="rect">
            <a:avLst/>
          </a:prstGeom>
        </p:spPr>
      </p:pic>
      <p:sp>
        <p:nvSpPr>
          <p:cNvPr id="6" name="TextBox 5">
            <a:extLst>
              <a:ext uri="{FF2B5EF4-FFF2-40B4-BE49-F238E27FC236}">
                <a16:creationId xmlns:a16="http://schemas.microsoft.com/office/drawing/2014/main" id="{399C91FA-D8EE-247E-19AD-8FB4E2A0B992}"/>
              </a:ext>
            </a:extLst>
          </p:cNvPr>
          <p:cNvSpPr txBox="1"/>
          <p:nvPr/>
        </p:nvSpPr>
        <p:spPr>
          <a:xfrm rot="21318187">
            <a:off x="7400723" y="234364"/>
            <a:ext cx="3076442" cy="830997"/>
          </a:xfrm>
          <a:prstGeom prst="rect">
            <a:avLst/>
          </a:prstGeom>
          <a:noFill/>
        </p:spPr>
        <p:txBody>
          <a:bodyPr wrap="square" rtlCol="0">
            <a:spAutoFit/>
          </a:bodyPr>
          <a:lstStyle/>
          <a:p>
            <a:pPr defTabSz="457200"/>
            <a:r>
              <a:rPr lang="en-US" sz="2400" b="1" dirty="0">
                <a:solidFill>
                  <a:prstClr val="black"/>
                </a:solidFill>
                <a:latin typeface="Dreaming Outloud Script Pro" panose="020B0604020202020204" pitchFamily="66" charset="0"/>
                <a:cs typeface="Dreaming Outloud Script Pro" panose="020B0604020202020204" pitchFamily="66" charset="0"/>
              </a:rPr>
              <a:t>Clothing ourselves</a:t>
            </a:r>
          </a:p>
          <a:p>
            <a:pPr defTabSz="457200"/>
            <a:r>
              <a:rPr lang="en-US" sz="2400" b="1" dirty="0">
                <a:solidFill>
                  <a:prstClr val="black"/>
                </a:solidFill>
                <a:latin typeface="Dreaming Outloud Script Pro" panose="020B0604020202020204" pitchFamily="66" charset="0"/>
                <a:cs typeface="Dreaming Outloud Script Pro" panose="020B0604020202020204" pitchFamily="66" charset="0"/>
              </a:rPr>
              <a:t>				  </a:t>
            </a:r>
            <a:r>
              <a:rPr lang="en-US" b="1" dirty="0">
                <a:solidFill>
                  <a:prstClr val="black"/>
                </a:solidFill>
                <a:latin typeface="Dreaming Outloud Script Pro" panose="020B0604020202020204" pitchFamily="66" charset="0"/>
                <a:cs typeface="Dreaming Outloud Script Pro" panose="020B0604020202020204" pitchFamily="66" charset="0"/>
              </a:rPr>
              <a:t>with</a:t>
            </a:r>
          </a:p>
        </p:txBody>
      </p:sp>
      <p:sp>
        <p:nvSpPr>
          <p:cNvPr id="2" name="TextBox 1">
            <a:extLst>
              <a:ext uri="{FF2B5EF4-FFF2-40B4-BE49-F238E27FC236}">
                <a16:creationId xmlns:a16="http://schemas.microsoft.com/office/drawing/2014/main" id="{EB1E6A60-3C17-F692-42E6-C9864BCE0164}"/>
              </a:ext>
            </a:extLst>
          </p:cNvPr>
          <p:cNvSpPr txBox="1"/>
          <p:nvPr/>
        </p:nvSpPr>
        <p:spPr>
          <a:xfrm>
            <a:off x="3478636" y="2114027"/>
            <a:ext cx="5679347" cy="3616375"/>
          </a:xfrm>
          <a:prstGeom prst="rect">
            <a:avLst/>
          </a:prstGeom>
          <a:noFill/>
        </p:spPr>
        <p:txBody>
          <a:bodyPr wrap="square" rtlCol="0">
            <a:spAutoFit/>
          </a:bodyPr>
          <a:lstStyle/>
          <a:p>
            <a:pPr defTabSz="457200"/>
            <a:r>
              <a:rPr lang="en-US" sz="7500" b="1" kern="150" dirty="0">
                <a:solidFill>
                  <a:srgbClr val="000000"/>
                </a:solidFill>
                <a:latin typeface="Amasis MT Pro Medium" panose="02040604050005020304" pitchFamily="18" charset="0"/>
                <a:ea typeface="Times New Roman" panose="02020603050405020304" pitchFamily="18" charset="0"/>
              </a:rPr>
              <a:t>5. </a:t>
            </a:r>
          </a:p>
          <a:p>
            <a:pPr defTabSz="457200"/>
            <a:r>
              <a:rPr lang="en-US" sz="2200" b="1" kern="150" dirty="0">
                <a:solidFill>
                  <a:srgbClr val="000000"/>
                </a:solidFill>
                <a:latin typeface="Amasis MT Pro Medium" panose="02040604050005020304" pitchFamily="18" charset="0"/>
                <a:ea typeface="Times New Roman" panose="02020603050405020304" pitchFamily="18" charset="0"/>
              </a:rPr>
              <a:t>I understand that the extent to which I've been forgiven in Christ far, far surpasses any sins that have been committed against me. I reject the pride that says I have a right to refuse to forgive or to hold on to bitterness. I'm committed to the humility of forgiving all sins and offenses. </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2247553998"/>
      </p:ext>
    </p:extLst>
  </p:cSld>
  <p:clrMapOvr>
    <a:masterClrMapping/>
  </p:clrMapOvr>
</p:sld>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13714</TotalTime>
  <Words>1034</Words>
  <Application>Microsoft Office PowerPoint</Application>
  <PresentationFormat>Widescreen</PresentationFormat>
  <Paragraphs>89</Paragraphs>
  <Slides>16</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Slide Titles</vt:lpstr>
      </vt:variant>
      <vt:variant>
        <vt:i4>16</vt:i4>
      </vt:variant>
      <vt:variant>
        <vt:lpstr>Custom Shows</vt:lpstr>
      </vt:variant>
      <vt:variant>
        <vt:i4>1</vt:i4>
      </vt:variant>
    </vt:vector>
  </HeadingPairs>
  <TitlesOfParts>
    <vt:vector size="26" baseType="lpstr">
      <vt:lpstr>Amasis MT Pro Medium</vt:lpstr>
      <vt:lpstr>Arial</vt:lpstr>
      <vt:lpstr>Bookman Old Style</vt:lpstr>
      <vt:lpstr>Calibri</vt:lpstr>
      <vt:lpstr>Calibri Light</vt:lpstr>
      <vt:lpstr>Dreaming Outloud Script Pro</vt:lpstr>
      <vt:lpstr>Times New Roman</vt:lpstr>
      <vt:lpstr>1_WJB1</vt:lpstr>
      <vt:lpstr>1_Office Theme</vt:lpstr>
      <vt:lpstr>Today is Your Day! Believe and Receive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848</cp:revision>
  <cp:lastPrinted>2022-08-21T12:02:35Z</cp:lastPrinted>
  <dcterms:created xsi:type="dcterms:W3CDTF">2021-01-08T23:52:50Z</dcterms:created>
  <dcterms:modified xsi:type="dcterms:W3CDTF">2022-10-09T17:54:46Z</dcterms:modified>
</cp:coreProperties>
</file>