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1365" r:id="rId2"/>
    <p:sldId id="1223" r:id="rId3"/>
    <p:sldId id="1407" r:id="rId4"/>
    <p:sldId id="1418" r:id="rId5"/>
    <p:sldId id="1417" r:id="rId6"/>
    <p:sldId id="1227" r:id="rId7"/>
    <p:sldId id="1396" r:id="rId8"/>
    <p:sldId id="1410" r:id="rId9"/>
    <p:sldId id="1351" r:id="rId10"/>
    <p:sldId id="1411" r:id="rId11"/>
    <p:sldId id="1394" r:id="rId12"/>
    <p:sldId id="1408" r:id="rId13"/>
    <p:sldId id="1420" r:id="rId14"/>
    <p:sldId id="1421" r:id="rId15"/>
    <p:sldId id="1359" r:id="rId16"/>
    <p:sldId id="1353" r:id="rId17"/>
    <p:sldId id="1081" r:id="rId18"/>
    <p:sldId id="1355" r:id="rId19"/>
    <p:sldId id="1215" r:id="rId20"/>
    <p:sldId id="1354" r:id="rId21"/>
    <p:sldId id="1079" r:id="rId22"/>
    <p:sldId id="1392" r:id="rId23"/>
    <p:sldId id="1302" r:id="rId24"/>
    <p:sldId id="1416" r:id="rId25"/>
    <p:sldId id="1187" r:id="rId26"/>
    <p:sldId id="1094" r:id="rId27"/>
    <p:sldId id="1319" r:id="rId28"/>
    <p:sldId id="1389" r:id="rId29"/>
    <p:sldId id="1213" r:id="rId30"/>
    <p:sldId id="1093" r:id="rId31"/>
    <p:sldId id="1089" r:id="rId32"/>
    <p:sldId id="1258" r:id="rId33"/>
    <p:sldId id="1098" r:id="rId34"/>
    <p:sldId id="1261" r:id="rId35"/>
    <p:sldId id="1260" r:id="rId36"/>
    <p:sldId id="1425" r:id="rId37"/>
    <p:sldId id="1100" r:id="rId38"/>
    <p:sldId id="1362" r:id="rId39"/>
    <p:sldId id="1099" r:id="rId40"/>
    <p:sldId id="1102" r:id="rId41"/>
    <p:sldId id="1402" r:id="rId42"/>
    <p:sldId id="1131" r:id="rId43"/>
    <p:sldId id="1401" r:id="rId44"/>
    <p:sldId id="1403" r:id="rId45"/>
    <p:sldId id="1385" r:id="rId46"/>
    <p:sldId id="1107" r:id="rId47"/>
    <p:sldId id="1281" r:id="rId48"/>
    <p:sldId id="1117" r:id="rId49"/>
    <p:sldId id="1405" r:id="rId50"/>
    <p:sldId id="1370" r:id="rId51"/>
    <p:sldId id="1372" r:id="rId52"/>
    <p:sldId id="1116" r:id="rId53"/>
    <p:sldId id="1119" r:id="rId54"/>
    <p:sldId id="1118" r:id="rId55"/>
    <p:sldId id="1264" r:id="rId56"/>
    <p:sldId id="1373" r:id="rId57"/>
    <p:sldId id="1398" r:id="rId58"/>
    <p:sldId id="1121" r:id="rId59"/>
    <p:sldId id="1266" r:id="rId60"/>
    <p:sldId id="1268" r:id="rId61"/>
    <p:sldId id="1399" r:id="rId62"/>
    <p:sldId id="1265" r:id="rId63"/>
    <p:sldId id="1400" r:id="rId64"/>
    <p:sldId id="1412" r:id="rId65"/>
    <p:sldId id="1429" r:id="rId66"/>
    <p:sldId id="1428" r:id="rId67"/>
    <p:sldId id="1426" r:id="rId68"/>
    <p:sldId id="1427" r:id="rId69"/>
    <p:sldId id="1369"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9B4D4A-9936-0343-ABD0-B3238BFDCFE4}">
          <p14:sldIdLst>
            <p14:sldId id="1365"/>
            <p14:sldId id="1223"/>
            <p14:sldId id="1407"/>
            <p14:sldId id="1418"/>
            <p14:sldId id="1417"/>
            <p14:sldId id="1227"/>
            <p14:sldId id="1396"/>
            <p14:sldId id="1410"/>
            <p14:sldId id="1351"/>
            <p14:sldId id="1411"/>
            <p14:sldId id="1394"/>
            <p14:sldId id="1408"/>
            <p14:sldId id="1420"/>
            <p14:sldId id="1421"/>
            <p14:sldId id="1359"/>
            <p14:sldId id="1353"/>
            <p14:sldId id="1081"/>
            <p14:sldId id="1355"/>
            <p14:sldId id="1215"/>
            <p14:sldId id="1354"/>
            <p14:sldId id="1079"/>
            <p14:sldId id="1392"/>
            <p14:sldId id="1302"/>
            <p14:sldId id="1416"/>
            <p14:sldId id="1187"/>
            <p14:sldId id="1094"/>
            <p14:sldId id="1319"/>
            <p14:sldId id="1389"/>
            <p14:sldId id="1213"/>
            <p14:sldId id="1093"/>
            <p14:sldId id="1089"/>
            <p14:sldId id="1258"/>
            <p14:sldId id="1098"/>
            <p14:sldId id="1261"/>
            <p14:sldId id="1260"/>
            <p14:sldId id="1425"/>
            <p14:sldId id="1100"/>
            <p14:sldId id="1362"/>
            <p14:sldId id="1099"/>
            <p14:sldId id="1102"/>
            <p14:sldId id="1402"/>
            <p14:sldId id="1131"/>
            <p14:sldId id="1401"/>
            <p14:sldId id="1403"/>
            <p14:sldId id="1385"/>
            <p14:sldId id="1107"/>
            <p14:sldId id="1281"/>
            <p14:sldId id="1117"/>
            <p14:sldId id="1405"/>
            <p14:sldId id="1370"/>
            <p14:sldId id="1372"/>
            <p14:sldId id="1116"/>
            <p14:sldId id="1119"/>
            <p14:sldId id="1118"/>
            <p14:sldId id="1264"/>
            <p14:sldId id="1373"/>
            <p14:sldId id="1398"/>
            <p14:sldId id="1121"/>
            <p14:sldId id="1266"/>
            <p14:sldId id="1268"/>
            <p14:sldId id="1399"/>
            <p14:sldId id="1265"/>
            <p14:sldId id="1400"/>
            <p14:sldId id="1412"/>
            <p14:sldId id="1429"/>
            <p14:sldId id="1428"/>
            <p14:sldId id="1426"/>
            <p14:sldId id="1427"/>
          </p14:sldIdLst>
        </p14:section>
        <p14:section name="Untitled Section" id="{E3472BA3-F17F-E244-A4F2-1B5381556156}">
          <p14:sldIdLst>
            <p14:sldId id="13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CFB"/>
    <a:srgbClr val="145653"/>
    <a:srgbClr val="0957F9"/>
    <a:srgbClr val="107094"/>
    <a:srgbClr val="166F56"/>
    <a:srgbClr val="D83210"/>
    <a:srgbClr val="E3800E"/>
    <a:srgbClr val="2F00FE"/>
    <a:srgbClr val="E7670D"/>
    <a:srgbClr val="1648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01" autoAdjust="0"/>
    <p:restoredTop sz="96959"/>
  </p:normalViewPr>
  <p:slideViewPr>
    <p:cSldViewPr snapToGrid="0" snapToObjects="1">
      <p:cViewPr varScale="1">
        <p:scale>
          <a:sx n="98" d="100"/>
          <a:sy n="98" d="100"/>
        </p:scale>
        <p:origin x="9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ED2F20-8FDB-E84D-9DC7-19200058EA04}" type="datetimeFigureOut">
              <a:rPr lang="en-US" smtClean="0"/>
              <a:t>10/16/2022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BCAAF-00B1-AD46-8A69-73417D3360F7}" type="slidenum">
              <a:rPr lang="en-US" smtClean="0"/>
              <a:t>‹#›</a:t>
            </a:fld>
            <a:endParaRPr lang="en-US"/>
          </a:p>
        </p:txBody>
      </p:sp>
    </p:spTree>
    <p:extLst>
      <p:ext uri="{BB962C8B-B14F-4D97-AF65-F5344CB8AC3E}">
        <p14:creationId xmlns:p14="http://schemas.microsoft.com/office/powerpoint/2010/main" val="1193575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2BCAAF-00B1-AD46-8A69-73417D3360F7}" type="slidenum">
              <a:rPr lang="en-US" smtClean="0"/>
              <a:t>1</a:t>
            </a:fld>
            <a:endParaRPr lang="en-US"/>
          </a:p>
        </p:txBody>
      </p:sp>
    </p:spTree>
    <p:extLst>
      <p:ext uri="{BB962C8B-B14F-4D97-AF65-F5344CB8AC3E}">
        <p14:creationId xmlns:p14="http://schemas.microsoft.com/office/powerpoint/2010/main" val="495746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76616"/>
            <a:ext cx="7772400" cy="1470025"/>
          </a:xfrm>
        </p:spPr>
        <p:txBody>
          <a:bodyPr>
            <a:normAutofit/>
          </a:bodyPr>
          <a:lstStyle>
            <a:lvl1pPr>
              <a:defRPr sz="4000"/>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371600" y="3332391"/>
            <a:ext cx="6400800" cy="1253146"/>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static1.squarespac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3390" y="5784118"/>
            <a:ext cx="2218816" cy="536214"/>
          </a:xfrm>
          <a:prstGeom prst="rect">
            <a:avLst/>
          </a:prstGeom>
        </p:spPr>
      </p:pic>
    </p:spTree>
    <p:extLst>
      <p:ext uri="{BB962C8B-B14F-4D97-AF65-F5344CB8AC3E}">
        <p14:creationId xmlns:p14="http://schemas.microsoft.com/office/powerpoint/2010/main" val="186143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3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7228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06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12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470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52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099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88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17243A"/>
            </a:gs>
            <a:gs pos="100000">
              <a:srgbClr val="050D0E"/>
            </a:gs>
          </a:gsLst>
          <a:lin ang="42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594018"/>
            <a:ext cx="9144000" cy="263982"/>
          </a:xfrm>
          <a:prstGeom prst="rect">
            <a:avLst/>
          </a:prstGeom>
          <a:solidFill>
            <a:srgbClr val="E2C6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936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3200" b="0" i="0" kern="1200" cap="all" spc="50" normalizeH="0">
          <a:solidFill>
            <a:srgbClr val="E2C655"/>
          </a:solidFill>
          <a:latin typeface="Futura Bd BT"/>
          <a:ea typeface="+mj-ea"/>
          <a:cs typeface="Futura Bd BT"/>
        </a:defRPr>
      </a:lvl1pPr>
    </p:titleStyle>
    <p:bodyStyle>
      <a:lvl1pPr marL="342900" indent="-342900" algn="l" defTabSz="457200" rtl="0" eaLnBrk="1" latinLnBrk="0" hangingPunct="1">
        <a:spcBef>
          <a:spcPct val="20000"/>
        </a:spcBef>
        <a:buClr>
          <a:srgbClr val="E2C655"/>
        </a:buClr>
        <a:buFont typeface="Arial"/>
        <a:buChar char="•"/>
        <a:defRPr sz="2800" b="0" i="0" kern="1200">
          <a:solidFill>
            <a:schemeClr val="bg1"/>
          </a:solidFill>
          <a:latin typeface="Futura"/>
          <a:ea typeface="+mn-ea"/>
          <a:cs typeface="Futura"/>
        </a:defRPr>
      </a:lvl1pPr>
      <a:lvl2pPr marL="742950" indent="-285750" algn="l" defTabSz="457200" rtl="0" eaLnBrk="1" latinLnBrk="0" hangingPunct="1">
        <a:spcBef>
          <a:spcPct val="20000"/>
        </a:spcBef>
        <a:buFont typeface="Arial"/>
        <a:buChar char="–"/>
        <a:defRPr sz="2800" b="0" i="0" kern="1200">
          <a:solidFill>
            <a:schemeClr val="bg1"/>
          </a:solidFill>
          <a:latin typeface="Futura Light"/>
          <a:ea typeface="+mn-ea"/>
          <a:cs typeface="Futura Light"/>
        </a:defRPr>
      </a:lvl2pPr>
      <a:lvl3pPr marL="1143000" indent="-228600" algn="l" defTabSz="457200" rtl="0" eaLnBrk="1" latinLnBrk="0" hangingPunct="1">
        <a:spcBef>
          <a:spcPct val="20000"/>
        </a:spcBef>
        <a:buClr>
          <a:srgbClr val="E2C655"/>
        </a:buClr>
        <a:buFont typeface="Arial"/>
        <a:buChar char="•"/>
        <a:defRPr sz="2400" b="0" i="0" kern="1200">
          <a:solidFill>
            <a:schemeClr val="bg1"/>
          </a:solidFill>
          <a:latin typeface="Futura Light"/>
          <a:ea typeface="+mn-ea"/>
          <a:cs typeface="Futura Light"/>
        </a:defRPr>
      </a:lvl3pPr>
      <a:lvl4pPr marL="1600200" indent="-228600" algn="l" defTabSz="457200" rtl="0" eaLnBrk="1" latinLnBrk="0" hangingPunct="1">
        <a:spcBef>
          <a:spcPct val="20000"/>
        </a:spcBef>
        <a:buClr>
          <a:schemeClr val="bg1"/>
        </a:buClr>
        <a:buFont typeface="Arial"/>
        <a:buChar char="–"/>
        <a:defRPr sz="2000" b="0" i="0" kern="1200">
          <a:solidFill>
            <a:schemeClr val="bg1"/>
          </a:solidFill>
          <a:latin typeface="Futura Light"/>
          <a:ea typeface="+mn-ea"/>
          <a:cs typeface="Futura Light"/>
        </a:defRPr>
      </a:lvl4pPr>
      <a:lvl5pPr marL="2057400" indent="-228600" algn="l" defTabSz="457200" rtl="0" eaLnBrk="1" latinLnBrk="0" hangingPunct="1">
        <a:spcBef>
          <a:spcPct val="20000"/>
        </a:spcBef>
        <a:buClr>
          <a:srgbClr val="E2C655"/>
        </a:buClr>
        <a:buFont typeface="Arial"/>
        <a:buChar char="»"/>
        <a:defRPr sz="2000" b="0" i="0" kern="1200">
          <a:solidFill>
            <a:schemeClr val="bg1"/>
          </a:solidFill>
          <a:latin typeface="Futura Light"/>
          <a:ea typeface="+mn-ea"/>
          <a:cs typeface="Futu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27A1C3-9E68-524F-8EC6-AEF7C8BD9244}"/>
              </a:ext>
            </a:extLst>
          </p:cNvPr>
          <p:cNvSpPr/>
          <p:nvPr/>
        </p:nvSpPr>
        <p:spPr>
          <a:xfrm>
            <a:off x="0" y="6525835"/>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06B0433-D771-4D43-B7D6-6D8EDF3C1C8E}"/>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12" name="Rectangle 11">
            <a:extLst>
              <a:ext uri="{FF2B5EF4-FFF2-40B4-BE49-F238E27FC236}">
                <a16:creationId xmlns:a16="http://schemas.microsoft.com/office/drawing/2014/main" id="{ED898117-DA71-F14A-9EC8-29EAA9F944CA}"/>
              </a:ext>
            </a:extLst>
          </p:cNvPr>
          <p:cNvSpPr/>
          <p:nvPr/>
        </p:nvSpPr>
        <p:spPr>
          <a:xfrm>
            <a:off x="0" y="1300379"/>
            <a:ext cx="9143994" cy="400110"/>
          </a:xfrm>
          <a:prstGeom prst="rect">
            <a:avLst/>
          </a:prstGeom>
          <a:effectLst>
            <a:outerShdw blurRad="127000" dist="38100" dir="5400000" algn="t" rotWithShape="0">
              <a:prstClr val="black">
                <a:alpha val="40000"/>
              </a:prstClr>
            </a:outerShdw>
          </a:effectLst>
        </p:spPr>
        <p:txBody>
          <a:bodyPr wrap="square">
            <a:spAutoFit/>
          </a:bodyPr>
          <a:lstStyle/>
          <a:p>
            <a:pPr algn="ctr"/>
            <a:r>
              <a:rPr lang="en-US" sz="2000" b="1" i="1" dirty="0">
                <a:solidFill>
                  <a:srgbClr val="165965"/>
                </a:solidFill>
                <a:latin typeface="Avenir Next Ultra Light" panose="020B0203020202020204" pitchFamily="34" charset="77"/>
                <a:ea typeface="Calibri" panose="020F0502020204030204" pitchFamily="34" charset="0"/>
                <a:cs typeface="Calibri" panose="020F0502020204030204" pitchFamily="34" charset="0"/>
              </a:rPr>
              <a:t>What Is Real Compassion in the Face of Suffering?</a:t>
            </a:r>
            <a:endParaRPr lang="en-US" sz="2000" b="1" i="1" dirty="0">
              <a:solidFill>
                <a:srgbClr val="165965"/>
              </a:solidFill>
              <a:latin typeface="Avenir Next Ultra Light" panose="020B0203020202020204" pitchFamily="34" charset="77"/>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C0F3C7F-F10D-3A49-B699-F2EDCAB20A4D}"/>
              </a:ext>
            </a:extLst>
          </p:cNvPr>
          <p:cNvSpPr txBox="1"/>
          <p:nvPr/>
        </p:nvSpPr>
        <p:spPr>
          <a:xfrm>
            <a:off x="0" y="676676"/>
            <a:ext cx="9144000" cy="584775"/>
          </a:xfrm>
          <a:prstGeom prst="rect">
            <a:avLst/>
          </a:prstGeom>
          <a:noFill/>
          <a:effectLst>
            <a:outerShdw blurRad="127000" dist="38100" dir="5400000" algn="t" rotWithShape="0">
              <a:prstClr val="black">
                <a:alpha val="40000"/>
              </a:prstClr>
            </a:outerShdw>
          </a:effectLst>
        </p:spPr>
        <p:txBody>
          <a:bodyPr wrap="square" rtlCol="0">
            <a:spAutoFit/>
          </a:bodyPr>
          <a:lstStyle/>
          <a:p>
            <a:pPr algn="ctr"/>
            <a:r>
              <a:rPr lang="en-US" sz="3200" b="1" spc="-60" dirty="0">
                <a:solidFill>
                  <a:srgbClr val="165965"/>
                </a:solidFill>
                <a:latin typeface="Avenir Next Ultra Light" panose="020B0203020202020204" pitchFamily="34" charset="77"/>
              </a:rPr>
              <a:t>EUTHANASIA AND ASSISTED SUICIDE</a:t>
            </a:r>
          </a:p>
        </p:txBody>
      </p:sp>
      <p:pic>
        <p:nvPicPr>
          <p:cNvPr id="10" name="Picture 9">
            <a:extLst>
              <a:ext uri="{FF2B5EF4-FFF2-40B4-BE49-F238E27FC236}">
                <a16:creationId xmlns:a16="http://schemas.microsoft.com/office/drawing/2014/main" id="{CB1E9AE2-B7C4-C44E-AAC6-6C2979F54B64}"/>
              </a:ext>
            </a:extLst>
          </p:cNvPr>
          <p:cNvPicPr>
            <a:picLocks noChangeAspect="1"/>
          </p:cNvPicPr>
          <p:nvPr/>
        </p:nvPicPr>
        <p:blipFill>
          <a:blip r:embed="rId4">
            <a:alphaModFix amt="61000"/>
          </a:blip>
          <a:stretch>
            <a:fillRect/>
          </a:stretch>
        </p:blipFill>
        <p:spPr>
          <a:xfrm>
            <a:off x="3670585" y="2560320"/>
            <a:ext cx="3070358" cy="2468569"/>
          </a:xfrm>
          <a:prstGeom prst="rect">
            <a:avLst/>
          </a:prstGeom>
          <a:effectLst>
            <a:softEdge rad="0"/>
          </a:effectLst>
        </p:spPr>
      </p:pic>
    </p:spTree>
    <p:extLst>
      <p:ext uri="{BB962C8B-B14F-4D97-AF65-F5344CB8AC3E}">
        <p14:creationId xmlns:p14="http://schemas.microsoft.com/office/powerpoint/2010/main" val="3108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5" name="TextBox 14">
            <a:extLst>
              <a:ext uri="{FF2B5EF4-FFF2-40B4-BE49-F238E27FC236}">
                <a16:creationId xmlns:a16="http://schemas.microsoft.com/office/drawing/2014/main" id="{0B656CAA-05AF-A3F5-BEE1-C2485C015668}"/>
              </a:ext>
            </a:extLst>
          </p:cNvPr>
          <p:cNvSpPr txBox="1"/>
          <p:nvPr/>
        </p:nvSpPr>
        <p:spPr>
          <a:xfrm>
            <a:off x="754760" y="3075057"/>
            <a:ext cx="2895220"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1905-1906</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16" name="TextBox 15">
            <a:extLst>
              <a:ext uri="{FF2B5EF4-FFF2-40B4-BE49-F238E27FC236}">
                <a16:creationId xmlns:a16="http://schemas.microsoft.com/office/drawing/2014/main" id="{6FF60E09-61D7-71EC-6883-DD1AEFEC2B85}"/>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6F46A879-6A32-E94A-B7C6-7E04D99D5458}"/>
              </a:ext>
            </a:extLst>
          </p:cNvPr>
          <p:cNvSpPr txBox="1"/>
          <p:nvPr/>
        </p:nvSpPr>
        <p:spPr>
          <a:xfrm>
            <a:off x="3893820" y="2828382"/>
            <a:ext cx="4434840" cy="2677656"/>
          </a:xfrm>
          <a:prstGeom prst="rect">
            <a:avLst/>
          </a:prstGeom>
          <a:noFill/>
        </p:spPr>
        <p:txBody>
          <a:bodyPr wrap="square">
            <a:spAutoFit/>
          </a:bodyPr>
          <a:lstStyle/>
          <a:p>
            <a:r>
              <a:rPr lang="en-US" sz="2800" b="1" dirty="0">
                <a:effectLst/>
                <a:latin typeface="+mj-lt"/>
                <a:ea typeface="Times New Roman" panose="02020603050405020304" pitchFamily="18" charset="0"/>
                <a:cs typeface="Dubai" panose="020B0503030403030204" pitchFamily="34" charset="-78"/>
              </a:rPr>
              <a:t>Iowa state legislature introduces bill to legalize euthanasia for “terminally ill adults”</a:t>
            </a:r>
            <a:r>
              <a:rPr lang="en-US" sz="2800" b="1" dirty="0">
                <a:latin typeface="+mj-lt"/>
                <a:ea typeface="Times New Roman" panose="02020603050405020304" pitchFamily="18" charset="0"/>
                <a:cs typeface="Dubai" panose="020B0503030403030204" pitchFamily="34" charset="-78"/>
              </a:rPr>
              <a:t> and </a:t>
            </a:r>
            <a:r>
              <a:rPr lang="en-US" sz="2800" b="1" dirty="0">
                <a:effectLst/>
                <a:latin typeface="+mj-lt"/>
                <a:ea typeface="Times New Roman" panose="02020603050405020304" pitchFamily="18" charset="0"/>
                <a:cs typeface="Dubai" panose="020B0503030403030204" pitchFamily="34" charset="-78"/>
              </a:rPr>
              <a:t>for “</a:t>
            </a:r>
            <a:r>
              <a:rPr lang="en-US" sz="2800" b="1" u="sng" dirty="0">
                <a:effectLst/>
                <a:latin typeface="+mj-lt"/>
                <a:ea typeface="Times New Roman" panose="02020603050405020304" pitchFamily="18" charset="0"/>
                <a:cs typeface="Dubai" panose="020B0503030403030204" pitchFamily="34" charset="-78"/>
              </a:rPr>
              <a:t>hideously deformed or idiotic children</a:t>
            </a:r>
            <a:r>
              <a:rPr lang="en-US" sz="2800" b="1" dirty="0">
                <a:effectLst/>
                <a:latin typeface="+mj-lt"/>
                <a:ea typeface="Times New Roman" panose="02020603050405020304" pitchFamily="18" charset="0"/>
                <a:cs typeface="Dubai" panose="020B0503030403030204" pitchFamily="34" charset="-78"/>
              </a:rPr>
              <a:t>.”</a:t>
            </a:r>
            <a:r>
              <a:rPr lang="en-US" sz="2800" b="1" dirty="0">
                <a:effectLst/>
                <a:latin typeface="+mj-lt"/>
                <a:cs typeface="Dubai" panose="020B0503030403030204" pitchFamily="34" charset="-78"/>
              </a:rPr>
              <a:t> </a:t>
            </a:r>
            <a:endParaRPr lang="en-US" sz="2800" b="1" dirty="0">
              <a:latin typeface="+mj-lt"/>
              <a:cs typeface="Dubai" panose="020B0503030403030204" pitchFamily="34" charset="-78"/>
            </a:endParaRPr>
          </a:p>
        </p:txBody>
      </p:sp>
      <p:pic>
        <p:nvPicPr>
          <p:cNvPr id="5" name="Picture 4">
            <a:extLst>
              <a:ext uri="{FF2B5EF4-FFF2-40B4-BE49-F238E27FC236}">
                <a16:creationId xmlns:a16="http://schemas.microsoft.com/office/drawing/2014/main" id="{25417366-99C7-CFA5-24AE-1CC253424097}"/>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297579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1" name="Picture 2">
            <a:extLst>
              <a:ext uri="{FF2B5EF4-FFF2-40B4-BE49-F238E27FC236}">
                <a16:creationId xmlns:a16="http://schemas.microsoft.com/office/drawing/2014/main" id="{388BD590-0857-E554-EBA0-31D9E4C87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473" y="2440810"/>
            <a:ext cx="2677054" cy="3722200"/>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B656CAA-05AF-A3F5-BEE1-C2485C015668}"/>
              </a:ext>
            </a:extLst>
          </p:cNvPr>
          <p:cNvSpPr txBox="1"/>
          <p:nvPr/>
        </p:nvSpPr>
        <p:spPr>
          <a:xfrm>
            <a:off x="754760" y="3075057"/>
            <a:ext cx="213501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1973</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16" name="TextBox 15">
            <a:extLst>
              <a:ext uri="{FF2B5EF4-FFF2-40B4-BE49-F238E27FC236}">
                <a16:creationId xmlns:a16="http://schemas.microsoft.com/office/drawing/2014/main" id="{6FF60E09-61D7-71EC-6883-DD1AEFEC2B85}"/>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24609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5" name="TextBox 14">
            <a:extLst>
              <a:ext uri="{FF2B5EF4-FFF2-40B4-BE49-F238E27FC236}">
                <a16:creationId xmlns:a16="http://schemas.microsoft.com/office/drawing/2014/main" id="{0B656CAA-05AF-A3F5-BEE1-C2485C015668}"/>
              </a:ext>
            </a:extLst>
          </p:cNvPr>
          <p:cNvSpPr txBox="1"/>
          <p:nvPr/>
        </p:nvSpPr>
        <p:spPr>
          <a:xfrm>
            <a:off x="754760" y="3075057"/>
            <a:ext cx="213501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1973</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16" name="TextBox 15">
            <a:extLst>
              <a:ext uri="{FF2B5EF4-FFF2-40B4-BE49-F238E27FC236}">
                <a16:creationId xmlns:a16="http://schemas.microsoft.com/office/drawing/2014/main" id="{6FF60E09-61D7-71EC-6883-DD1AEFEC2B85}"/>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2050" name="Picture 2">
            <a:extLst>
              <a:ext uri="{FF2B5EF4-FFF2-40B4-BE49-F238E27FC236}">
                <a16:creationId xmlns:a16="http://schemas.microsoft.com/office/drawing/2014/main" id="{3DF75FA3-810D-4762-B1C1-647E099D7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840" y="3479449"/>
            <a:ext cx="4638594" cy="2337276"/>
          </a:xfrm>
          <a:prstGeom prst="rect">
            <a:avLst/>
          </a:prstGeom>
          <a:noFill/>
          <a:effectLst>
            <a:outerShdw blurRad="50800" dist="50800" dir="5400000" sx="101000" sy="101000" algn="ctr" rotWithShape="0">
              <a:schemeClr val="tx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72F92F-B78C-8341-7470-0D89C78F5399}"/>
              </a:ext>
            </a:extLst>
          </p:cNvPr>
          <p:cNvSpPr txBox="1"/>
          <p:nvPr/>
        </p:nvSpPr>
        <p:spPr>
          <a:xfrm>
            <a:off x="3550041" y="2812175"/>
            <a:ext cx="2363079" cy="584775"/>
          </a:xfrm>
          <a:prstGeom prst="rect">
            <a:avLst/>
          </a:prstGeom>
          <a:noFill/>
        </p:spPr>
        <p:txBody>
          <a:bodyPr wrap="square" rtlCol="0">
            <a:spAutoFit/>
          </a:bodyPr>
          <a:lstStyle/>
          <a:p>
            <a:pPr algn="ctr"/>
            <a:r>
              <a:rPr lang="en-US" sz="3200" dirty="0">
                <a:latin typeface="Impact" panose="020B0806030902050204" pitchFamily="34" charset="0"/>
              </a:rPr>
              <a:t>Roe v. Wade</a:t>
            </a:r>
          </a:p>
        </p:txBody>
      </p:sp>
    </p:spTree>
    <p:extLst>
      <p:ext uri="{BB962C8B-B14F-4D97-AF65-F5344CB8AC3E}">
        <p14:creationId xmlns:p14="http://schemas.microsoft.com/office/powerpoint/2010/main" val="116834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697F49AD-C146-2362-1BFE-82E324EF2CE5}"/>
              </a:ext>
            </a:extLst>
          </p:cNvPr>
          <p:cNvSpPr/>
          <p:nvPr/>
        </p:nvSpPr>
        <p:spPr>
          <a:xfrm>
            <a:off x="2452738" y="2935560"/>
            <a:ext cx="5251082" cy="1323439"/>
          </a:xfrm>
          <a:prstGeom prst="rect">
            <a:avLst/>
          </a:prstGeom>
        </p:spPr>
        <p:txBody>
          <a:bodyPr wrap="square">
            <a:spAutoFit/>
          </a:bodyPr>
          <a:lstStyle/>
          <a:p>
            <a:pPr algn="ctr"/>
            <a:r>
              <a:rPr lang="en-US" sz="2400" u="sng" dirty="0">
                <a:latin typeface="+mj-lt"/>
                <a:ea typeface="Times New Roman" panose="02020603050405020304" pitchFamily="18" charset="0"/>
                <a:cs typeface="Times New Roman" panose="02020603050405020304" pitchFamily="18" charset="0"/>
              </a:rPr>
              <a:t>“CALIFORNIA NATURAL DEATH ACT”</a:t>
            </a:r>
            <a:endParaRPr lang="en-US" sz="2400" dirty="0">
              <a:latin typeface="+mj-lt"/>
              <a:ea typeface="Times New Roman" panose="02020603050405020304" pitchFamily="18" charset="0"/>
              <a:cs typeface="Times New Roman" panose="02020603050405020304" pitchFamily="18" charset="0"/>
            </a:endParaRPr>
          </a:p>
          <a:p>
            <a:pPr algn="ctr"/>
            <a:endParaRPr lang="en-US" sz="800" dirty="0">
              <a:latin typeface="+mj-lt"/>
              <a:ea typeface="Times New Roman" panose="02020603050405020304" pitchFamily="18" charset="0"/>
              <a:cs typeface="Times New Roman" panose="02020603050405020304" pitchFamily="18" charset="0"/>
            </a:endParaRPr>
          </a:p>
          <a:p>
            <a:pPr algn="ctr"/>
            <a:r>
              <a:rPr lang="en-US" sz="2400" dirty="0">
                <a:latin typeface="+mj-lt"/>
                <a:ea typeface="Times New Roman" panose="02020603050405020304" pitchFamily="18" charset="0"/>
                <a:cs typeface="Times New Roman" panose="02020603050405020304" pitchFamily="18" charset="0"/>
              </a:rPr>
              <a:t>California becomes first state to grant “terminally ill” persons the “right to die.”</a:t>
            </a:r>
          </a:p>
        </p:txBody>
      </p:sp>
      <p:sp>
        <p:nvSpPr>
          <p:cNvPr id="16" name="TextBox 15">
            <a:extLst>
              <a:ext uri="{FF2B5EF4-FFF2-40B4-BE49-F238E27FC236}">
                <a16:creationId xmlns:a16="http://schemas.microsoft.com/office/drawing/2014/main" id="{6347DFD2-F234-6219-46E1-B2A067720DDA}"/>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8" name="TextBox 7">
            <a:extLst>
              <a:ext uri="{FF2B5EF4-FFF2-40B4-BE49-F238E27FC236}">
                <a16:creationId xmlns:a16="http://schemas.microsoft.com/office/drawing/2014/main" id="{DC9F8438-7C55-F962-33EA-F9C403633BD6}"/>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1976</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3" name="Picture 2">
            <a:extLst>
              <a:ext uri="{FF2B5EF4-FFF2-40B4-BE49-F238E27FC236}">
                <a16:creationId xmlns:a16="http://schemas.microsoft.com/office/drawing/2014/main" id="{1BE46A41-4941-2AEF-2144-000B3D0786A0}"/>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8015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6" name="TextBox 15">
            <a:extLst>
              <a:ext uri="{FF2B5EF4-FFF2-40B4-BE49-F238E27FC236}">
                <a16:creationId xmlns:a16="http://schemas.microsoft.com/office/drawing/2014/main" id="{6347DFD2-F234-6219-46E1-B2A067720DDA}"/>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8" name="TextBox 7">
            <a:extLst>
              <a:ext uri="{FF2B5EF4-FFF2-40B4-BE49-F238E27FC236}">
                <a16:creationId xmlns:a16="http://schemas.microsoft.com/office/drawing/2014/main" id="{DC9F8438-7C55-F962-33EA-F9C403633BD6}"/>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1980</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3" name="Picture 2">
            <a:extLst>
              <a:ext uri="{FF2B5EF4-FFF2-40B4-BE49-F238E27FC236}">
                <a16:creationId xmlns:a16="http://schemas.microsoft.com/office/drawing/2014/main" id="{1BE46A41-4941-2AEF-2144-000B3D0786A0}"/>
              </a:ext>
            </a:extLst>
          </p:cNvPr>
          <p:cNvPicPr>
            <a:picLocks noChangeAspect="1"/>
          </p:cNvPicPr>
          <p:nvPr/>
        </p:nvPicPr>
        <p:blipFill>
          <a:blip r:embed="rId3"/>
          <a:stretch>
            <a:fillRect/>
          </a:stretch>
        </p:blipFill>
        <p:spPr>
          <a:xfrm>
            <a:off x="3035511" y="6047984"/>
            <a:ext cx="2869989" cy="400431"/>
          </a:xfrm>
          <a:prstGeom prst="rect">
            <a:avLst/>
          </a:prstGeom>
        </p:spPr>
      </p:pic>
      <p:pic>
        <p:nvPicPr>
          <p:cNvPr id="8194" name="Picture 2">
            <a:extLst>
              <a:ext uri="{FF2B5EF4-FFF2-40B4-BE49-F238E27FC236}">
                <a16:creationId xmlns:a16="http://schemas.microsoft.com/office/drawing/2014/main" id="{147ABF46-58FA-1964-EA75-4438221B3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143" y="2610989"/>
            <a:ext cx="3068425" cy="306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48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3" name="Picture 2">
            <a:extLst>
              <a:ext uri="{FF2B5EF4-FFF2-40B4-BE49-F238E27FC236}">
                <a16:creationId xmlns:a16="http://schemas.microsoft.com/office/drawing/2014/main" id="{E822D3EE-A7C2-42BD-746B-CD1382337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01" y="2808672"/>
            <a:ext cx="1663555" cy="2492737"/>
          </a:xfrm>
          <a:prstGeom prst="rect">
            <a:avLst/>
          </a:prstGeom>
          <a:noFill/>
          <a:ln>
            <a:noFill/>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7F49AD-C146-2362-1BFE-82E324EF2CE5}"/>
              </a:ext>
            </a:extLst>
          </p:cNvPr>
          <p:cNvSpPr/>
          <p:nvPr/>
        </p:nvSpPr>
        <p:spPr>
          <a:xfrm>
            <a:off x="6297097" y="5372965"/>
            <a:ext cx="1870762" cy="461665"/>
          </a:xfrm>
          <a:prstGeom prst="rect">
            <a:avLst/>
          </a:prstGeom>
        </p:spPr>
        <p:txBody>
          <a:bodyPr wrap="square">
            <a:spAutoFit/>
          </a:bodyPr>
          <a:lstStyle/>
          <a:p>
            <a:pPr algn="ctr"/>
            <a:r>
              <a:rPr lang="en-US" sz="2400" dirty="0">
                <a:solidFill>
                  <a:srgbClr val="052CFB"/>
                </a:solidFill>
                <a:latin typeface="+mj-lt"/>
                <a:ea typeface="Times New Roman" panose="02020603050405020304" pitchFamily="18" charset="0"/>
                <a:cs typeface="Times New Roman" panose="02020603050405020304" pitchFamily="18" charset="0"/>
              </a:rPr>
              <a:t>Peter Singer</a:t>
            </a:r>
          </a:p>
        </p:txBody>
      </p:sp>
      <p:sp>
        <p:nvSpPr>
          <p:cNvPr id="16" name="TextBox 15">
            <a:extLst>
              <a:ext uri="{FF2B5EF4-FFF2-40B4-BE49-F238E27FC236}">
                <a16:creationId xmlns:a16="http://schemas.microsoft.com/office/drawing/2014/main" id="{6347DFD2-F234-6219-46E1-B2A067720DDA}"/>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5" name="TextBox 4">
            <a:extLst>
              <a:ext uri="{FF2B5EF4-FFF2-40B4-BE49-F238E27FC236}">
                <a16:creationId xmlns:a16="http://schemas.microsoft.com/office/drawing/2014/main" id="{80A618BB-C9DE-C27A-00C9-EA4FAFA844E7}"/>
              </a:ext>
            </a:extLst>
          </p:cNvPr>
          <p:cNvSpPr txBox="1"/>
          <p:nvPr/>
        </p:nvSpPr>
        <p:spPr>
          <a:xfrm>
            <a:off x="2452738" y="2839929"/>
            <a:ext cx="3550918" cy="2554545"/>
          </a:xfrm>
          <a:prstGeom prst="rect">
            <a:avLst/>
          </a:prstGeom>
          <a:noFill/>
        </p:spPr>
        <p:txBody>
          <a:bodyPr wrap="square">
            <a:spAutoFit/>
          </a:bodyPr>
          <a:lstStyle/>
          <a:p>
            <a:pPr algn="ctr"/>
            <a:r>
              <a:rPr lang="en-US" sz="3200" spc="-70" dirty="0">
                <a:solidFill>
                  <a:srgbClr val="052CFB"/>
                </a:solidFill>
                <a:effectLst/>
                <a:latin typeface="+mj-lt"/>
                <a:ea typeface="Times New Roman" panose="02020603050405020304" pitchFamily="18" charset="0"/>
              </a:rPr>
              <a:t>“Killing a defective infant is not morally equivalent to killing a person. Sometimes it is not wrong at all.”</a:t>
            </a:r>
            <a:r>
              <a:rPr lang="en-US" sz="3200" spc="-70" dirty="0">
                <a:solidFill>
                  <a:srgbClr val="052CFB"/>
                </a:solidFill>
                <a:effectLst/>
                <a:latin typeface="+mj-lt"/>
              </a:rPr>
              <a:t> </a:t>
            </a:r>
            <a:endParaRPr lang="en-US" sz="3200" spc="-70" dirty="0">
              <a:solidFill>
                <a:srgbClr val="052CFB"/>
              </a:solidFill>
              <a:latin typeface="+mj-lt"/>
            </a:endParaRPr>
          </a:p>
        </p:txBody>
      </p:sp>
      <p:sp>
        <p:nvSpPr>
          <p:cNvPr id="8" name="TextBox 7">
            <a:extLst>
              <a:ext uri="{FF2B5EF4-FFF2-40B4-BE49-F238E27FC236}">
                <a16:creationId xmlns:a16="http://schemas.microsoft.com/office/drawing/2014/main" id="{DC9F8438-7C55-F962-33EA-F9C403633BD6}"/>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1980</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3" name="Picture 2">
            <a:extLst>
              <a:ext uri="{FF2B5EF4-FFF2-40B4-BE49-F238E27FC236}">
                <a16:creationId xmlns:a16="http://schemas.microsoft.com/office/drawing/2014/main" id="{1BE46A41-4941-2AEF-2144-000B3D0786A0}"/>
              </a:ext>
            </a:extLst>
          </p:cNvPr>
          <p:cNvPicPr>
            <a:picLocks noChangeAspect="1"/>
          </p:cNvPicPr>
          <p:nvPr/>
        </p:nvPicPr>
        <p:blipFill>
          <a:blip r:embed="rId4"/>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280849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6" name="Rectangle 15">
            <a:extLst>
              <a:ext uri="{FF2B5EF4-FFF2-40B4-BE49-F238E27FC236}">
                <a16:creationId xmlns:a16="http://schemas.microsoft.com/office/drawing/2014/main" id="{185D0ED4-4820-81A0-A1F0-B1B435842A30}"/>
              </a:ext>
            </a:extLst>
          </p:cNvPr>
          <p:cNvSpPr/>
          <p:nvPr/>
        </p:nvSpPr>
        <p:spPr>
          <a:xfrm>
            <a:off x="2354580" y="2840541"/>
            <a:ext cx="2678430" cy="2739211"/>
          </a:xfrm>
          <a:prstGeom prst="rect">
            <a:avLst/>
          </a:prstGeom>
        </p:spPr>
        <p:txBody>
          <a:bodyPr wrap="square">
            <a:spAutoFit/>
          </a:bodyPr>
          <a:lstStyle/>
          <a:p>
            <a:pPr algn="ctr"/>
            <a:r>
              <a:rPr lang="en-US" sz="2800" dirty="0">
                <a:solidFill>
                  <a:srgbClr val="052CFB"/>
                </a:solidFill>
                <a:latin typeface="+mj-lt"/>
                <a:cs typeface="Times New Roman" panose="02020603050405020304" pitchFamily="18" charset="0"/>
              </a:rPr>
              <a:t>“My ultimate aim is to make euthanasia a positive experience.”</a:t>
            </a:r>
          </a:p>
          <a:p>
            <a:pPr algn="ctr"/>
            <a:endParaRPr lang="en-US" sz="1400" dirty="0">
              <a:solidFill>
                <a:srgbClr val="052CFB"/>
              </a:solidFill>
              <a:latin typeface="+mj-lt"/>
              <a:cs typeface="Times New Roman" panose="02020603050405020304" pitchFamily="18" charset="0"/>
            </a:endParaRPr>
          </a:p>
          <a:p>
            <a:pPr algn="ctr"/>
            <a:endParaRPr lang="en-US" dirty="0">
              <a:solidFill>
                <a:srgbClr val="052CFB"/>
              </a:solidFill>
              <a:latin typeface="+mj-lt"/>
              <a:cs typeface="Times New Roman" panose="02020603050405020304" pitchFamily="18" charset="0"/>
            </a:endParaRPr>
          </a:p>
        </p:txBody>
      </p:sp>
      <p:pic>
        <p:nvPicPr>
          <p:cNvPr id="20" name="Picture 19">
            <a:extLst>
              <a:ext uri="{FF2B5EF4-FFF2-40B4-BE49-F238E27FC236}">
                <a16:creationId xmlns:a16="http://schemas.microsoft.com/office/drawing/2014/main" id="{E3A44009-B80A-1395-5D90-44F61525427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1" name="TextBox 20">
            <a:extLst>
              <a:ext uri="{FF2B5EF4-FFF2-40B4-BE49-F238E27FC236}">
                <a16:creationId xmlns:a16="http://schemas.microsoft.com/office/drawing/2014/main" id="{B5646BAF-6FD0-5578-4B77-9D35AF8341C2}"/>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48054F4F-E465-E5DF-0F30-D5BEC5BB60FC}"/>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1989</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5" name="Picture 4">
            <a:extLst>
              <a:ext uri="{FF2B5EF4-FFF2-40B4-BE49-F238E27FC236}">
                <a16:creationId xmlns:a16="http://schemas.microsoft.com/office/drawing/2014/main" id="{26681EAC-B118-B527-3852-7E89B7FBACB2}"/>
              </a:ext>
            </a:extLst>
          </p:cNvPr>
          <p:cNvPicPr>
            <a:picLocks noChangeAspect="1"/>
          </p:cNvPicPr>
          <p:nvPr/>
        </p:nvPicPr>
        <p:blipFill rotWithShape="1">
          <a:blip r:embed="rId4"/>
          <a:srcRect r="7284"/>
          <a:stretch/>
        </p:blipFill>
        <p:spPr>
          <a:xfrm flipH="1">
            <a:off x="5293454" y="3007919"/>
            <a:ext cx="3095786" cy="2412849"/>
          </a:xfrm>
          <a:prstGeom prst="rect">
            <a:avLst/>
          </a:prstGeom>
          <a:ln>
            <a:noFill/>
          </a:ln>
          <a:effectLst>
            <a:outerShdw blurRad="50800" dist="38100" dir="8100000" sx="101000" sy="101000" algn="tr" rotWithShape="0">
              <a:prstClr val="black">
                <a:alpha val="40000"/>
              </a:prstClr>
            </a:outerShdw>
          </a:effectLst>
        </p:spPr>
      </p:pic>
      <p:sp>
        <p:nvSpPr>
          <p:cNvPr id="7" name="Rectangle 6">
            <a:extLst>
              <a:ext uri="{FF2B5EF4-FFF2-40B4-BE49-F238E27FC236}">
                <a16:creationId xmlns:a16="http://schemas.microsoft.com/office/drawing/2014/main" id="{90D22456-D9CB-3553-6362-0DC496979A44}"/>
              </a:ext>
            </a:extLst>
          </p:cNvPr>
          <p:cNvSpPr/>
          <p:nvPr/>
        </p:nvSpPr>
        <p:spPr>
          <a:xfrm>
            <a:off x="5502132" y="5537935"/>
            <a:ext cx="2678430" cy="846386"/>
          </a:xfrm>
          <a:prstGeom prst="rect">
            <a:avLst/>
          </a:prstGeom>
        </p:spPr>
        <p:txBody>
          <a:bodyPr wrap="square">
            <a:spAutoFit/>
          </a:bodyPr>
          <a:lstStyle/>
          <a:p>
            <a:pPr algn="ctr"/>
            <a:r>
              <a:rPr lang="en-US" sz="2400" dirty="0">
                <a:solidFill>
                  <a:srgbClr val="052CFB"/>
                </a:solidFill>
                <a:latin typeface="+mj-lt"/>
                <a:cs typeface="Times New Roman" panose="02020603050405020304" pitchFamily="18" charset="0"/>
              </a:rPr>
              <a:t>Jack Kevorkian</a:t>
            </a:r>
          </a:p>
          <a:p>
            <a:pPr algn="ctr"/>
            <a:endParaRPr lang="en-US" sz="1100" dirty="0">
              <a:solidFill>
                <a:srgbClr val="052CFB"/>
              </a:solidFill>
              <a:latin typeface="+mj-lt"/>
              <a:cs typeface="Times New Roman" panose="02020603050405020304" pitchFamily="18" charset="0"/>
            </a:endParaRPr>
          </a:p>
          <a:p>
            <a:pPr algn="ctr"/>
            <a:endParaRPr lang="en-US" sz="1400" dirty="0">
              <a:solidFill>
                <a:srgbClr val="052CFB"/>
              </a:solidFill>
              <a:latin typeface="+mj-lt"/>
              <a:cs typeface="Times New Roman" panose="02020603050405020304" pitchFamily="18" charset="0"/>
            </a:endParaRPr>
          </a:p>
        </p:txBody>
      </p:sp>
    </p:spTree>
    <p:extLst>
      <p:ext uri="{BB962C8B-B14F-4D97-AF65-F5344CB8AC3E}">
        <p14:creationId xmlns:p14="http://schemas.microsoft.com/office/powerpoint/2010/main" val="28255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1DC08A3-7526-974E-BE1D-95CF32240A99}"/>
              </a:ext>
            </a:extLst>
          </p:cNvPr>
          <p:cNvSpPr/>
          <p:nvPr/>
        </p:nvSpPr>
        <p:spPr>
          <a:xfrm>
            <a:off x="-5" y="6589059"/>
            <a:ext cx="9144000" cy="278377"/>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9A0C477-0CA2-0F4B-8247-AB63ABF954E0}"/>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6" name="Picture 15">
            <a:extLst>
              <a:ext uri="{FF2B5EF4-FFF2-40B4-BE49-F238E27FC236}">
                <a16:creationId xmlns:a16="http://schemas.microsoft.com/office/drawing/2014/main" id="{96FEB9CF-83A1-7B4B-9E61-C1CAEE802105}"/>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7" name="TextBox 16">
            <a:extLst>
              <a:ext uri="{FF2B5EF4-FFF2-40B4-BE49-F238E27FC236}">
                <a16:creationId xmlns:a16="http://schemas.microsoft.com/office/drawing/2014/main" id="{2AA54574-B9E3-A540-A242-E916A6DA5DE2}"/>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8" name="TextBox 17">
            <a:extLst>
              <a:ext uri="{FF2B5EF4-FFF2-40B4-BE49-F238E27FC236}">
                <a16:creationId xmlns:a16="http://schemas.microsoft.com/office/drawing/2014/main" id="{D8266750-256A-1341-9302-8AF7B6ED9F0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4" name="TextBox 23">
            <a:extLst>
              <a:ext uri="{FF2B5EF4-FFF2-40B4-BE49-F238E27FC236}">
                <a16:creationId xmlns:a16="http://schemas.microsoft.com/office/drawing/2014/main" id="{EEEAF008-44FF-7D01-30F5-E70FCEDA5689}"/>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753DF22A-7CAB-1255-A8D0-36B13810BA94}"/>
              </a:ext>
            </a:extLst>
          </p:cNvPr>
          <p:cNvSpPr txBox="1"/>
          <p:nvPr/>
        </p:nvSpPr>
        <p:spPr>
          <a:xfrm>
            <a:off x="754760" y="3075057"/>
            <a:ext cx="2922124"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1990-2005</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2" name="Picture 1">
            <a:extLst>
              <a:ext uri="{FF2B5EF4-FFF2-40B4-BE49-F238E27FC236}">
                <a16:creationId xmlns:a16="http://schemas.microsoft.com/office/drawing/2014/main" id="{F4E0CFC2-A849-1224-7E58-D86FAA43BA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6" r="10162"/>
          <a:stretch/>
        </p:blipFill>
        <p:spPr bwMode="auto">
          <a:xfrm>
            <a:off x="4180752" y="2789245"/>
            <a:ext cx="2465977" cy="2250761"/>
          </a:xfrm>
          <a:prstGeom prst="rect">
            <a:avLst/>
          </a:prstGeom>
          <a:noFill/>
          <a:ln>
            <a:noFill/>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9C5A64F-179D-2D08-4B60-31C3E4BFEFF8}"/>
              </a:ext>
            </a:extLst>
          </p:cNvPr>
          <p:cNvSpPr/>
          <p:nvPr/>
        </p:nvSpPr>
        <p:spPr>
          <a:xfrm>
            <a:off x="4023554" y="5129389"/>
            <a:ext cx="2756566" cy="461665"/>
          </a:xfrm>
          <a:prstGeom prst="rect">
            <a:avLst/>
          </a:prstGeom>
        </p:spPr>
        <p:txBody>
          <a:bodyPr wrap="square">
            <a:spAutoFit/>
          </a:bodyPr>
          <a:lstStyle/>
          <a:p>
            <a:pPr algn="ctr"/>
            <a:r>
              <a:rPr lang="en-US" sz="2400" dirty="0">
                <a:solidFill>
                  <a:srgbClr val="052CFB"/>
                </a:solidFill>
                <a:latin typeface="+mj-lt"/>
                <a:ea typeface="Times New Roman" panose="02020603050405020304" pitchFamily="18" charset="0"/>
                <a:cs typeface="Times New Roman" panose="02020603050405020304" pitchFamily="18" charset="0"/>
              </a:rPr>
              <a:t>Terri Schiavo</a:t>
            </a:r>
          </a:p>
        </p:txBody>
      </p:sp>
    </p:spTree>
    <p:extLst>
      <p:ext uri="{BB962C8B-B14F-4D97-AF65-F5344CB8AC3E}">
        <p14:creationId xmlns:p14="http://schemas.microsoft.com/office/powerpoint/2010/main" val="199239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E7F3F2-6722-B941-AA2E-0C5A28648707}"/>
              </a:ext>
            </a:extLst>
          </p:cNvPr>
          <p:cNvSpPr/>
          <p:nvPr/>
        </p:nvSpPr>
        <p:spPr>
          <a:xfrm>
            <a:off x="-5" y="6589059"/>
            <a:ext cx="9144000" cy="278377"/>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4597D598-6AF1-1A47-B00A-59DA554B2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321" y="2559488"/>
            <a:ext cx="2445358" cy="3625550"/>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1BF8F88-CBFC-F746-9F00-CBBEE681ECAE}"/>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8" name="TextBox 17">
            <a:extLst>
              <a:ext uri="{FF2B5EF4-FFF2-40B4-BE49-F238E27FC236}">
                <a16:creationId xmlns:a16="http://schemas.microsoft.com/office/drawing/2014/main" id="{0A87F70E-3197-054F-A99C-039DC79EF84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9" name="TextBox 18">
            <a:extLst>
              <a:ext uri="{FF2B5EF4-FFF2-40B4-BE49-F238E27FC236}">
                <a16:creationId xmlns:a16="http://schemas.microsoft.com/office/drawing/2014/main" id="{547CC074-33A1-0E48-BBC2-A3389F4D7734}"/>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7" name="TextBox 26">
            <a:extLst>
              <a:ext uri="{FF2B5EF4-FFF2-40B4-BE49-F238E27FC236}">
                <a16:creationId xmlns:a16="http://schemas.microsoft.com/office/drawing/2014/main" id="{625840D3-9BE0-12F1-09DD-E19A6399FA19}"/>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9DEB7A3B-52C1-8EBD-C6EC-1451B7B6D1F0}"/>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2010</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5756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133CB90-8248-2549-86F1-6C431D54B76F}"/>
              </a:ext>
            </a:extLst>
          </p:cNvPr>
          <p:cNvSpPr/>
          <p:nvPr/>
        </p:nvSpPr>
        <p:spPr>
          <a:xfrm>
            <a:off x="2356257" y="4934426"/>
            <a:ext cx="4078401" cy="923330"/>
          </a:xfrm>
          <a:prstGeom prst="rect">
            <a:avLst/>
          </a:prstGeom>
        </p:spPr>
        <p:txBody>
          <a:bodyPr wrap="square">
            <a:spAutoFit/>
          </a:bodyPr>
          <a:lstStyle/>
          <a:p>
            <a:pPr algn="ctr">
              <a:buSzPct val="75000"/>
              <a:tabLst>
                <a:tab pos="139700" algn="l"/>
                <a:tab pos="457200" algn="l"/>
              </a:tabLst>
            </a:pPr>
            <a:r>
              <a:rPr lang="en-US" i="1" dirty="0">
                <a:solidFill>
                  <a:srgbClr val="052CFB"/>
                </a:solidFill>
                <a:latin typeface="Calibri Light" panose="020F0302020204030204" pitchFamily="34" charset="0"/>
                <a:ea typeface="Times New Roman" panose="02020603050405020304" pitchFamily="18" charset="0"/>
                <a:cs typeface="Calibri Light" panose="020F0302020204030204" pitchFamily="34" charset="0"/>
              </a:rPr>
              <a:t>–  Alberto Giubilini &amp; Francesca Minerva, </a:t>
            </a:r>
            <a:r>
              <a:rPr lang="en-US" u="sng" dirty="0">
                <a:solidFill>
                  <a:srgbClr val="052CFB"/>
                </a:solidFill>
                <a:latin typeface="Calibri Light" panose="020F0302020204030204" pitchFamily="34" charset="0"/>
                <a:ea typeface="Times New Roman" panose="02020603050405020304" pitchFamily="18" charset="0"/>
                <a:cs typeface="Calibri Light" panose="020F0302020204030204" pitchFamily="34" charset="0"/>
              </a:rPr>
              <a:t>After-Birth Abortion: </a:t>
            </a:r>
            <a:r>
              <a:rPr lang="en-US" i="1" u="sng" dirty="0">
                <a:solidFill>
                  <a:srgbClr val="052CFB"/>
                </a:solidFill>
                <a:latin typeface="Calibri Light" panose="020F0302020204030204" pitchFamily="34" charset="0"/>
                <a:ea typeface="Times New Roman" panose="02020603050405020304" pitchFamily="18" charset="0"/>
                <a:cs typeface="Calibri Light" panose="020F0302020204030204" pitchFamily="34" charset="0"/>
              </a:rPr>
              <a:t>Why Should The Baby Live</a:t>
            </a:r>
            <a:r>
              <a:rPr lang="en-US" i="1" dirty="0">
                <a:solidFill>
                  <a:srgbClr val="052CFB"/>
                </a:solidFill>
                <a:latin typeface="Calibri Light" panose="020F0302020204030204" pitchFamily="34" charset="0"/>
                <a:ea typeface="Times New Roman" panose="02020603050405020304" pitchFamily="18" charset="0"/>
                <a:cs typeface="Calibri Light" panose="020F0302020204030204" pitchFamily="34" charset="0"/>
              </a:rPr>
              <a:t>? </a:t>
            </a:r>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2" name="Rectangle 11">
            <a:extLst>
              <a:ext uri="{FF2B5EF4-FFF2-40B4-BE49-F238E27FC236}">
                <a16:creationId xmlns:a16="http://schemas.microsoft.com/office/drawing/2014/main" id="{9D0D45CC-0D3C-954F-911E-52BEADD2E235}"/>
              </a:ext>
            </a:extLst>
          </p:cNvPr>
          <p:cNvSpPr/>
          <p:nvPr/>
        </p:nvSpPr>
        <p:spPr>
          <a:xfrm>
            <a:off x="2299959" y="2553479"/>
            <a:ext cx="4190999" cy="2308324"/>
          </a:xfrm>
          <a:prstGeom prst="rect">
            <a:avLst/>
          </a:prstGeom>
        </p:spPr>
        <p:txBody>
          <a:bodyPr wrap="square">
            <a:spAutoFit/>
          </a:bodyPr>
          <a:lstStyle/>
          <a:p>
            <a:pPr algn="ctr">
              <a:buSzPct val="75000"/>
              <a:tabLst>
                <a:tab pos="139700" algn="l"/>
                <a:tab pos="457200" algn="l"/>
              </a:tabLst>
            </a:pPr>
            <a:r>
              <a:rPr lang="en-US" sz="2400" dirty="0">
                <a:solidFill>
                  <a:srgbClr val="052CFB"/>
                </a:solidFill>
                <a:latin typeface="Avenir Book" panose="02000503020000020003" pitchFamily="2" charset="0"/>
                <a:ea typeface="Times New Roman" panose="02020603050405020304" pitchFamily="18" charset="0"/>
                <a:cs typeface="Times New Roman" panose="02020603050405020304" pitchFamily="18" charset="0"/>
              </a:rPr>
              <a:t>“We argue that, when circumstances occur after birth such that they would have justified abortion, what we call ‘after-birth abortion’ should be permissible.”</a:t>
            </a:r>
          </a:p>
        </p:txBody>
      </p:sp>
      <p:sp>
        <p:nvSpPr>
          <p:cNvPr id="20" name="TextBox 19">
            <a:extLst>
              <a:ext uri="{FF2B5EF4-FFF2-40B4-BE49-F238E27FC236}">
                <a16:creationId xmlns:a16="http://schemas.microsoft.com/office/drawing/2014/main" id="{2C77C27F-4D61-753C-6F22-BE90A98D8D6B}"/>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CB0B34D5-F3C1-C19E-6BBA-1A0768E7861B}"/>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2013</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4100" name="Picture 4">
            <a:extLst>
              <a:ext uri="{FF2B5EF4-FFF2-40B4-BE49-F238E27FC236}">
                <a16:creationId xmlns:a16="http://schemas.microsoft.com/office/drawing/2014/main" id="{EC144392-AE25-8E07-5A62-9A6207D484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4" t="6889" r="4222"/>
          <a:stretch/>
        </p:blipFill>
        <p:spPr bwMode="auto">
          <a:xfrm>
            <a:off x="6844042" y="2617214"/>
            <a:ext cx="1610347" cy="1639697"/>
          </a:xfrm>
          <a:prstGeom prst="rect">
            <a:avLst/>
          </a:prstGeom>
          <a:noFill/>
          <a:ln>
            <a:solidFill>
              <a:srgbClr val="052CFB"/>
            </a:solidFill>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C10CB49-B048-9356-56EA-E735F5D3463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7642"/>
          <a:stretch/>
        </p:blipFill>
        <p:spPr bwMode="auto">
          <a:xfrm flipH="1">
            <a:off x="6858215" y="4477350"/>
            <a:ext cx="1596174" cy="1470620"/>
          </a:xfrm>
          <a:prstGeom prst="rect">
            <a:avLst/>
          </a:prstGeom>
          <a:noFill/>
          <a:ln>
            <a:solidFill>
              <a:srgbClr val="052CF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9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B28B70-D12B-4E48-A20B-744802ECA14E}"/>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0" name="TextBox 9">
            <a:extLst>
              <a:ext uri="{FF2B5EF4-FFF2-40B4-BE49-F238E27FC236}">
                <a16:creationId xmlns:a16="http://schemas.microsoft.com/office/drawing/2014/main" id="{53D9E0D3-53B6-8B4D-BF21-26840B92DA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1" name="TextBox 10">
            <a:extLst>
              <a:ext uri="{FF2B5EF4-FFF2-40B4-BE49-F238E27FC236}">
                <a16:creationId xmlns:a16="http://schemas.microsoft.com/office/drawing/2014/main" id="{AD3B0EAD-DBD7-6E4A-8BFB-2579D8CDAB7C}"/>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3" name="TextBox 12">
            <a:extLst>
              <a:ext uri="{FF2B5EF4-FFF2-40B4-BE49-F238E27FC236}">
                <a16:creationId xmlns:a16="http://schemas.microsoft.com/office/drawing/2014/main" id="{FC08A47F-CBBF-994C-82D7-EA9AC6BCB763}"/>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2" name="Picture 11">
            <a:extLst>
              <a:ext uri="{FF2B5EF4-FFF2-40B4-BE49-F238E27FC236}">
                <a16:creationId xmlns:a16="http://schemas.microsoft.com/office/drawing/2014/main" id="{77C8F3F6-1203-E02F-31BA-4534AC5C6CA6}"/>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420024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E7F3F2-6722-B941-AA2E-0C5A28648707}"/>
              </a:ext>
            </a:extLst>
          </p:cNvPr>
          <p:cNvSpPr/>
          <p:nvPr/>
        </p:nvSpPr>
        <p:spPr>
          <a:xfrm>
            <a:off x="-5" y="6589059"/>
            <a:ext cx="9144000" cy="278377"/>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B6033B5-9AD3-5343-AC6B-4B6AED7F5DF2}"/>
              </a:ext>
            </a:extLst>
          </p:cNvPr>
          <p:cNvPicPr>
            <a:picLocks noChangeAspect="1"/>
          </p:cNvPicPr>
          <p:nvPr/>
        </p:nvPicPr>
        <p:blipFill>
          <a:blip r:embed="rId2"/>
          <a:stretch>
            <a:fillRect/>
          </a:stretch>
        </p:blipFill>
        <p:spPr>
          <a:xfrm>
            <a:off x="3352489" y="2460585"/>
            <a:ext cx="2439022" cy="3658535"/>
          </a:xfrm>
          <a:prstGeom prst="rect">
            <a:avLst/>
          </a:prstGeom>
          <a:solidFill>
            <a:schemeClr val="tx1"/>
          </a:solidFill>
          <a:ln>
            <a:noFill/>
          </a:ln>
          <a:effectLst>
            <a:outerShdw blurRad="50800" dist="38100" dir="2700000" sx="101000" sy="101000" algn="tl" rotWithShape="0">
              <a:prstClr val="black">
                <a:alpha val="40000"/>
              </a:prstClr>
            </a:outerShdw>
          </a:effectLst>
        </p:spPr>
      </p:pic>
      <p:pic>
        <p:nvPicPr>
          <p:cNvPr id="17" name="Picture 16">
            <a:extLst>
              <a:ext uri="{FF2B5EF4-FFF2-40B4-BE49-F238E27FC236}">
                <a16:creationId xmlns:a16="http://schemas.microsoft.com/office/drawing/2014/main" id="{D1BF8F88-CBFC-F746-9F00-CBBEE681ECAE}"/>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8" name="TextBox 17">
            <a:extLst>
              <a:ext uri="{FF2B5EF4-FFF2-40B4-BE49-F238E27FC236}">
                <a16:creationId xmlns:a16="http://schemas.microsoft.com/office/drawing/2014/main" id="{0A87F70E-3197-054F-A99C-039DC79EF84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9" name="TextBox 18">
            <a:extLst>
              <a:ext uri="{FF2B5EF4-FFF2-40B4-BE49-F238E27FC236}">
                <a16:creationId xmlns:a16="http://schemas.microsoft.com/office/drawing/2014/main" id="{547CC074-33A1-0E48-BBC2-A3389F4D7734}"/>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7" name="TextBox 26">
            <a:extLst>
              <a:ext uri="{FF2B5EF4-FFF2-40B4-BE49-F238E27FC236}">
                <a16:creationId xmlns:a16="http://schemas.microsoft.com/office/drawing/2014/main" id="{EBCA8BEC-2397-F1CF-18AE-8BF72FB9D976}"/>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2D28F21F-B774-25E6-37AE-072F9B86ACA6}"/>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2016</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7030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55CCCE9-3DFE-6D46-92BD-D607DF5CF394}"/>
              </a:ext>
            </a:extLst>
          </p:cNvPr>
          <p:cNvSpPr/>
          <p:nvPr/>
        </p:nvSpPr>
        <p:spPr>
          <a:xfrm>
            <a:off x="-5" y="6589059"/>
            <a:ext cx="9144000" cy="278377"/>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D55FE51B-D554-8545-A831-A6FA539B8C55}"/>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0" name="TextBox 19">
            <a:extLst>
              <a:ext uri="{FF2B5EF4-FFF2-40B4-BE49-F238E27FC236}">
                <a16:creationId xmlns:a16="http://schemas.microsoft.com/office/drawing/2014/main" id="{2B818437-518E-2540-9BE3-F4D5AB8BD4AC}"/>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1" name="TextBox 20">
            <a:extLst>
              <a:ext uri="{FF2B5EF4-FFF2-40B4-BE49-F238E27FC236}">
                <a16:creationId xmlns:a16="http://schemas.microsoft.com/office/drawing/2014/main" id="{3646C06C-232B-6A4B-95CF-858E1A27C5DA}"/>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8" name="TextBox 17">
            <a:extLst>
              <a:ext uri="{FF2B5EF4-FFF2-40B4-BE49-F238E27FC236}">
                <a16:creationId xmlns:a16="http://schemas.microsoft.com/office/drawing/2014/main" id="{1E177C91-B0E5-1F6C-76F0-745784FDDEE2}"/>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DA9A49D4-FCD5-78BB-7BFE-85C8133CAF43}"/>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2018</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6" name="TextBox 5">
            <a:extLst>
              <a:ext uri="{FF2B5EF4-FFF2-40B4-BE49-F238E27FC236}">
                <a16:creationId xmlns:a16="http://schemas.microsoft.com/office/drawing/2014/main" id="{1BA74677-5CD2-C4BA-59C1-ACBC6B7C0D71}"/>
              </a:ext>
            </a:extLst>
          </p:cNvPr>
          <p:cNvSpPr txBox="1"/>
          <p:nvPr/>
        </p:nvSpPr>
        <p:spPr>
          <a:xfrm>
            <a:off x="2263140" y="2866936"/>
            <a:ext cx="5478780" cy="1508105"/>
          </a:xfrm>
          <a:prstGeom prst="rect">
            <a:avLst/>
          </a:prstGeom>
          <a:noFill/>
        </p:spPr>
        <p:txBody>
          <a:bodyPr wrap="square">
            <a:spAutoFit/>
          </a:bodyPr>
          <a:lstStyle/>
          <a:p>
            <a:pPr marL="457200" marR="0">
              <a:spcBef>
                <a:spcPts val="0"/>
              </a:spcBef>
              <a:spcAft>
                <a:spcPts val="0"/>
              </a:spcAft>
            </a:pPr>
            <a:r>
              <a:rPr lang="en-US" sz="2800" b="1" u="sng" dirty="0">
                <a:solidFill>
                  <a:srgbClr val="052CFB"/>
                </a:solidFill>
                <a:effectLst/>
                <a:latin typeface="Calibri Light" panose="020F0302020204030204" pitchFamily="34" charset="0"/>
                <a:ea typeface="Times New Roman" panose="02020603050405020304" pitchFamily="18" charset="0"/>
              </a:rPr>
              <a:t>Gallup</a:t>
            </a:r>
            <a:r>
              <a:rPr lang="en-US" sz="2800" b="1" dirty="0">
                <a:solidFill>
                  <a:srgbClr val="052CFB"/>
                </a:solidFill>
                <a:effectLst/>
                <a:latin typeface="Calibri Light" panose="020F0302020204030204" pitchFamily="34" charset="0"/>
                <a:ea typeface="Times New Roman" panose="02020603050405020304" pitchFamily="18" charset="0"/>
              </a:rPr>
              <a:t>: 72% of Americans believe doctors should be able to help terminally ill patients die. </a:t>
            </a:r>
          </a:p>
          <a:p>
            <a:pPr marL="457200" marR="0">
              <a:spcBef>
                <a:spcPts val="0"/>
              </a:spcBef>
              <a:spcAft>
                <a:spcPts val="0"/>
              </a:spcAft>
            </a:pPr>
            <a:endParaRPr lang="en-US" sz="800" dirty="0">
              <a:solidFill>
                <a:srgbClr val="052CFB"/>
              </a:solidFill>
              <a:latin typeface="Calibri Light" panose="020F030202020403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5223A5E3-E8C8-6396-6D54-21D795DC0FC0}"/>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15516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55CCCE9-3DFE-6D46-92BD-D607DF5CF394}"/>
              </a:ext>
            </a:extLst>
          </p:cNvPr>
          <p:cNvSpPr/>
          <p:nvPr/>
        </p:nvSpPr>
        <p:spPr>
          <a:xfrm>
            <a:off x="-5" y="6589059"/>
            <a:ext cx="9144000" cy="278377"/>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D55FE51B-D554-8545-A831-A6FA539B8C55}"/>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0" name="TextBox 19">
            <a:extLst>
              <a:ext uri="{FF2B5EF4-FFF2-40B4-BE49-F238E27FC236}">
                <a16:creationId xmlns:a16="http://schemas.microsoft.com/office/drawing/2014/main" id="{2B818437-518E-2540-9BE3-F4D5AB8BD4AC}"/>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1" name="TextBox 20">
            <a:extLst>
              <a:ext uri="{FF2B5EF4-FFF2-40B4-BE49-F238E27FC236}">
                <a16:creationId xmlns:a16="http://schemas.microsoft.com/office/drawing/2014/main" id="{3646C06C-232B-6A4B-95CF-858E1A27C5DA}"/>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8" name="TextBox 17">
            <a:extLst>
              <a:ext uri="{FF2B5EF4-FFF2-40B4-BE49-F238E27FC236}">
                <a16:creationId xmlns:a16="http://schemas.microsoft.com/office/drawing/2014/main" id="{1E177C91-B0E5-1F6C-76F0-745784FDDEE2}"/>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DA9A49D4-FCD5-78BB-7BFE-85C8133CAF43}"/>
              </a:ext>
            </a:extLst>
          </p:cNvPr>
          <p:cNvSpPr txBox="1"/>
          <p:nvPr/>
        </p:nvSpPr>
        <p:spPr>
          <a:xfrm>
            <a:off x="754760" y="3075057"/>
            <a:ext cx="1697978"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lang="en-US" sz="4000" b="1" spc="-100" dirty="0">
                <a:solidFill>
                  <a:srgbClr val="FF0000"/>
                </a:solidFill>
                <a:latin typeface="Avenir Next" panose="020B0503020202020204" pitchFamily="34" charset="0"/>
                <a:cs typeface="Arial" panose="020B0604020202020204" pitchFamily="34" charset="0"/>
              </a:rPr>
              <a:t>2022</a:t>
            </a:r>
            <a:endParaRPr lang="en-US" sz="4000" b="1" spc="-100"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6" name="TextBox 5">
            <a:extLst>
              <a:ext uri="{FF2B5EF4-FFF2-40B4-BE49-F238E27FC236}">
                <a16:creationId xmlns:a16="http://schemas.microsoft.com/office/drawing/2014/main" id="{1BA74677-5CD2-C4BA-59C1-ACBC6B7C0D71}"/>
              </a:ext>
            </a:extLst>
          </p:cNvPr>
          <p:cNvSpPr txBox="1"/>
          <p:nvPr/>
        </p:nvSpPr>
        <p:spPr>
          <a:xfrm>
            <a:off x="2042160" y="2951946"/>
            <a:ext cx="6133720" cy="954107"/>
          </a:xfrm>
          <a:prstGeom prst="rect">
            <a:avLst/>
          </a:prstGeom>
          <a:noFill/>
        </p:spPr>
        <p:txBody>
          <a:bodyPr wrap="square">
            <a:spAutoFit/>
          </a:bodyPr>
          <a:lstStyle/>
          <a:p>
            <a:pPr marL="457200" marR="0">
              <a:spcBef>
                <a:spcPts val="0"/>
              </a:spcBef>
              <a:spcAft>
                <a:spcPts val="0"/>
              </a:spcAft>
            </a:pPr>
            <a:r>
              <a:rPr lang="en-US" sz="2800" b="1" dirty="0">
                <a:solidFill>
                  <a:srgbClr val="052CFB"/>
                </a:solidFill>
                <a:effectLst/>
                <a:latin typeface="Calibri Light" panose="020F0302020204030204" pitchFamily="34" charset="0"/>
                <a:ea typeface="Times New Roman" panose="02020603050405020304" pitchFamily="18" charset="0"/>
              </a:rPr>
              <a:t>Physician assisted suicide now legal in in 9 </a:t>
            </a:r>
            <a:r>
              <a:rPr lang="en-US" sz="2800" b="1" dirty="0">
                <a:solidFill>
                  <a:srgbClr val="052CFB"/>
                </a:solidFill>
                <a:latin typeface="Calibri Light" panose="020F0302020204030204" pitchFamily="34" charset="0"/>
                <a:ea typeface="Times New Roman" panose="02020603050405020304" pitchFamily="18" charset="0"/>
              </a:rPr>
              <a:t>states and in Washington D.C. </a:t>
            </a:r>
            <a:endParaRPr lang="en-US" sz="2800" dirty="0">
              <a:solidFill>
                <a:srgbClr val="052CFB"/>
              </a:solidFill>
              <a:effectLst/>
              <a:latin typeface="Calibri Light" panose="020F030202020403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615A04ED-5082-6030-85A8-DEFECD6DAB7E}"/>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12891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44CAFDF6-C4F0-0D54-2E2C-37A30A0FB312}"/>
              </a:ext>
            </a:extLst>
          </p:cNvPr>
          <p:cNvSpPr/>
          <p:nvPr/>
        </p:nvSpPr>
        <p:spPr>
          <a:xfrm>
            <a:off x="1485459" y="2953680"/>
            <a:ext cx="6173071" cy="2062103"/>
          </a:xfrm>
          <a:prstGeom prst="rect">
            <a:avLst/>
          </a:prstGeom>
          <a:effectLst>
            <a:outerShdw blurRad="139700" dist="38100" dir="5400000" algn="t" rotWithShape="0">
              <a:prstClr val="black">
                <a:alpha val="40000"/>
              </a:prstClr>
            </a:outerShdw>
          </a:effectLst>
        </p:spPr>
        <p:txBody>
          <a:bodyPr wrap="square">
            <a:spAutoFit/>
          </a:bodyPr>
          <a:lstStyle/>
          <a:p>
            <a:pPr lvl="0" algn="ctr">
              <a:buClr>
                <a:srgbClr val="000000"/>
              </a:buClr>
              <a:buSzPct val="100000"/>
              <a:tabLst>
                <a:tab pos="139700" algn="l"/>
                <a:tab pos="457200" algn="l"/>
              </a:tabLst>
            </a:pPr>
            <a:r>
              <a:rPr lang="en-US" sz="3200" b="1" dirty="0">
                <a:solidFill>
                  <a:srgbClr val="1A1A1A"/>
                </a:solidFill>
                <a:latin typeface="Avenir Black" panose="02000503020000020003" pitchFamily="2" charset="0"/>
                <a:ea typeface="Times New Roman" panose="02020603050405020304" pitchFamily="18" charset="0"/>
              </a:rPr>
              <a:t>Ultimately, suicide activists are not fighting merely for the “right to die;” they’re fighting for the doctors’ right to kill.</a:t>
            </a:r>
            <a:endParaRPr lang="en-US" sz="3600" b="1" dirty="0">
              <a:effectLst/>
              <a:latin typeface="Avenir Black" panose="02000503020000020003"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80FB5CDF-24F5-9FE4-44EA-06889F20DC52}"/>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5" name="Picture 4">
            <a:extLst>
              <a:ext uri="{FF2B5EF4-FFF2-40B4-BE49-F238E27FC236}">
                <a16:creationId xmlns:a16="http://schemas.microsoft.com/office/drawing/2014/main" id="{4A48B293-2136-6E3E-82E8-6599E47F4775}"/>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27964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TextBox 2">
            <a:extLst>
              <a:ext uri="{FF2B5EF4-FFF2-40B4-BE49-F238E27FC236}">
                <a16:creationId xmlns:a16="http://schemas.microsoft.com/office/drawing/2014/main" id="{80FB5CDF-24F5-9FE4-44EA-06889F20DC52}"/>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5" name="Picture 4">
            <a:extLst>
              <a:ext uri="{FF2B5EF4-FFF2-40B4-BE49-F238E27FC236}">
                <a16:creationId xmlns:a16="http://schemas.microsoft.com/office/drawing/2014/main" id="{4A48B293-2136-6E3E-82E8-6599E47F4775}"/>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8" name="TextBox 7">
            <a:extLst>
              <a:ext uri="{FF2B5EF4-FFF2-40B4-BE49-F238E27FC236}">
                <a16:creationId xmlns:a16="http://schemas.microsoft.com/office/drawing/2014/main" id="{DA5FEA5D-730D-5A26-3825-7739AAD86E42}"/>
              </a:ext>
            </a:extLst>
          </p:cNvPr>
          <p:cNvSpPr txBox="1"/>
          <p:nvPr/>
        </p:nvSpPr>
        <p:spPr>
          <a:xfrm>
            <a:off x="2956560" y="2541325"/>
            <a:ext cx="5463540" cy="3323987"/>
          </a:xfrm>
          <a:prstGeom prst="rect">
            <a:avLst/>
          </a:prstGeom>
          <a:noFill/>
        </p:spPr>
        <p:txBody>
          <a:bodyPr wrap="square">
            <a:spAutoFit/>
          </a:bodyPr>
          <a:lstStyle/>
          <a:p>
            <a:pPr lvl="0" algn="r">
              <a:buSzPts val="1000"/>
            </a:pPr>
            <a:r>
              <a:rPr lang="en-US" sz="2200" dirty="0">
                <a:solidFill>
                  <a:srgbClr val="052CFB"/>
                </a:solidFill>
                <a:effectLst/>
                <a:latin typeface="Calibri Light" panose="020F0302020204030204" pitchFamily="34" charset="0"/>
                <a:ea typeface="Times New Roman" panose="02020603050405020304" pitchFamily="18" charset="0"/>
              </a:rPr>
              <a:t>“In the last 30 yrs. Dutch doctors have expanded euthanasia practice exponentially, going from killing the terminally ill who ask for it, to killing the chronically ill who ask for it, to killing the depressed who have no physical illness who ask for it, to killing newborn babies in their cribs because they have birth defects, even though they cannot possibly ask for it.”</a:t>
            </a:r>
          </a:p>
          <a:p>
            <a:pPr lvl="0" algn="r">
              <a:buSzPts val="1000"/>
            </a:pPr>
            <a:endParaRPr lang="en-US" sz="1200" dirty="0">
              <a:solidFill>
                <a:srgbClr val="052CFB"/>
              </a:solidFill>
              <a:latin typeface="Calibri Light" panose="020F0302020204030204" pitchFamily="34" charset="0"/>
              <a:ea typeface="Times New Roman" panose="02020603050405020304" pitchFamily="18" charset="0"/>
            </a:endParaRPr>
          </a:p>
          <a:p>
            <a:pPr lvl="0" algn="r">
              <a:buSzPts val="1000"/>
            </a:pPr>
            <a:r>
              <a:rPr lang="en-US" sz="2000" dirty="0">
                <a:solidFill>
                  <a:srgbClr val="052CFB"/>
                </a:solidFill>
                <a:effectLst/>
                <a:latin typeface="Calibri Light" panose="020F0302020204030204" pitchFamily="34" charset="0"/>
                <a:ea typeface="Times New Roman" panose="02020603050405020304" pitchFamily="18" charset="0"/>
              </a:rPr>
              <a:t>– Wesley J. Smith </a:t>
            </a:r>
          </a:p>
        </p:txBody>
      </p:sp>
      <p:pic>
        <p:nvPicPr>
          <p:cNvPr id="9" name="Picture 8">
            <a:extLst>
              <a:ext uri="{FF2B5EF4-FFF2-40B4-BE49-F238E27FC236}">
                <a16:creationId xmlns:a16="http://schemas.microsoft.com/office/drawing/2014/main" id="{BA5E8C68-6DFE-C557-EE7C-3EBC59661917}"/>
              </a:ext>
            </a:extLst>
          </p:cNvPr>
          <p:cNvPicPr>
            <a:picLocks noChangeAspect="1"/>
          </p:cNvPicPr>
          <p:nvPr/>
        </p:nvPicPr>
        <p:blipFill>
          <a:blip r:embed="rId4"/>
          <a:stretch>
            <a:fillRect/>
          </a:stretch>
        </p:blipFill>
        <p:spPr>
          <a:xfrm flipH="1">
            <a:off x="1120140" y="2698793"/>
            <a:ext cx="1661160" cy="2235911"/>
          </a:xfrm>
          <a:prstGeom prst="rect">
            <a:avLst/>
          </a:prstGeom>
          <a:effectLst>
            <a:outerShdw blurRad="50800" dist="38100" dir="8100000" sx="101000" sy="101000" algn="tr" rotWithShape="0">
              <a:prstClr val="black">
                <a:alpha val="40000"/>
              </a:prstClr>
            </a:outerShdw>
          </a:effectLst>
        </p:spPr>
      </p:pic>
    </p:spTree>
    <p:extLst>
      <p:ext uri="{BB962C8B-B14F-4D97-AF65-F5344CB8AC3E}">
        <p14:creationId xmlns:p14="http://schemas.microsoft.com/office/powerpoint/2010/main" val="28283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010A9FC-1231-5846-9D51-2A3C6916433F}"/>
              </a:ext>
            </a:extLst>
          </p:cNvPr>
          <p:cNvSpPr/>
          <p:nvPr/>
        </p:nvSpPr>
        <p:spPr>
          <a:xfrm>
            <a:off x="561009" y="1639189"/>
            <a:ext cx="7818991" cy="892552"/>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pic>
        <p:nvPicPr>
          <p:cNvPr id="11" name="Picture 10">
            <a:extLst>
              <a:ext uri="{FF2B5EF4-FFF2-40B4-BE49-F238E27FC236}">
                <a16:creationId xmlns:a16="http://schemas.microsoft.com/office/drawing/2014/main" id="{88345729-A19A-3146-BCC6-B62FE9397DAA}"/>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2C71EFCC-FDA4-C642-AEAA-2009F9D5D0DD}"/>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0F3148AC-AB69-374F-828E-ED28A890953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Tree>
    <p:extLst>
      <p:ext uri="{BB962C8B-B14F-4D97-AF65-F5344CB8AC3E}">
        <p14:creationId xmlns:p14="http://schemas.microsoft.com/office/powerpoint/2010/main" val="260182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5" name="Rectangle 4">
            <a:extLst>
              <a:ext uri="{FF2B5EF4-FFF2-40B4-BE49-F238E27FC236}">
                <a16:creationId xmlns:a16="http://schemas.microsoft.com/office/drawing/2014/main" id="{37A300FC-8C76-E042-A1BD-2CEA3747928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84FEFA2-A7ED-0945-B228-52C9977CDBC8}"/>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9" name="Rectangle 8">
            <a:extLst>
              <a:ext uri="{FF2B5EF4-FFF2-40B4-BE49-F238E27FC236}">
                <a16:creationId xmlns:a16="http://schemas.microsoft.com/office/drawing/2014/main" id="{345F59E1-4597-634B-96B6-6CAE22EF05B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EB242CB-9E55-7A46-ADA5-5EF3320EEE5B}"/>
              </a:ext>
            </a:extLst>
          </p:cNvPr>
          <p:cNvSpPr/>
          <p:nvPr/>
        </p:nvSpPr>
        <p:spPr>
          <a:xfrm>
            <a:off x="1142999" y="2660969"/>
            <a:ext cx="7463119" cy="861774"/>
          </a:xfrm>
          <a:prstGeom prst="rect">
            <a:avLst/>
          </a:prstGeom>
        </p:spPr>
        <p:txBody>
          <a:bodyPr wrap="square">
            <a:spAutoFit/>
          </a:bodyPr>
          <a:lstStyle/>
          <a:p>
            <a:pPr marL="457200" indent="-457200">
              <a:buFont typeface="+mj-lt"/>
              <a:buAutoNum type="alphaUcPeriod"/>
            </a:pPr>
            <a:r>
              <a:rPr lang="en-US" b="1" dirty="0">
                <a:latin typeface="Avenir Next Ultra Light" panose="020B0203020202020204" pitchFamily="34" charset="77"/>
                <a:ea typeface="Calibri" panose="020F0502020204030204" pitchFamily="34" charset="0"/>
                <a:cs typeface="Arial" panose="020B0604020202020204" pitchFamily="34" charset="0"/>
              </a:rPr>
              <a:t>A belief that personal autonomy/independence is supreme.  </a:t>
            </a:r>
          </a:p>
          <a:p>
            <a:pPr>
              <a:buSzPct val="111000"/>
            </a:pPr>
            <a:r>
              <a:rPr lang="en-US" sz="1600" b="1" dirty="0">
                <a:latin typeface="Avenir Next Ultra Light" panose="020B0203020202020204" pitchFamily="34" charset="77"/>
                <a:ea typeface="Calibri" panose="020F0502020204030204" pitchFamily="34" charset="0"/>
                <a:cs typeface="Arial" panose="020B0604020202020204" pitchFamily="34" charset="0"/>
              </a:rPr>
              <a:t> </a:t>
            </a:r>
          </a:p>
          <a:p>
            <a:pPr marL="342900" indent="-342900">
              <a:buSzPct val="111000"/>
              <a:buFont typeface="+mj-lt"/>
              <a:buAutoNum type="alphaUcPeriod"/>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FCB37392-945E-3A44-A5BE-34545625CF9A}"/>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5" name="TextBox 14">
            <a:extLst>
              <a:ext uri="{FF2B5EF4-FFF2-40B4-BE49-F238E27FC236}">
                <a16:creationId xmlns:a16="http://schemas.microsoft.com/office/drawing/2014/main" id="{72FD3710-687F-7C44-8DF7-07802BA9CE93}"/>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6" name="TextBox 15">
            <a:extLst>
              <a:ext uri="{FF2B5EF4-FFF2-40B4-BE49-F238E27FC236}">
                <a16:creationId xmlns:a16="http://schemas.microsoft.com/office/drawing/2014/main" id="{2596E8F6-AAFC-0E41-A89F-BDBE03BC651F}"/>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7" name="Rectangle 6">
            <a:extLst>
              <a:ext uri="{FF2B5EF4-FFF2-40B4-BE49-F238E27FC236}">
                <a16:creationId xmlns:a16="http://schemas.microsoft.com/office/drawing/2014/main" id="{EF1A4B77-4A2B-018C-237A-9F683E37DB49}"/>
              </a:ext>
            </a:extLst>
          </p:cNvPr>
          <p:cNvSpPr/>
          <p:nvPr/>
        </p:nvSpPr>
        <p:spPr>
          <a:xfrm>
            <a:off x="561009" y="1639189"/>
            <a:ext cx="7818991" cy="892552"/>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302157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5" name="Rectangle 4">
            <a:extLst>
              <a:ext uri="{FF2B5EF4-FFF2-40B4-BE49-F238E27FC236}">
                <a16:creationId xmlns:a16="http://schemas.microsoft.com/office/drawing/2014/main" id="{37A300FC-8C76-E042-A1BD-2CEA3747928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84FEFA2-A7ED-0945-B228-52C9977CDBC8}"/>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9" name="Rectangle 8">
            <a:extLst>
              <a:ext uri="{FF2B5EF4-FFF2-40B4-BE49-F238E27FC236}">
                <a16:creationId xmlns:a16="http://schemas.microsoft.com/office/drawing/2014/main" id="{345F59E1-4597-634B-96B6-6CAE22EF05B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6543FB7-C5BA-D143-8AF4-8941CA2CD6B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6" name="TextBox 15">
            <a:extLst>
              <a:ext uri="{FF2B5EF4-FFF2-40B4-BE49-F238E27FC236}">
                <a16:creationId xmlns:a16="http://schemas.microsoft.com/office/drawing/2014/main" id="{0A9048D4-EE08-F343-B269-A5FEF75A81B4}"/>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7" name="TextBox 16">
            <a:extLst>
              <a:ext uri="{FF2B5EF4-FFF2-40B4-BE49-F238E27FC236}">
                <a16:creationId xmlns:a16="http://schemas.microsoft.com/office/drawing/2014/main" id="{6A197382-0644-F644-A02D-03B4AB7E5BAA}"/>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9" name="Rectangle 18">
            <a:extLst>
              <a:ext uri="{FF2B5EF4-FFF2-40B4-BE49-F238E27FC236}">
                <a16:creationId xmlns:a16="http://schemas.microsoft.com/office/drawing/2014/main" id="{98966360-1B7C-9746-AF20-963A68EB3EE8}"/>
              </a:ext>
            </a:extLst>
          </p:cNvPr>
          <p:cNvSpPr/>
          <p:nvPr/>
        </p:nvSpPr>
        <p:spPr>
          <a:xfrm>
            <a:off x="1142999" y="2660969"/>
            <a:ext cx="7463119" cy="861774"/>
          </a:xfrm>
          <a:prstGeom prst="rect">
            <a:avLst/>
          </a:prstGeom>
        </p:spPr>
        <p:txBody>
          <a:bodyPr wrap="square">
            <a:spAutoFit/>
          </a:bodyPr>
          <a:lstStyle/>
          <a:p>
            <a:pPr marL="457200" indent="-457200">
              <a:buFont typeface="+mj-lt"/>
              <a:buAutoNum type="alphaUcPeriod"/>
            </a:pPr>
            <a:r>
              <a:rPr lang="en-US" b="1" dirty="0">
                <a:latin typeface="Avenir Next Ultra Light" panose="020B0203020202020204" pitchFamily="34" charset="77"/>
                <a:ea typeface="Calibri" panose="020F0502020204030204" pitchFamily="34" charset="0"/>
                <a:cs typeface="Arial" panose="020B0604020202020204" pitchFamily="34" charset="0"/>
              </a:rPr>
              <a:t>A belief that personal autonomy/independence is supreme.  </a:t>
            </a:r>
          </a:p>
          <a:p>
            <a:pPr>
              <a:buSzPct val="111000"/>
            </a:pPr>
            <a:r>
              <a:rPr lang="en-US" sz="1600" b="1" dirty="0">
                <a:latin typeface="Avenir Next Ultra Light" panose="020B0203020202020204" pitchFamily="34" charset="77"/>
                <a:ea typeface="Calibri" panose="020F0502020204030204" pitchFamily="34" charset="0"/>
                <a:cs typeface="Arial" panose="020B0604020202020204" pitchFamily="34" charset="0"/>
              </a:rPr>
              <a:t> </a:t>
            </a:r>
          </a:p>
          <a:p>
            <a:pPr marL="342900" indent="-342900">
              <a:buSzPct val="111000"/>
              <a:buFont typeface="+mj-lt"/>
              <a:buAutoNum type="alphaUcPeriod"/>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A957F5E-A023-F749-8E00-4A130953F126}"/>
              </a:ext>
            </a:extLst>
          </p:cNvPr>
          <p:cNvPicPr>
            <a:picLocks noChangeAspect="1"/>
          </p:cNvPicPr>
          <p:nvPr/>
        </p:nvPicPr>
        <p:blipFill rotWithShape="1">
          <a:blip r:embed="rId4"/>
          <a:srcRect t="13285" b="15141"/>
          <a:stretch/>
        </p:blipFill>
        <p:spPr>
          <a:xfrm>
            <a:off x="2695045" y="3216395"/>
            <a:ext cx="3550920" cy="2541540"/>
          </a:xfrm>
          <a:prstGeom prst="rect">
            <a:avLst/>
          </a:prstGeom>
        </p:spPr>
      </p:pic>
      <p:sp>
        <p:nvSpPr>
          <p:cNvPr id="7" name="Rectangle 6">
            <a:extLst>
              <a:ext uri="{FF2B5EF4-FFF2-40B4-BE49-F238E27FC236}">
                <a16:creationId xmlns:a16="http://schemas.microsoft.com/office/drawing/2014/main" id="{71A92CA7-74DA-AB7D-174A-397D5715AF7C}"/>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88960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5" name="Rectangle 4">
            <a:extLst>
              <a:ext uri="{FF2B5EF4-FFF2-40B4-BE49-F238E27FC236}">
                <a16:creationId xmlns:a16="http://schemas.microsoft.com/office/drawing/2014/main" id="{37A300FC-8C76-E042-A1BD-2CEA3747928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84FEFA2-A7ED-0945-B228-52C9977CDBC8}"/>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9" name="Rectangle 8">
            <a:extLst>
              <a:ext uri="{FF2B5EF4-FFF2-40B4-BE49-F238E27FC236}">
                <a16:creationId xmlns:a16="http://schemas.microsoft.com/office/drawing/2014/main" id="{345F59E1-4597-634B-96B6-6CAE22EF05B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6543FB7-C5BA-D143-8AF4-8941CA2CD6B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6" name="TextBox 15">
            <a:extLst>
              <a:ext uri="{FF2B5EF4-FFF2-40B4-BE49-F238E27FC236}">
                <a16:creationId xmlns:a16="http://schemas.microsoft.com/office/drawing/2014/main" id="{0A9048D4-EE08-F343-B269-A5FEF75A81B4}"/>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7" name="TextBox 16">
            <a:extLst>
              <a:ext uri="{FF2B5EF4-FFF2-40B4-BE49-F238E27FC236}">
                <a16:creationId xmlns:a16="http://schemas.microsoft.com/office/drawing/2014/main" id="{6A197382-0644-F644-A02D-03B4AB7E5BAA}"/>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9" name="Rectangle 18">
            <a:extLst>
              <a:ext uri="{FF2B5EF4-FFF2-40B4-BE49-F238E27FC236}">
                <a16:creationId xmlns:a16="http://schemas.microsoft.com/office/drawing/2014/main" id="{98966360-1B7C-9746-AF20-963A68EB3EE8}"/>
              </a:ext>
            </a:extLst>
          </p:cNvPr>
          <p:cNvSpPr/>
          <p:nvPr/>
        </p:nvSpPr>
        <p:spPr>
          <a:xfrm>
            <a:off x="1142999" y="2660969"/>
            <a:ext cx="7463119" cy="861774"/>
          </a:xfrm>
          <a:prstGeom prst="rect">
            <a:avLst/>
          </a:prstGeom>
        </p:spPr>
        <p:txBody>
          <a:bodyPr wrap="square">
            <a:spAutoFit/>
          </a:bodyPr>
          <a:lstStyle/>
          <a:p>
            <a:pPr marL="457200" indent="-457200">
              <a:buFont typeface="+mj-lt"/>
              <a:buAutoNum type="alphaUcPeriod"/>
            </a:pPr>
            <a:r>
              <a:rPr lang="en-US" b="1" dirty="0">
                <a:latin typeface="Avenir Next Ultra Light" panose="020B0203020202020204" pitchFamily="34" charset="77"/>
                <a:ea typeface="Calibri" panose="020F0502020204030204" pitchFamily="34" charset="0"/>
                <a:cs typeface="Arial" panose="020B0604020202020204" pitchFamily="34" charset="0"/>
              </a:rPr>
              <a:t>A belief that personal autonomy/independence is supreme.  </a:t>
            </a:r>
          </a:p>
          <a:p>
            <a:pPr>
              <a:buSzPct val="111000"/>
            </a:pPr>
            <a:r>
              <a:rPr lang="en-US" sz="1600" b="1" dirty="0">
                <a:latin typeface="Avenir Next Ultra Light" panose="020B0203020202020204" pitchFamily="34" charset="77"/>
                <a:ea typeface="Calibri" panose="020F0502020204030204" pitchFamily="34" charset="0"/>
                <a:cs typeface="Arial" panose="020B0604020202020204" pitchFamily="34" charset="0"/>
              </a:rPr>
              <a:t> </a:t>
            </a:r>
          </a:p>
          <a:p>
            <a:pPr marL="342900" indent="-342900">
              <a:buSzPct val="111000"/>
              <a:buFont typeface="+mj-lt"/>
              <a:buAutoNum type="alphaUcPeriod"/>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FC76E03-305E-095F-6679-4435AA3C5D0F}"/>
              </a:ext>
            </a:extLst>
          </p:cNvPr>
          <p:cNvSpPr txBox="1"/>
          <p:nvPr/>
        </p:nvSpPr>
        <p:spPr>
          <a:xfrm>
            <a:off x="1569720" y="3341133"/>
            <a:ext cx="3484119" cy="2092881"/>
          </a:xfrm>
          <a:prstGeom prst="rect">
            <a:avLst/>
          </a:prstGeom>
          <a:noFill/>
        </p:spPr>
        <p:txBody>
          <a:bodyPr wrap="square">
            <a:spAutoFit/>
          </a:bodyPr>
          <a:lstStyle/>
          <a:p>
            <a:pPr algn="ctr"/>
            <a:r>
              <a:rPr lang="en-US" sz="2600" b="1" dirty="0">
                <a:solidFill>
                  <a:srgbClr val="052CFB"/>
                </a:solidFill>
                <a:effectLst/>
                <a:latin typeface="Calibri Light" panose="020F0302020204030204" pitchFamily="34" charset="0"/>
                <a:ea typeface="Times New Roman" panose="02020603050405020304" pitchFamily="18" charset="0"/>
              </a:rPr>
              <a:t>“Fate, not God, has given us this flesh. We have absolute claims to our bodies and may do with them as we see fit.” </a:t>
            </a:r>
            <a:endParaRPr lang="en-US" sz="2600" b="1" dirty="0">
              <a:solidFill>
                <a:srgbClr val="052CFB"/>
              </a:solidFill>
            </a:endParaRPr>
          </a:p>
        </p:txBody>
      </p:sp>
      <p:pic>
        <p:nvPicPr>
          <p:cNvPr id="1026" name="Picture 2" descr="Camille Paglia: It's Time for a New Map of the Gender World">
            <a:extLst>
              <a:ext uri="{FF2B5EF4-FFF2-40B4-BE49-F238E27FC236}">
                <a16:creationId xmlns:a16="http://schemas.microsoft.com/office/drawing/2014/main" id="{ED91E495-E9AF-1E80-CF76-0BBC76341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917" r="6324"/>
          <a:stretch/>
        </p:blipFill>
        <p:spPr bwMode="auto">
          <a:xfrm>
            <a:off x="5480560" y="3341133"/>
            <a:ext cx="2230068" cy="2162190"/>
          </a:xfrm>
          <a:prstGeom prst="rect">
            <a:avLst/>
          </a:prstGeom>
          <a:noFill/>
          <a:ln>
            <a:noFill/>
          </a:ln>
          <a:effectLst>
            <a:outerShdw blurRad="50800" dist="50800" dir="5400000" algn="ctr" rotWithShape="0">
              <a:schemeClr val="tx1">
                <a:lumMod val="50000"/>
                <a:lumOff val="50000"/>
              </a:scheme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3582B23-DE2D-6A60-70B9-A9493FFB0A51}"/>
              </a:ext>
            </a:extLst>
          </p:cNvPr>
          <p:cNvSpPr txBox="1"/>
          <p:nvPr/>
        </p:nvSpPr>
        <p:spPr>
          <a:xfrm>
            <a:off x="5480560" y="5557631"/>
            <a:ext cx="2230068" cy="461665"/>
          </a:xfrm>
          <a:prstGeom prst="rect">
            <a:avLst/>
          </a:prstGeom>
          <a:noFill/>
        </p:spPr>
        <p:txBody>
          <a:bodyPr wrap="square">
            <a:spAutoFit/>
          </a:bodyPr>
          <a:lstStyle/>
          <a:p>
            <a:pPr algn="ctr"/>
            <a:r>
              <a:rPr lang="en-US" sz="2400" b="1" dirty="0">
                <a:solidFill>
                  <a:srgbClr val="052CFB"/>
                </a:solidFill>
                <a:effectLst/>
                <a:latin typeface="Calibri Light" panose="020F0302020204030204" pitchFamily="34" charset="0"/>
                <a:ea typeface="Times New Roman" panose="02020603050405020304" pitchFamily="18" charset="0"/>
              </a:rPr>
              <a:t>Camille Paglia </a:t>
            </a:r>
            <a:endParaRPr lang="en-US" sz="2400" b="1" dirty="0">
              <a:solidFill>
                <a:srgbClr val="052CFB"/>
              </a:solidFill>
            </a:endParaRPr>
          </a:p>
        </p:txBody>
      </p:sp>
      <p:sp>
        <p:nvSpPr>
          <p:cNvPr id="3" name="Rectangle 2">
            <a:extLst>
              <a:ext uri="{FF2B5EF4-FFF2-40B4-BE49-F238E27FC236}">
                <a16:creationId xmlns:a16="http://schemas.microsoft.com/office/drawing/2014/main" id="{89EDAAAF-F180-73C2-D518-2E5740F9B934}"/>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54762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7A300FC-8C76-E042-A1BD-2CEA3747928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45F59E1-4597-634B-96B6-6CAE22EF05B8}"/>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5E77B48-3B64-F348-BA7E-7440035BD200}"/>
              </a:ext>
            </a:extLst>
          </p:cNvPr>
          <p:cNvSpPr/>
          <p:nvPr/>
        </p:nvSpPr>
        <p:spPr>
          <a:xfrm>
            <a:off x="1996440" y="3435462"/>
            <a:ext cx="3237209" cy="2092881"/>
          </a:xfrm>
          <a:prstGeom prst="rect">
            <a:avLst/>
          </a:prstGeom>
        </p:spPr>
        <p:txBody>
          <a:bodyPr wrap="square">
            <a:spAutoFit/>
          </a:bodyPr>
          <a:lstStyle/>
          <a:p>
            <a:pPr algn="ctr"/>
            <a:r>
              <a:rPr lang="en-US" sz="2600" dirty="0">
                <a:solidFill>
                  <a:srgbClr val="052CFB"/>
                </a:solidFill>
                <a:latin typeface="+mj-lt"/>
                <a:cs typeface="Times New Roman" panose="02020603050405020304" pitchFamily="18" charset="0"/>
              </a:rPr>
              <a:t>"The right to choose to die when in advanced terminal or hopeless illness is the ultimate civil liberty."</a:t>
            </a:r>
            <a:endParaRPr lang="en-US" sz="2600" dirty="0">
              <a:solidFill>
                <a:srgbClr val="052CFB"/>
              </a:solidFill>
              <a:latin typeface="+mj-lt"/>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6543FB7-C5BA-D143-8AF4-8941CA2CD6B9}"/>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6" name="TextBox 15">
            <a:extLst>
              <a:ext uri="{FF2B5EF4-FFF2-40B4-BE49-F238E27FC236}">
                <a16:creationId xmlns:a16="http://schemas.microsoft.com/office/drawing/2014/main" id="{0A9048D4-EE08-F343-B269-A5FEF75A81B4}"/>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7" name="TextBox 16">
            <a:extLst>
              <a:ext uri="{FF2B5EF4-FFF2-40B4-BE49-F238E27FC236}">
                <a16:creationId xmlns:a16="http://schemas.microsoft.com/office/drawing/2014/main" id="{6A197382-0644-F644-A02D-03B4AB7E5BAA}"/>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9" name="Rectangle 18">
            <a:extLst>
              <a:ext uri="{FF2B5EF4-FFF2-40B4-BE49-F238E27FC236}">
                <a16:creationId xmlns:a16="http://schemas.microsoft.com/office/drawing/2014/main" id="{98966360-1B7C-9746-AF20-963A68EB3EE8}"/>
              </a:ext>
            </a:extLst>
          </p:cNvPr>
          <p:cNvSpPr/>
          <p:nvPr/>
        </p:nvSpPr>
        <p:spPr>
          <a:xfrm>
            <a:off x="1142999" y="2660969"/>
            <a:ext cx="7463119" cy="861774"/>
          </a:xfrm>
          <a:prstGeom prst="rect">
            <a:avLst/>
          </a:prstGeom>
        </p:spPr>
        <p:txBody>
          <a:bodyPr wrap="square">
            <a:spAutoFit/>
          </a:bodyPr>
          <a:lstStyle/>
          <a:p>
            <a:pPr marL="457200" indent="-457200">
              <a:buFont typeface="+mj-lt"/>
              <a:buAutoNum type="alphaUcPeriod"/>
            </a:pPr>
            <a:r>
              <a:rPr lang="en-US" b="1" dirty="0">
                <a:latin typeface="Avenir Next Ultra Light" panose="020B0203020202020204" pitchFamily="34" charset="77"/>
                <a:ea typeface="Calibri" panose="020F0502020204030204" pitchFamily="34" charset="0"/>
                <a:cs typeface="Arial" panose="020B0604020202020204" pitchFamily="34" charset="0"/>
              </a:rPr>
              <a:t>A belief that personal autonomy/independence is supreme.  </a:t>
            </a:r>
          </a:p>
          <a:p>
            <a:pPr>
              <a:buSzPct val="111000"/>
            </a:pPr>
            <a:r>
              <a:rPr lang="en-US" sz="1600" b="1" dirty="0">
                <a:latin typeface="Avenir Next Ultra Light" panose="020B0203020202020204" pitchFamily="34" charset="77"/>
                <a:ea typeface="Calibri" panose="020F0502020204030204" pitchFamily="34" charset="0"/>
                <a:cs typeface="Arial" panose="020B0604020202020204" pitchFamily="34" charset="0"/>
              </a:rPr>
              <a:t> </a:t>
            </a:r>
          </a:p>
          <a:p>
            <a:pPr marL="342900" indent="-342900">
              <a:buSzPct val="111000"/>
              <a:buFont typeface="+mj-lt"/>
              <a:buAutoNum type="alphaUcPeriod"/>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2DA8A15F-5240-FC47-AC92-490727ED2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414"/>
          <a:stretch/>
        </p:blipFill>
        <p:spPr bwMode="auto">
          <a:xfrm>
            <a:off x="5777293" y="3404675"/>
            <a:ext cx="1822324" cy="1933759"/>
          </a:xfrm>
          <a:prstGeom prst="rect">
            <a:avLst/>
          </a:prstGeom>
          <a:noFill/>
          <a:ln>
            <a:noFill/>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5CEF71-CE1E-D644-3E9A-44B43253F85E}"/>
              </a:ext>
            </a:extLst>
          </p:cNvPr>
          <p:cNvSpPr txBox="1"/>
          <p:nvPr/>
        </p:nvSpPr>
        <p:spPr>
          <a:xfrm>
            <a:off x="5173980" y="5463209"/>
            <a:ext cx="2724150" cy="707886"/>
          </a:xfrm>
          <a:prstGeom prst="rect">
            <a:avLst/>
          </a:prstGeom>
          <a:noFill/>
        </p:spPr>
        <p:txBody>
          <a:bodyPr wrap="square">
            <a:spAutoFit/>
          </a:bodyPr>
          <a:lstStyle/>
          <a:p>
            <a:pPr lvl="1" algn="ctr"/>
            <a:r>
              <a:rPr lang="en-US" sz="2000" dirty="0">
                <a:solidFill>
                  <a:srgbClr val="052CFB"/>
                </a:solidFill>
                <a:latin typeface="+mj-lt"/>
                <a:cs typeface="Times New Roman" panose="02020603050405020304" pitchFamily="18" charset="0"/>
              </a:rPr>
              <a:t>Derek Humphry</a:t>
            </a:r>
            <a:r>
              <a:rPr lang="en-US" sz="1600" dirty="0">
                <a:solidFill>
                  <a:srgbClr val="052CFB"/>
                </a:solidFill>
                <a:latin typeface="+mj-lt"/>
                <a:cs typeface="Times New Roman" panose="02020603050405020304" pitchFamily="18" charset="0"/>
              </a:rPr>
              <a:t>, </a:t>
            </a:r>
          </a:p>
          <a:p>
            <a:pPr lvl="1" algn="ctr"/>
            <a:r>
              <a:rPr lang="en-US" sz="2000" i="1" u="sng" dirty="0">
                <a:solidFill>
                  <a:srgbClr val="052CFB"/>
                </a:solidFill>
                <a:latin typeface="+mj-lt"/>
                <a:cs typeface="Times New Roman" panose="02020603050405020304" pitchFamily="18" charset="0"/>
              </a:rPr>
              <a:t>Final Exit</a:t>
            </a:r>
            <a:endParaRPr lang="en-US" sz="2000" i="1" dirty="0">
              <a:solidFill>
                <a:srgbClr val="052CFB"/>
              </a:solidFill>
              <a:latin typeface="+mj-lt"/>
              <a:cs typeface="Times New Roman" panose="02020603050405020304" pitchFamily="18" charset="0"/>
            </a:endParaRPr>
          </a:p>
        </p:txBody>
      </p:sp>
      <p:sp>
        <p:nvSpPr>
          <p:cNvPr id="3" name="Rectangle 2">
            <a:extLst>
              <a:ext uri="{FF2B5EF4-FFF2-40B4-BE49-F238E27FC236}">
                <a16:creationId xmlns:a16="http://schemas.microsoft.com/office/drawing/2014/main" id="{80056647-8065-DF24-F4C0-0EFC26E7EA5B}"/>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pic>
        <p:nvPicPr>
          <p:cNvPr id="10" name="Picture 9">
            <a:extLst>
              <a:ext uri="{FF2B5EF4-FFF2-40B4-BE49-F238E27FC236}">
                <a16:creationId xmlns:a16="http://schemas.microsoft.com/office/drawing/2014/main" id="{AD485DFC-5186-C8E2-2B0D-514307E5BEAE}"/>
              </a:ext>
            </a:extLst>
          </p:cNvPr>
          <p:cNvPicPr>
            <a:picLocks noChangeAspect="1"/>
          </p:cNvPicPr>
          <p:nvPr/>
        </p:nvPicPr>
        <p:blipFill>
          <a:blip r:embed="rId4"/>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68385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B28B70-D12B-4E48-A20B-744802ECA14E}"/>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0" name="TextBox 9">
            <a:extLst>
              <a:ext uri="{FF2B5EF4-FFF2-40B4-BE49-F238E27FC236}">
                <a16:creationId xmlns:a16="http://schemas.microsoft.com/office/drawing/2014/main" id="{53D9E0D3-53B6-8B4D-BF21-26840B92DA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1" name="TextBox 10">
            <a:extLst>
              <a:ext uri="{FF2B5EF4-FFF2-40B4-BE49-F238E27FC236}">
                <a16:creationId xmlns:a16="http://schemas.microsoft.com/office/drawing/2014/main" id="{AD3B0EAD-DBD7-6E4A-8BFB-2579D8CDAB7C}"/>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2" name="Picture 11">
            <a:extLst>
              <a:ext uri="{FF2B5EF4-FFF2-40B4-BE49-F238E27FC236}">
                <a16:creationId xmlns:a16="http://schemas.microsoft.com/office/drawing/2014/main" id="{77C8F3F6-1203-E02F-31BA-4534AC5C6CA6}"/>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TextBox 1">
            <a:extLst>
              <a:ext uri="{FF2B5EF4-FFF2-40B4-BE49-F238E27FC236}">
                <a16:creationId xmlns:a16="http://schemas.microsoft.com/office/drawing/2014/main" id="{2234331B-0DA5-576C-9F5D-DD71CC0F4FA0}"/>
              </a:ext>
            </a:extLst>
          </p:cNvPr>
          <p:cNvSpPr txBox="1"/>
          <p:nvPr/>
        </p:nvSpPr>
        <p:spPr>
          <a:xfrm>
            <a:off x="671935" y="2520157"/>
            <a:ext cx="7612380" cy="707886"/>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ea typeface="MS Mincho" panose="02020609040205080304" pitchFamily="49" charset="-128"/>
                <a:cs typeface="Arial" panose="020B0604020202020204" pitchFamily="34" charset="0"/>
              </a:rPr>
              <a:t>Active Euthanasia </a:t>
            </a:r>
            <a:r>
              <a:rPr lang="en-US" sz="2000" b="1" dirty="0">
                <a:latin typeface="Avenir Next Ultra Light" panose="020B0203020202020204" pitchFamily="34" charset="77"/>
                <a:ea typeface="MS Mincho" panose="02020609040205080304" pitchFamily="49" charset="-128"/>
                <a:cs typeface="Arial" panose="020B0604020202020204" pitchFamily="34" charset="0"/>
              </a:rPr>
              <a:t>– direct &amp; intentional efforts (generally by a doctor) to actively help a patient kill himself. </a:t>
            </a:r>
            <a:endParaRPr lang="en-US" sz="2000" b="1" dirty="0">
              <a:latin typeface="Avenir Next Ultra Light" panose="020B0203020202020204" pitchFamily="34" charset="77"/>
              <a:cs typeface="Arial" panose="020B0604020202020204" pitchFamily="34" charset="0"/>
            </a:endParaRPr>
          </a:p>
        </p:txBody>
      </p:sp>
      <p:sp>
        <p:nvSpPr>
          <p:cNvPr id="6" name="TextBox 5">
            <a:extLst>
              <a:ext uri="{FF2B5EF4-FFF2-40B4-BE49-F238E27FC236}">
                <a16:creationId xmlns:a16="http://schemas.microsoft.com/office/drawing/2014/main" id="{00D18EFC-6AA9-157C-73A4-1F25D31C5E2B}"/>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0556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3D1DCFDE-724A-4C4A-89E6-B7905E3EFD89}"/>
              </a:ext>
            </a:extLst>
          </p:cNvPr>
          <p:cNvSpPr/>
          <p:nvPr/>
        </p:nvSpPr>
        <p:spPr>
          <a:xfrm>
            <a:off x="1097279" y="2660969"/>
            <a:ext cx="7508839" cy="646331"/>
          </a:xfrm>
          <a:prstGeom prst="rect">
            <a:avLst/>
          </a:prstGeom>
        </p:spPr>
        <p:txBody>
          <a:bodyPr wrap="square">
            <a:spAutoFit/>
          </a:bodyPr>
          <a:lstStyle/>
          <a:p>
            <a:pPr marL="457200" indent="-457200">
              <a:buSzPct val="111000"/>
              <a:buFont typeface="+mj-lt"/>
              <a:buAutoNum type="alphaUcPeriod" startAt="2"/>
            </a:pPr>
            <a:r>
              <a:rPr lang="en-US" b="1" dirty="0">
                <a:latin typeface="Avenir Next Ultra Light" panose="020B0203020202020204" pitchFamily="34" charset="77"/>
                <a:ea typeface="Calibri" panose="020F0502020204030204" pitchFamily="34" charset="0"/>
                <a:cs typeface="Arial" panose="020B0604020202020204" pitchFamily="34" charset="0"/>
              </a:rPr>
              <a:t>Fear: We’re uncertain what we’d do in painful or seemingly hopeless circumstances. </a:t>
            </a: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121FC53-80C3-1249-AC2E-0201D81F34BC}"/>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41F2DDF5-15CC-9A45-A487-0BF477A9CCC8}"/>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4DFA8BD1-4000-F94D-9FD4-02BAF21A6B79}"/>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5E61204E-27E2-9C31-299B-D9C6BB207039}"/>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396087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00E309-F0F2-ED4C-B432-B6EF1DF659E2}"/>
              </a:ext>
            </a:extLst>
          </p:cNvPr>
          <p:cNvSpPr/>
          <p:nvPr/>
        </p:nvSpPr>
        <p:spPr>
          <a:xfrm>
            <a:off x="1104899" y="2660969"/>
            <a:ext cx="7501219" cy="892552"/>
          </a:xfrm>
          <a:prstGeom prst="rect">
            <a:avLst/>
          </a:prstGeom>
        </p:spPr>
        <p:txBody>
          <a:bodyPr wrap="square">
            <a:spAutoFit/>
          </a:bodyPr>
          <a:lstStyle/>
          <a:p>
            <a:pPr marL="457200" indent="-457200">
              <a:buSzPct val="111000"/>
              <a:buFont typeface="+mj-lt"/>
              <a:buAutoNum type="alphaUcPeriod" startAt="3"/>
            </a:pPr>
            <a:r>
              <a:rPr lang="en-US" b="1" dirty="0">
                <a:latin typeface="Avenir Next Ultra Light" panose="020B0203020202020204" pitchFamily="34" charset="77"/>
                <a:ea typeface="Calibri" panose="020F0502020204030204" pitchFamily="34" charset="0"/>
                <a:cs typeface="Arial" panose="020B0604020202020204" pitchFamily="34" charset="0"/>
              </a:rPr>
              <a:t>Sympathy: We hurt when others hurt and naturally desire to relieve their pain. </a:t>
            </a:r>
          </a:p>
          <a:p>
            <a:pPr>
              <a:buSzPct val="111000"/>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44BD6F-07F5-6F44-913D-67C594041812}"/>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6AA4A733-FB47-4D42-BD58-EF6D3C3BB5F8}"/>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8D50F0A-05CD-5D4B-9D7A-F439AC571809}"/>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8" name="Picture 17">
            <a:extLst>
              <a:ext uri="{FF2B5EF4-FFF2-40B4-BE49-F238E27FC236}">
                <a16:creationId xmlns:a16="http://schemas.microsoft.com/office/drawing/2014/main" id="{CCCED7CB-04FB-E648-9945-F5F455565E1A}"/>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3" name="Rectangle 2">
            <a:extLst>
              <a:ext uri="{FF2B5EF4-FFF2-40B4-BE49-F238E27FC236}">
                <a16:creationId xmlns:a16="http://schemas.microsoft.com/office/drawing/2014/main" id="{5AFF1016-B5FE-7912-CC9C-6FF8554544CB}"/>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3239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00E309-F0F2-ED4C-B432-B6EF1DF659E2}"/>
              </a:ext>
            </a:extLst>
          </p:cNvPr>
          <p:cNvSpPr/>
          <p:nvPr/>
        </p:nvSpPr>
        <p:spPr>
          <a:xfrm>
            <a:off x="1104899" y="2660969"/>
            <a:ext cx="7501219" cy="892552"/>
          </a:xfrm>
          <a:prstGeom prst="rect">
            <a:avLst/>
          </a:prstGeom>
        </p:spPr>
        <p:txBody>
          <a:bodyPr wrap="square">
            <a:spAutoFit/>
          </a:bodyPr>
          <a:lstStyle/>
          <a:p>
            <a:pPr marL="457200" indent="-457200">
              <a:buSzPct val="111000"/>
              <a:buFont typeface="+mj-lt"/>
              <a:buAutoNum type="alphaUcPeriod" startAt="3"/>
            </a:pPr>
            <a:r>
              <a:rPr lang="en-US" b="1" dirty="0">
                <a:latin typeface="Avenir Next Ultra Light" panose="020B0203020202020204" pitchFamily="34" charset="77"/>
                <a:ea typeface="Calibri" panose="020F0502020204030204" pitchFamily="34" charset="0"/>
                <a:cs typeface="Arial" panose="020B0604020202020204" pitchFamily="34" charset="0"/>
              </a:rPr>
              <a:t>Sympathy: We hurt when others hurt and naturally desire to relieve their pain. </a:t>
            </a:r>
          </a:p>
          <a:p>
            <a:pPr>
              <a:buSzPct val="111000"/>
            </a:pPr>
            <a:endParaRPr lang="en-US" sz="1600" b="1" dirty="0">
              <a:latin typeface="Avenir Next Ultra Light" panose="020B0203020202020204" pitchFamily="34" charset="77"/>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44BD6F-07F5-6F44-913D-67C594041812}"/>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6AA4A733-FB47-4D42-BD58-EF6D3C3BB5F8}"/>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8D50F0A-05CD-5D4B-9D7A-F439AC571809}"/>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5" name="Picture 14">
            <a:extLst>
              <a:ext uri="{FF2B5EF4-FFF2-40B4-BE49-F238E27FC236}">
                <a16:creationId xmlns:a16="http://schemas.microsoft.com/office/drawing/2014/main" id="{5142DD1D-DFC2-5B4F-8B3E-BF84DEF215B8}"/>
              </a:ext>
            </a:extLst>
          </p:cNvPr>
          <p:cNvPicPr>
            <a:picLocks noChangeAspect="1"/>
          </p:cNvPicPr>
          <p:nvPr/>
        </p:nvPicPr>
        <p:blipFill>
          <a:blip r:embed="rId3"/>
          <a:stretch>
            <a:fillRect/>
          </a:stretch>
        </p:blipFill>
        <p:spPr>
          <a:xfrm>
            <a:off x="6004560" y="3713527"/>
            <a:ext cx="2193820" cy="1692553"/>
          </a:xfrm>
          <a:prstGeom prst="rect">
            <a:avLst/>
          </a:prstGeom>
          <a:ln>
            <a:noFill/>
          </a:ln>
          <a:effectLst>
            <a:outerShdw blurRad="50800" dist="38100" dir="2700000" sx="101000" sy="101000" algn="tl" rotWithShape="0">
              <a:prstClr val="black">
                <a:alpha val="40000"/>
              </a:prstClr>
            </a:outerShdw>
            <a:softEdge rad="38100"/>
          </a:effectLst>
        </p:spPr>
      </p:pic>
      <p:sp>
        <p:nvSpPr>
          <p:cNvPr id="16" name="TextBox 15">
            <a:extLst>
              <a:ext uri="{FF2B5EF4-FFF2-40B4-BE49-F238E27FC236}">
                <a16:creationId xmlns:a16="http://schemas.microsoft.com/office/drawing/2014/main" id="{2FB952C0-A146-C947-9DCC-0FCB7B255885}"/>
              </a:ext>
            </a:extLst>
          </p:cNvPr>
          <p:cNvSpPr txBox="1"/>
          <p:nvPr/>
        </p:nvSpPr>
        <p:spPr>
          <a:xfrm>
            <a:off x="1753359" y="3538322"/>
            <a:ext cx="4137119" cy="2716128"/>
          </a:xfrm>
          <a:prstGeom prst="rect">
            <a:avLst/>
          </a:prstGeom>
          <a:noFill/>
        </p:spPr>
        <p:txBody>
          <a:bodyPr wrap="square" rtlCol="0">
            <a:spAutoFit/>
          </a:bodyPr>
          <a:lstStyle/>
          <a:p>
            <a:pPr algn="ctr"/>
            <a:r>
              <a:rPr lang="en-US" sz="2000" dirty="0">
                <a:solidFill>
                  <a:srgbClr val="052CFB"/>
                </a:solidFill>
                <a:latin typeface="+mj-lt"/>
                <a:cs typeface="Times New Roman" panose="02020603050405020304" pitchFamily="18" charset="0"/>
              </a:rPr>
              <a:t>“No decent human being would allow an animal to suffer without putting it out of its misery. It is only to human beings that human beings are so cruel as to allow them to live on in pain, in hopelessness, in living death, without moving a muscle to help them.”</a:t>
            </a:r>
          </a:p>
          <a:p>
            <a:pPr algn="ctr"/>
            <a:endParaRPr lang="en-US" sz="1050" dirty="0">
              <a:solidFill>
                <a:srgbClr val="052CFB"/>
              </a:solidFill>
              <a:latin typeface="+mj-lt"/>
              <a:cs typeface="Times New Roman" panose="02020603050405020304" pitchFamily="18" charset="0"/>
            </a:endParaRPr>
          </a:p>
          <a:p>
            <a:pPr algn="ctr"/>
            <a:r>
              <a:rPr lang="en-US" sz="2000" dirty="0">
                <a:solidFill>
                  <a:srgbClr val="052CFB"/>
                </a:solidFill>
                <a:latin typeface="+mj-lt"/>
                <a:cs typeface="Times New Roman" panose="02020603050405020304" pitchFamily="18" charset="0"/>
              </a:rPr>
              <a:t>– Isaac Asimov </a:t>
            </a:r>
          </a:p>
        </p:txBody>
      </p:sp>
      <p:sp>
        <p:nvSpPr>
          <p:cNvPr id="3" name="Rectangle 2">
            <a:extLst>
              <a:ext uri="{FF2B5EF4-FFF2-40B4-BE49-F238E27FC236}">
                <a16:creationId xmlns:a16="http://schemas.microsoft.com/office/drawing/2014/main" id="{50C484CF-5261-F1B3-9CD1-A20DE2998C5D}"/>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116476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B015F6E9-7BCD-BF42-BE91-B4EB9177F4B6}"/>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4"/>
            </a:pPr>
            <a:r>
              <a:rPr lang="en-US" b="1" dirty="0">
                <a:latin typeface="Avenir Next Ultra Light" panose="020B0203020202020204" pitchFamily="34" charset="77"/>
                <a:ea typeface="Calibri" panose="020F0502020204030204" pitchFamily="34" charset="0"/>
                <a:cs typeface="Arial" panose="020B0604020202020204" pitchFamily="34" charset="0"/>
              </a:rPr>
              <a:t>An argument from utility.</a:t>
            </a:r>
          </a:p>
        </p:txBody>
      </p:sp>
      <p:pic>
        <p:nvPicPr>
          <p:cNvPr id="11" name="Picture 10">
            <a:extLst>
              <a:ext uri="{FF2B5EF4-FFF2-40B4-BE49-F238E27FC236}">
                <a16:creationId xmlns:a16="http://schemas.microsoft.com/office/drawing/2014/main" id="{DBE2FAB8-C6DF-9D42-8E2A-C5747E9F6BCD}"/>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F5F6B32E-1807-F74B-8514-C672B58AF69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6349644-81B3-2447-A13D-ABC927DB13A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F4EECD35-B98C-8C03-DDE1-9874FCDBCCC3}"/>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46504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B015F6E9-7BCD-BF42-BE91-B4EB9177F4B6}"/>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4"/>
            </a:pPr>
            <a:r>
              <a:rPr lang="en-US" b="1" dirty="0">
                <a:latin typeface="Avenir Next Ultra Light" panose="020B0203020202020204" pitchFamily="34" charset="77"/>
                <a:ea typeface="Calibri" panose="020F0502020204030204" pitchFamily="34" charset="0"/>
                <a:cs typeface="Arial" panose="020B0604020202020204" pitchFamily="34" charset="0"/>
              </a:rPr>
              <a:t>An argument from utility.</a:t>
            </a:r>
          </a:p>
        </p:txBody>
      </p:sp>
      <p:pic>
        <p:nvPicPr>
          <p:cNvPr id="11" name="Picture 10">
            <a:extLst>
              <a:ext uri="{FF2B5EF4-FFF2-40B4-BE49-F238E27FC236}">
                <a16:creationId xmlns:a16="http://schemas.microsoft.com/office/drawing/2014/main" id="{DBE2FAB8-C6DF-9D42-8E2A-C5747E9F6BCD}"/>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F5F6B32E-1807-F74B-8514-C672B58AF69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6349644-81B3-2447-A13D-ABC927DB13A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0" name="Rectangle 9">
            <a:extLst>
              <a:ext uri="{FF2B5EF4-FFF2-40B4-BE49-F238E27FC236}">
                <a16:creationId xmlns:a16="http://schemas.microsoft.com/office/drawing/2014/main" id="{3F27F411-DC5C-B042-915E-2B64C68F5E83}"/>
              </a:ext>
            </a:extLst>
          </p:cNvPr>
          <p:cNvSpPr/>
          <p:nvPr/>
        </p:nvSpPr>
        <p:spPr>
          <a:xfrm>
            <a:off x="1508760" y="3184512"/>
            <a:ext cx="6926580" cy="646331"/>
          </a:xfrm>
          <a:prstGeom prst="rect">
            <a:avLst/>
          </a:prstGeom>
        </p:spPr>
        <p:txBody>
          <a:bodyPr wrap="square">
            <a:spAutoFit/>
          </a:bodyPr>
          <a:lstStyle/>
          <a:p>
            <a:pPr marL="285750" lvl="0" indent="-285750">
              <a:buClr>
                <a:srgbClr val="000000"/>
              </a:buClr>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Argues euthanasia promotes “greatest good for greatest number of people.</a:t>
            </a:r>
            <a:endParaRPr lang="en-US" sz="2000" b="1" dirty="0">
              <a:effectLst/>
              <a:latin typeface="Avenir Next Ultra Light" panose="020B0203020202020204" pitchFamily="34" charset="77"/>
              <a:ea typeface="Times New Roman" panose="02020603050405020304" pitchFamily="18" charset="0"/>
            </a:endParaRPr>
          </a:p>
        </p:txBody>
      </p:sp>
      <p:sp>
        <p:nvSpPr>
          <p:cNvPr id="3" name="Rectangle 2">
            <a:extLst>
              <a:ext uri="{FF2B5EF4-FFF2-40B4-BE49-F238E27FC236}">
                <a16:creationId xmlns:a16="http://schemas.microsoft.com/office/drawing/2014/main" id="{FCB0C56D-F071-C2AA-3FF1-AB1435839C1F}"/>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393899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B015F6E9-7BCD-BF42-BE91-B4EB9177F4B6}"/>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4"/>
            </a:pPr>
            <a:r>
              <a:rPr lang="en-US" b="1" dirty="0">
                <a:latin typeface="Avenir Next Ultra Light" panose="020B0203020202020204" pitchFamily="34" charset="77"/>
                <a:ea typeface="Calibri" panose="020F0502020204030204" pitchFamily="34" charset="0"/>
                <a:cs typeface="Arial" panose="020B0604020202020204" pitchFamily="34" charset="0"/>
              </a:rPr>
              <a:t>An argument from utility.</a:t>
            </a:r>
          </a:p>
        </p:txBody>
      </p:sp>
      <p:pic>
        <p:nvPicPr>
          <p:cNvPr id="11" name="Picture 10">
            <a:extLst>
              <a:ext uri="{FF2B5EF4-FFF2-40B4-BE49-F238E27FC236}">
                <a16:creationId xmlns:a16="http://schemas.microsoft.com/office/drawing/2014/main" id="{DBE2FAB8-C6DF-9D42-8E2A-C5747E9F6BCD}"/>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F5F6B32E-1807-F74B-8514-C672B58AF69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6349644-81B3-2447-A13D-ABC927DB13A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34E24968-B2C6-404D-844B-38AC98152348}"/>
              </a:ext>
            </a:extLst>
          </p:cNvPr>
          <p:cNvSpPr/>
          <p:nvPr/>
        </p:nvSpPr>
        <p:spPr>
          <a:xfrm>
            <a:off x="1508760" y="4049439"/>
            <a:ext cx="6823960" cy="646331"/>
          </a:xfrm>
          <a:prstGeom prst="rect">
            <a:avLst/>
          </a:prstGeom>
        </p:spPr>
        <p:txBody>
          <a:bodyPr wrap="square">
            <a:spAutoFit/>
          </a:bodyPr>
          <a:lstStyle/>
          <a:p>
            <a:pPr marL="285750" lvl="0" indent="-285750">
              <a:buClr>
                <a:srgbClr val="000000"/>
              </a:buClr>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Rising health-care costs causing more hospitals &amp; insurance companies to put a price tag on human life. </a:t>
            </a:r>
            <a:endParaRPr lang="en-US" sz="2000" b="1" dirty="0">
              <a:effectLst/>
              <a:latin typeface="Avenir Next Ultra Light" panose="020B0203020202020204" pitchFamily="34" charset="77"/>
              <a:ea typeface="Times New Roman" panose="02020603050405020304" pitchFamily="18" charset="0"/>
            </a:endParaRPr>
          </a:p>
        </p:txBody>
      </p:sp>
      <p:sp>
        <p:nvSpPr>
          <p:cNvPr id="14" name="Rectangle 13">
            <a:extLst>
              <a:ext uri="{FF2B5EF4-FFF2-40B4-BE49-F238E27FC236}">
                <a16:creationId xmlns:a16="http://schemas.microsoft.com/office/drawing/2014/main" id="{CE7EA519-FC03-4F45-A3B8-6E978C5721B5}"/>
              </a:ext>
            </a:extLst>
          </p:cNvPr>
          <p:cNvSpPr/>
          <p:nvPr/>
        </p:nvSpPr>
        <p:spPr>
          <a:xfrm>
            <a:off x="1508760" y="3184512"/>
            <a:ext cx="6926580" cy="646331"/>
          </a:xfrm>
          <a:prstGeom prst="rect">
            <a:avLst/>
          </a:prstGeom>
        </p:spPr>
        <p:txBody>
          <a:bodyPr wrap="square">
            <a:spAutoFit/>
          </a:bodyPr>
          <a:lstStyle/>
          <a:p>
            <a:pPr marL="285750" lvl="0" indent="-285750">
              <a:buClr>
                <a:srgbClr val="000000"/>
              </a:buClr>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Argues euthanasia promotes “greatest good for greatest number of people. </a:t>
            </a:r>
            <a:endParaRPr lang="en-US" sz="2000" b="1" dirty="0">
              <a:effectLst/>
              <a:latin typeface="Avenir Next Ultra Light" panose="020B0203020202020204" pitchFamily="34" charset="77"/>
              <a:ea typeface="Times New Roman" panose="02020603050405020304" pitchFamily="18" charset="0"/>
            </a:endParaRPr>
          </a:p>
        </p:txBody>
      </p:sp>
      <p:sp>
        <p:nvSpPr>
          <p:cNvPr id="5" name="Rectangle 4">
            <a:extLst>
              <a:ext uri="{FF2B5EF4-FFF2-40B4-BE49-F238E27FC236}">
                <a16:creationId xmlns:a16="http://schemas.microsoft.com/office/drawing/2014/main" id="{7ECFA7EB-C01F-6A52-F4EE-AB0693E34A53}"/>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16782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015F6E9-7BCD-BF42-BE91-B4EB9177F4B6}"/>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4"/>
            </a:pPr>
            <a:r>
              <a:rPr lang="en-US" b="1" dirty="0">
                <a:latin typeface="Avenir Next Ultra Light" panose="020B0203020202020204" pitchFamily="34" charset="77"/>
                <a:ea typeface="Calibri" panose="020F0502020204030204" pitchFamily="34" charset="0"/>
                <a:cs typeface="Arial" panose="020B0604020202020204" pitchFamily="34" charset="0"/>
              </a:rPr>
              <a:t>An argument from utility.</a:t>
            </a:r>
          </a:p>
        </p:txBody>
      </p:sp>
      <p:pic>
        <p:nvPicPr>
          <p:cNvPr id="11" name="Picture 10">
            <a:extLst>
              <a:ext uri="{FF2B5EF4-FFF2-40B4-BE49-F238E27FC236}">
                <a16:creationId xmlns:a16="http://schemas.microsoft.com/office/drawing/2014/main" id="{DBE2FAB8-C6DF-9D42-8E2A-C5747E9F6BCD}"/>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F5F6B32E-1807-F74B-8514-C672B58AF69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36349644-81B3-2447-A13D-ABC927DB13A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5" name="Rectangle 4">
            <a:extLst>
              <a:ext uri="{FF2B5EF4-FFF2-40B4-BE49-F238E27FC236}">
                <a16:creationId xmlns:a16="http://schemas.microsoft.com/office/drawing/2014/main" id="{7ECFA7EB-C01F-6A52-F4EE-AB0693E34A53}"/>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
        <p:nvSpPr>
          <p:cNvPr id="2" name="TextBox 1">
            <a:extLst>
              <a:ext uri="{FF2B5EF4-FFF2-40B4-BE49-F238E27FC236}">
                <a16:creationId xmlns:a16="http://schemas.microsoft.com/office/drawing/2014/main" id="{18AE0E32-2029-EC7E-E30D-0E9CDC0C2A84}"/>
              </a:ext>
            </a:extLst>
          </p:cNvPr>
          <p:cNvSpPr txBox="1"/>
          <p:nvPr/>
        </p:nvSpPr>
        <p:spPr>
          <a:xfrm>
            <a:off x="1259297" y="3182348"/>
            <a:ext cx="5949223" cy="3200876"/>
          </a:xfrm>
          <a:prstGeom prst="rect">
            <a:avLst/>
          </a:prstGeom>
          <a:noFill/>
        </p:spPr>
        <p:txBody>
          <a:bodyPr wrap="square">
            <a:spAutoFit/>
          </a:bodyPr>
          <a:lstStyle/>
          <a:p>
            <a:pPr algn="l"/>
            <a:r>
              <a:rPr lang="en-US" sz="2000" b="0" i="0" u="none" strike="noStrike" dirty="0">
                <a:solidFill>
                  <a:srgbClr val="052CFB"/>
                </a:solidFill>
                <a:effectLst/>
                <a:latin typeface="+mj-lt"/>
              </a:rPr>
              <a:t>“This is an absolute descent into madness. We doctors spend close to twenty years of our adult lives in training, and for what? This? Medicine no longer seeks to better the human condition. It makes the problems go away by killing the patients…</a:t>
            </a:r>
            <a:r>
              <a:rPr lang="en-US" sz="2000" b="1" i="0" strike="noStrike" dirty="0">
                <a:solidFill>
                  <a:srgbClr val="052CFB"/>
                </a:solidFill>
                <a:effectLst/>
                <a:latin typeface="+mj-lt"/>
              </a:rPr>
              <a:t>We don’t need extensive education for this anymore. We simply need executioners. And this is what national healthcare will deliver</a:t>
            </a:r>
            <a:r>
              <a:rPr lang="en-US" sz="2000" b="0" i="0" u="none" strike="noStrike" dirty="0">
                <a:solidFill>
                  <a:srgbClr val="052CFB"/>
                </a:solidFill>
                <a:effectLst/>
                <a:latin typeface="+mj-lt"/>
              </a:rPr>
              <a:t>.”</a:t>
            </a:r>
          </a:p>
          <a:p>
            <a:pPr lvl="0" algn="r">
              <a:buSzPts val="1000"/>
            </a:pPr>
            <a:endParaRPr lang="en-US" sz="100" dirty="0">
              <a:solidFill>
                <a:srgbClr val="052CFB"/>
              </a:solidFill>
              <a:latin typeface="+mj-lt"/>
              <a:ea typeface="Times New Roman" panose="02020603050405020304" pitchFamily="18" charset="0"/>
            </a:endParaRPr>
          </a:p>
          <a:p>
            <a:pPr lvl="0" algn="r">
              <a:buSzPts val="1000"/>
            </a:pPr>
            <a:r>
              <a:rPr lang="en-US" dirty="0">
                <a:solidFill>
                  <a:srgbClr val="052CFB"/>
                </a:solidFill>
                <a:effectLst/>
                <a:latin typeface="+mj-lt"/>
                <a:ea typeface="Times New Roman" panose="02020603050405020304" pitchFamily="18" charset="0"/>
              </a:rPr>
              <a:t>– Dr. </a:t>
            </a:r>
            <a:r>
              <a:rPr lang="en-US" b="0" i="0" u="none" strike="noStrike" dirty="0">
                <a:solidFill>
                  <a:srgbClr val="052CFB"/>
                </a:solidFill>
                <a:effectLst/>
                <a:latin typeface="+mj-lt"/>
              </a:rPr>
              <a:t>Gerard Nadal, </a:t>
            </a:r>
          </a:p>
          <a:p>
            <a:pPr lvl="0" algn="r">
              <a:buSzPts val="1000"/>
            </a:pPr>
            <a:r>
              <a:rPr lang="en-US" b="0" i="0" u="none" strike="noStrike" dirty="0">
                <a:solidFill>
                  <a:srgbClr val="052CFB"/>
                </a:solidFill>
                <a:effectLst/>
                <a:latin typeface="+mj-lt"/>
              </a:rPr>
              <a:t>Executive Director, </a:t>
            </a:r>
            <a:r>
              <a:rPr lang="en-US" b="0" i="1" u="none" strike="noStrike" dirty="0">
                <a:solidFill>
                  <a:srgbClr val="052CFB"/>
                </a:solidFill>
                <a:effectLst/>
                <a:latin typeface="+mj-lt"/>
              </a:rPr>
              <a:t>Children First Foundation</a:t>
            </a:r>
            <a:endParaRPr lang="en-US" i="1" dirty="0">
              <a:solidFill>
                <a:srgbClr val="052CFB"/>
              </a:solidFill>
              <a:effectLst/>
              <a:latin typeface="+mj-lt"/>
              <a:ea typeface="Times New Roman" panose="02020603050405020304" pitchFamily="18" charset="0"/>
            </a:endParaRPr>
          </a:p>
        </p:txBody>
      </p:sp>
      <p:pic>
        <p:nvPicPr>
          <p:cNvPr id="7" name="Picture 2" descr="See the source image">
            <a:extLst>
              <a:ext uri="{FF2B5EF4-FFF2-40B4-BE49-F238E27FC236}">
                <a16:creationId xmlns:a16="http://schemas.microsoft.com/office/drawing/2014/main" id="{4C2877AF-DF32-C002-5EC9-53090D3E1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4" t="14782" b="5973"/>
          <a:stretch/>
        </p:blipFill>
        <p:spPr bwMode="auto">
          <a:xfrm>
            <a:off x="7237431" y="3265696"/>
            <a:ext cx="1397598" cy="1908263"/>
          </a:xfrm>
          <a:prstGeom prst="rect">
            <a:avLst/>
          </a:prstGeom>
          <a:noFill/>
          <a:effectLst>
            <a:outerShdw blurRad="50800" dist="38100" dir="2700000" sx="101000" sy="101000" algn="tl" rotWithShape="0">
              <a:schemeClr val="tx1">
                <a:lumMod val="65000"/>
                <a:lumOff val="35000"/>
                <a:alpha val="37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47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CE3A0B90-06D1-7D4B-8310-8B8B28C83C4C}"/>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5"/>
            </a:pPr>
            <a:r>
              <a:rPr lang="en-US" b="1" dirty="0">
                <a:latin typeface="Avenir Next Ultra Light" panose="020B0203020202020204" pitchFamily="34" charset="77"/>
                <a:ea typeface="Calibri" panose="020F0502020204030204" pitchFamily="34" charset="0"/>
                <a:cs typeface="Arial" panose="020B0604020202020204" pitchFamily="34" charset="0"/>
              </a:rPr>
              <a:t>A faulty distinction between biological life and biographical life.  </a:t>
            </a:r>
          </a:p>
        </p:txBody>
      </p:sp>
      <p:pic>
        <p:nvPicPr>
          <p:cNvPr id="11" name="Picture 10">
            <a:extLst>
              <a:ext uri="{FF2B5EF4-FFF2-40B4-BE49-F238E27FC236}">
                <a16:creationId xmlns:a16="http://schemas.microsoft.com/office/drawing/2014/main" id="{81318E3D-2F8F-4D4E-B95C-27E05E44884C}"/>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673442-F9AC-2E4D-868C-EF7B1D45196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1D9279E6-2057-B843-BF4B-59C3A7EE1C4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7488C3AF-0E17-13E9-D16C-04635CF37A5E}"/>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spTree>
    <p:extLst>
      <p:ext uri="{BB962C8B-B14F-4D97-AF65-F5344CB8AC3E}">
        <p14:creationId xmlns:p14="http://schemas.microsoft.com/office/powerpoint/2010/main" val="382509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E3A0B90-06D1-7D4B-8310-8B8B28C83C4C}"/>
              </a:ext>
            </a:extLst>
          </p:cNvPr>
          <p:cNvSpPr/>
          <p:nvPr/>
        </p:nvSpPr>
        <p:spPr>
          <a:xfrm>
            <a:off x="1089659" y="2660969"/>
            <a:ext cx="7516459" cy="369332"/>
          </a:xfrm>
          <a:prstGeom prst="rect">
            <a:avLst/>
          </a:prstGeom>
        </p:spPr>
        <p:txBody>
          <a:bodyPr wrap="square">
            <a:spAutoFit/>
          </a:bodyPr>
          <a:lstStyle/>
          <a:p>
            <a:pPr marL="457200" indent="-457200">
              <a:buSzPct val="111000"/>
              <a:buFont typeface="+mj-lt"/>
              <a:buAutoNum type="alphaUcPeriod" startAt="5"/>
            </a:pPr>
            <a:r>
              <a:rPr lang="en-US" b="1" dirty="0">
                <a:latin typeface="Avenir Next Ultra Light" panose="020B0203020202020204" pitchFamily="34" charset="77"/>
                <a:ea typeface="Calibri" panose="020F0502020204030204" pitchFamily="34" charset="0"/>
                <a:cs typeface="Arial" panose="020B0604020202020204" pitchFamily="34" charset="0"/>
              </a:rPr>
              <a:t>A faulty distinction between biological life and biographical life.  </a:t>
            </a:r>
          </a:p>
        </p:txBody>
      </p:sp>
      <p:pic>
        <p:nvPicPr>
          <p:cNvPr id="11" name="Picture 10">
            <a:extLst>
              <a:ext uri="{FF2B5EF4-FFF2-40B4-BE49-F238E27FC236}">
                <a16:creationId xmlns:a16="http://schemas.microsoft.com/office/drawing/2014/main" id="{81318E3D-2F8F-4D4E-B95C-27E05E44884C}"/>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673442-F9AC-2E4D-868C-EF7B1D45196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1D9279E6-2057-B843-BF4B-59C3A7EE1C4B}"/>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4" name="Rectangle 13">
            <a:extLst>
              <a:ext uri="{FF2B5EF4-FFF2-40B4-BE49-F238E27FC236}">
                <a16:creationId xmlns:a16="http://schemas.microsoft.com/office/drawing/2014/main" id="{4860D180-2A77-B6B9-8F70-08C348BD8E93}"/>
              </a:ext>
            </a:extLst>
          </p:cNvPr>
          <p:cNvSpPr/>
          <p:nvPr/>
        </p:nvSpPr>
        <p:spPr>
          <a:xfrm>
            <a:off x="1234440" y="3423817"/>
            <a:ext cx="6850379" cy="1815882"/>
          </a:xfrm>
          <a:prstGeom prst="rect">
            <a:avLst/>
          </a:prstGeom>
          <a:effectLst>
            <a:outerShdw blurRad="127000" dist="38100" dir="5400000" algn="t" rotWithShape="0">
              <a:prstClr val="black">
                <a:alpha val="40000"/>
              </a:prstClr>
            </a:outerShdw>
          </a:effectLst>
        </p:spPr>
        <p:txBody>
          <a:bodyPr wrap="square">
            <a:spAutoFit/>
          </a:bodyPr>
          <a:lstStyle/>
          <a:p>
            <a:pPr lvl="0" algn="ctr">
              <a:buSzPct val="85000"/>
            </a:pPr>
            <a:r>
              <a:rPr lang="en-US" sz="2800" b="1" dirty="0">
                <a:latin typeface="Avenir Black" panose="02000503020000020003" pitchFamily="2" charset="0"/>
                <a:ea typeface="Times New Roman" panose="02020603050405020304" pitchFamily="18" charset="0"/>
              </a:rPr>
              <a:t>But if one’s “biographical” life is gone and only a body exists, can we treat her like a corpse? Bury her alive? Experiment on her?</a:t>
            </a:r>
            <a:endParaRPr lang="en-US" sz="3200" b="1" dirty="0">
              <a:effectLst/>
              <a:latin typeface="Avenir Black" panose="02000503020000020003" pitchFamily="2" charset="0"/>
              <a:ea typeface="Times New Roman" panose="02020603050405020304" pitchFamily="18" charset="0"/>
            </a:endParaRPr>
          </a:p>
        </p:txBody>
      </p:sp>
      <p:sp>
        <p:nvSpPr>
          <p:cNvPr id="3" name="Rectangle 2">
            <a:extLst>
              <a:ext uri="{FF2B5EF4-FFF2-40B4-BE49-F238E27FC236}">
                <a16:creationId xmlns:a16="http://schemas.microsoft.com/office/drawing/2014/main" id="{FB54BE9D-631D-DE6B-59FB-57A1527BD2E3}"/>
              </a:ext>
            </a:extLst>
          </p:cNvPr>
          <p:cNvSpPr/>
          <p:nvPr/>
        </p:nvSpPr>
        <p:spPr>
          <a:xfrm>
            <a:off x="561009" y="1639189"/>
            <a:ext cx="7818991" cy="861774"/>
          </a:xfrm>
          <a:prstGeom prst="rect">
            <a:avLst/>
          </a:prstGeom>
          <a:effectLst>
            <a:outerShdw blurRad="88900" dist="38100" dir="5400000" algn="t" rotWithShape="0">
              <a:prstClr val="black">
                <a:alpha val="40000"/>
              </a:prstClr>
            </a:outerShdw>
          </a:effectLst>
        </p:spPr>
        <p:txBody>
          <a:bodyPr wrap="square">
            <a:spAutoFit/>
          </a:bodyPr>
          <a:lstStyle/>
          <a:p>
            <a:pPr marL="514350" lvl="0" indent="-514350">
              <a:buFont typeface="+mj-lt"/>
              <a:buAutoNum type="romanUcPeriod" startAt="3"/>
            </a:pPr>
            <a:r>
              <a:rPr lang="en-US" sz="2500" dirty="0">
                <a:latin typeface="Avenir Next" panose="020B0503020202020204" pitchFamily="34" charset="0"/>
                <a:ea typeface="Calibri" panose="020F0502020204030204" pitchFamily="34" charset="0"/>
                <a:cs typeface="Arial" panose="020B0604020202020204" pitchFamily="34" charset="0"/>
              </a:rPr>
              <a:t>ARGUMENTS FOR EUTHANASIA REST ON FIVE MISGUIDED MOTIVATIONS: </a:t>
            </a:r>
          </a:p>
        </p:txBody>
      </p:sp>
      <p:pic>
        <p:nvPicPr>
          <p:cNvPr id="5" name="Picture 4">
            <a:extLst>
              <a:ext uri="{FF2B5EF4-FFF2-40B4-BE49-F238E27FC236}">
                <a16:creationId xmlns:a16="http://schemas.microsoft.com/office/drawing/2014/main" id="{F2DDBA4A-7393-F59E-77DB-1C81A0246AA0}"/>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423445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9" name="Rectangle 8">
            <a:extLst>
              <a:ext uri="{FF2B5EF4-FFF2-40B4-BE49-F238E27FC236}">
                <a16:creationId xmlns:a16="http://schemas.microsoft.com/office/drawing/2014/main" id="{4836FF33-A062-3D4A-993E-35D87B7156C4}"/>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pic>
        <p:nvPicPr>
          <p:cNvPr id="10" name="Picture 9">
            <a:extLst>
              <a:ext uri="{FF2B5EF4-FFF2-40B4-BE49-F238E27FC236}">
                <a16:creationId xmlns:a16="http://schemas.microsoft.com/office/drawing/2014/main" id="{2F1F4E12-74DE-A344-9DD0-5D3B20CE27BF}"/>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1" name="TextBox 10">
            <a:extLst>
              <a:ext uri="{FF2B5EF4-FFF2-40B4-BE49-F238E27FC236}">
                <a16:creationId xmlns:a16="http://schemas.microsoft.com/office/drawing/2014/main" id="{8E979BC4-E2CC-4043-A1B8-A734019B02AA}"/>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2" name="TextBox 11">
            <a:extLst>
              <a:ext uri="{FF2B5EF4-FFF2-40B4-BE49-F238E27FC236}">
                <a16:creationId xmlns:a16="http://schemas.microsoft.com/office/drawing/2014/main" id="{C12F66D3-CC9F-784B-B28F-3B6ABBCD89F4}"/>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Tree>
    <p:extLst>
      <p:ext uri="{BB962C8B-B14F-4D97-AF65-F5344CB8AC3E}">
        <p14:creationId xmlns:p14="http://schemas.microsoft.com/office/powerpoint/2010/main" val="353422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B28B70-D12B-4E48-A20B-744802ECA14E}"/>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0" name="TextBox 9">
            <a:extLst>
              <a:ext uri="{FF2B5EF4-FFF2-40B4-BE49-F238E27FC236}">
                <a16:creationId xmlns:a16="http://schemas.microsoft.com/office/drawing/2014/main" id="{53D9E0D3-53B6-8B4D-BF21-26840B92DA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1" name="TextBox 10">
            <a:extLst>
              <a:ext uri="{FF2B5EF4-FFF2-40B4-BE49-F238E27FC236}">
                <a16:creationId xmlns:a16="http://schemas.microsoft.com/office/drawing/2014/main" id="{AD3B0EAD-DBD7-6E4A-8BFB-2579D8CDAB7C}"/>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2" name="Picture 11">
            <a:extLst>
              <a:ext uri="{FF2B5EF4-FFF2-40B4-BE49-F238E27FC236}">
                <a16:creationId xmlns:a16="http://schemas.microsoft.com/office/drawing/2014/main" id="{77C8F3F6-1203-E02F-31BA-4534AC5C6CA6}"/>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TextBox 1">
            <a:extLst>
              <a:ext uri="{FF2B5EF4-FFF2-40B4-BE49-F238E27FC236}">
                <a16:creationId xmlns:a16="http://schemas.microsoft.com/office/drawing/2014/main" id="{2234331B-0DA5-576C-9F5D-DD71CC0F4FA0}"/>
              </a:ext>
            </a:extLst>
          </p:cNvPr>
          <p:cNvSpPr txBox="1"/>
          <p:nvPr/>
        </p:nvSpPr>
        <p:spPr>
          <a:xfrm>
            <a:off x="671935" y="2520157"/>
            <a:ext cx="7612380" cy="707886"/>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ea typeface="MS Mincho" panose="02020609040205080304" pitchFamily="49" charset="-128"/>
                <a:cs typeface="Arial" panose="020B0604020202020204" pitchFamily="34" charset="0"/>
              </a:rPr>
              <a:t>Active Euthanasia </a:t>
            </a:r>
            <a:r>
              <a:rPr lang="en-US" sz="2000" b="1" dirty="0">
                <a:latin typeface="Avenir Next Ultra Light" panose="020B0203020202020204" pitchFamily="34" charset="77"/>
                <a:ea typeface="MS Mincho" panose="02020609040205080304" pitchFamily="49" charset="-128"/>
                <a:cs typeface="Arial" panose="020B0604020202020204" pitchFamily="34" charset="0"/>
              </a:rPr>
              <a:t>– direct &amp; intentional efforts (generally by a doctor) to actively help a patient kill himself. </a:t>
            </a:r>
            <a:endParaRPr lang="en-US" sz="2000" b="1" dirty="0">
              <a:latin typeface="Avenir Next Ultra Light" panose="020B0203020202020204" pitchFamily="34" charset="77"/>
              <a:cs typeface="Arial" panose="020B0604020202020204" pitchFamily="34" charset="0"/>
            </a:endParaRPr>
          </a:p>
        </p:txBody>
      </p:sp>
      <p:sp>
        <p:nvSpPr>
          <p:cNvPr id="3" name="TextBox 2">
            <a:extLst>
              <a:ext uri="{FF2B5EF4-FFF2-40B4-BE49-F238E27FC236}">
                <a16:creationId xmlns:a16="http://schemas.microsoft.com/office/drawing/2014/main" id="{6CA94E3E-19AD-EF11-123F-373C7CBCB006}"/>
              </a:ext>
            </a:extLst>
          </p:cNvPr>
          <p:cNvSpPr txBox="1"/>
          <p:nvPr/>
        </p:nvSpPr>
        <p:spPr>
          <a:xfrm>
            <a:off x="671935" y="3429000"/>
            <a:ext cx="7513135" cy="707886"/>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cs typeface="Arial" panose="020B0604020202020204" pitchFamily="34" charset="0"/>
              </a:rPr>
              <a:t>Passive Euthanasia </a:t>
            </a:r>
            <a:r>
              <a:rPr lang="en-US" sz="2000" b="1" dirty="0">
                <a:latin typeface="Avenir Next Ultra Light" panose="020B0203020202020204" pitchFamily="34" charset="77"/>
                <a:cs typeface="Arial" panose="020B0604020202020204" pitchFamily="34" charset="0"/>
              </a:rPr>
              <a:t>– terminating treatment already initiated or withholding treatment causing the patient to die.</a:t>
            </a:r>
          </a:p>
        </p:txBody>
      </p:sp>
      <p:sp>
        <p:nvSpPr>
          <p:cNvPr id="6" name="TextBox 5">
            <a:extLst>
              <a:ext uri="{FF2B5EF4-FFF2-40B4-BE49-F238E27FC236}">
                <a16:creationId xmlns:a16="http://schemas.microsoft.com/office/drawing/2014/main" id="{00D18EFC-6AA9-157C-73A4-1F25D31C5E2B}"/>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49260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TextBox 5">
            <a:extLst>
              <a:ext uri="{FF2B5EF4-FFF2-40B4-BE49-F238E27FC236}">
                <a16:creationId xmlns:a16="http://schemas.microsoft.com/office/drawing/2014/main" id="{83D9AF99-A991-7048-B60D-93CCF82F697F}"/>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pic>
        <p:nvPicPr>
          <p:cNvPr id="11" name="Picture 10">
            <a:extLst>
              <a:ext uri="{FF2B5EF4-FFF2-40B4-BE49-F238E27FC236}">
                <a16:creationId xmlns:a16="http://schemas.microsoft.com/office/drawing/2014/main" id="{3A524274-95C2-494F-A63D-2602F83F77E2}"/>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0B363BA5-C96E-144C-AF73-8E92867ECA34}"/>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17D039B7-DAFF-F940-AD0D-3BF48012AB1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90E1E288-D73F-592F-B5E0-34F88CB45CBD}"/>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66978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TextBox 5">
            <a:extLst>
              <a:ext uri="{FF2B5EF4-FFF2-40B4-BE49-F238E27FC236}">
                <a16:creationId xmlns:a16="http://schemas.microsoft.com/office/drawing/2014/main" id="{83D9AF99-A991-7048-B60D-93CCF82F697F}"/>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pic>
        <p:nvPicPr>
          <p:cNvPr id="11" name="Picture 10">
            <a:extLst>
              <a:ext uri="{FF2B5EF4-FFF2-40B4-BE49-F238E27FC236}">
                <a16:creationId xmlns:a16="http://schemas.microsoft.com/office/drawing/2014/main" id="{3A524274-95C2-494F-A63D-2602F83F77E2}"/>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0B363BA5-C96E-144C-AF73-8E92867ECA34}"/>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17D039B7-DAFF-F940-AD0D-3BF48012AB1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TextBox 1">
            <a:extLst>
              <a:ext uri="{FF2B5EF4-FFF2-40B4-BE49-F238E27FC236}">
                <a16:creationId xmlns:a16="http://schemas.microsoft.com/office/drawing/2014/main" id="{8D2702BD-CA64-72AF-340A-38F695E98A4B}"/>
              </a:ext>
            </a:extLst>
          </p:cNvPr>
          <p:cNvSpPr txBox="1"/>
          <p:nvPr/>
        </p:nvSpPr>
        <p:spPr>
          <a:xfrm>
            <a:off x="3738718" y="2398415"/>
            <a:ext cx="398942" cy="4093428"/>
          </a:xfrm>
          <a:prstGeom prst="rect">
            <a:avLst/>
          </a:prstGeom>
          <a:noFill/>
        </p:spPr>
        <p:txBody>
          <a:bodyPr wrap="square" rtlCol="0">
            <a:spAutoFit/>
          </a:bodyPr>
          <a:lstStyle/>
          <a:p>
            <a:r>
              <a:rPr lang="en-US" sz="26000" b="1" dirty="0">
                <a:solidFill>
                  <a:schemeClr val="bg1">
                    <a:lumMod val="85000"/>
                  </a:schemeClr>
                </a:solidFill>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7645D3EC-9DB1-6649-5FC5-16AC8F7E0B82}"/>
              </a:ext>
            </a:extLst>
          </p:cNvPr>
          <p:cNvSpPr/>
          <p:nvPr/>
        </p:nvSpPr>
        <p:spPr>
          <a:xfrm>
            <a:off x="1492564" y="3575212"/>
            <a:ext cx="6158862" cy="1384995"/>
          </a:xfrm>
          <a:prstGeom prst="rect">
            <a:avLst/>
          </a:prstGeom>
          <a:effectLst>
            <a:outerShdw blurRad="127000" dist="38100" dir="5400000" algn="t" rotWithShape="0">
              <a:prstClr val="black">
                <a:alpha val="40000"/>
              </a:prstClr>
            </a:outerShdw>
          </a:effectLst>
        </p:spPr>
        <p:txBody>
          <a:bodyPr wrap="square">
            <a:spAutoFit/>
          </a:bodyPr>
          <a:lstStyle/>
          <a:p>
            <a:pPr lvl="0" algn="ctr">
              <a:buClr>
                <a:srgbClr val="000000"/>
              </a:buClr>
            </a:pPr>
            <a:r>
              <a:rPr lang="en-US" sz="2800" b="1" dirty="0">
                <a:solidFill>
                  <a:srgbClr val="000000"/>
                </a:solidFill>
                <a:latin typeface="Avenir Black" panose="02000503020000020003" pitchFamily="2" charset="0"/>
                <a:ea typeface="Times New Roman" panose="02020603050405020304" pitchFamily="18" charset="0"/>
              </a:rPr>
              <a:t>If a man is ready to jump to his death, how do we know if we should push him or pull him? </a:t>
            </a:r>
            <a:endParaRPr lang="en-US" sz="3200" b="1" dirty="0">
              <a:effectLst/>
              <a:latin typeface="Avenir Black" panose="02000503020000020003" pitchFamily="2" charset="0"/>
              <a:ea typeface="Times New Roman" panose="02020603050405020304" pitchFamily="18" charset="0"/>
            </a:endParaRPr>
          </a:p>
        </p:txBody>
      </p:sp>
      <p:sp>
        <p:nvSpPr>
          <p:cNvPr id="3" name="Rectangle 2">
            <a:extLst>
              <a:ext uri="{FF2B5EF4-FFF2-40B4-BE49-F238E27FC236}">
                <a16:creationId xmlns:a16="http://schemas.microsoft.com/office/drawing/2014/main" id="{08CD1F2E-B7BD-27E8-46C1-017943C47B67}"/>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53838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2512BBD-8FCE-A34C-88DF-1E3867A3114D}"/>
              </a:ext>
            </a:extLst>
          </p:cNvPr>
          <p:cNvPicPr>
            <a:picLocks noChangeAspect="1"/>
          </p:cNvPicPr>
          <p:nvPr/>
        </p:nvPicPr>
        <p:blipFill rotWithShape="1">
          <a:blip r:embed="rId2"/>
          <a:srcRect l="12667" r="13066"/>
          <a:stretch/>
        </p:blipFill>
        <p:spPr>
          <a:xfrm>
            <a:off x="2209800" y="3112901"/>
            <a:ext cx="4366947" cy="3087046"/>
          </a:xfrm>
          <a:prstGeom prst="rect">
            <a:avLst/>
          </a:prstGeom>
          <a:ln>
            <a:noFill/>
          </a:ln>
          <a:effectLst>
            <a:outerShdw blurRad="50800" dist="38100" dir="2700000" sx="101000" sy="101000" algn="tl" rotWithShape="0">
              <a:prstClr val="black">
                <a:alpha val="40000"/>
              </a:prstClr>
            </a:outerShdw>
          </a:effectLst>
        </p:spPr>
      </p:pic>
      <p:pic>
        <p:nvPicPr>
          <p:cNvPr id="11" name="Picture 10">
            <a:extLst>
              <a:ext uri="{FF2B5EF4-FFF2-40B4-BE49-F238E27FC236}">
                <a16:creationId xmlns:a16="http://schemas.microsoft.com/office/drawing/2014/main" id="{9764D5F1-D42B-3E40-B626-B151E6CA96F3}"/>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BBBDA3EF-7C62-0043-A508-9DB1459F10F1}"/>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A04EE480-2503-9C4D-9AF9-C16DD983CD5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8" name="TextBox 7">
            <a:extLst>
              <a:ext uri="{FF2B5EF4-FFF2-40B4-BE49-F238E27FC236}">
                <a16:creationId xmlns:a16="http://schemas.microsoft.com/office/drawing/2014/main" id="{2179FC96-8AA6-8B0B-7CB2-884D4D34DC93}"/>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sp>
        <p:nvSpPr>
          <p:cNvPr id="2" name="Rectangle 1">
            <a:extLst>
              <a:ext uri="{FF2B5EF4-FFF2-40B4-BE49-F238E27FC236}">
                <a16:creationId xmlns:a16="http://schemas.microsoft.com/office/drawing/2014/main" id="{D339CF97-6B46-8F79-39DB-C3619606890F}"/>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2775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764D5F1-D42B-3E40-B626-B151E6CA96F3}"/>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BBBDA3EF-7C62-0043-A508-9DB1459F10F1}"/>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A04EE480-2503-9C4D-9AF9-C16DD983CD5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TextBox 2">
            <a:extLst>
              <a:ext uri="{FF2B5EF4-FFF2-40B4-BE49-F238E27FC236}">
                <a16:creationId xmlns:a16="http://schemas.microsoft.com/office/drawing/2014/main" id="{65C56154-33FD-1759-66BF-1E12A7C53E15}"/>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pic>
        <p:nvPicPr>
          <p:cNvPr id="7" name="Picture 6">
            <a:extLst>
              <a:ext uri="{FF2B5EF4-FFF2-40B4-BE49-F238E27FC236}">
                <a16:creationId xmlns:a16="http://schemas.microsoft.com/office/drawing/2014/main" id="{1A017560-A613-D763-E460-869B5E663FD8}"/>
              </a:ext>
            </a:extLst>
          </p:cNvPr>
          <p:cNvPicPr>
            <a:picLocks noChangeAspect="1"/>
          </p:cNvPicPr>
          <p:nvPr/>
        </p:nvPicPr>
        <p:blipFill rotWithShape="1">
          <a:blip r:embed="rId3"/>
          <a:srcRect l="-1" r="12800" b="2563"/>
          <a:stretch/>
        </p:blipFill>
        <p:spPr>
          <a:xfrm>
            <a:off x="2058422" y="3096148"/>
            <a:ext cx="2065807" cy="3077765"/>
          </a:xfrm>
          <a:prstGeom prst="rect">
            <a:avLst/>
          </a:prstGeom>
          <a:ln>
            <a:noFill/>
          </a:ln>
          <a:effectLst>
            <a:outerShdw blurRad="50800" dist="38100" dir="2700000" sx="101000" sy="101000" algn="tl" rotWithShape="0">
              <a:prstClr val="black">
                <a:alpha val="40000"/>
              </a:prstClr>
            </a:outerShdw>
          </a:effectLst>
        </p:spPr>
      </p:pic>
      <p:sp>
        <p:nvSpPr>
          <p:cNvPr id="5" name="Rectangle 4">
            <a:extLst>
              <a:ext uri="{FF2B5EF4-FFF2-40B4-BE49-F238E27FC236}">
                <a16:creationId xmlns:a16="http://schemas.microsoft.com/office/drawing/2014/main" id="{1974CBB2-C4EB-0C91-662E-88FBBEB737D0}"/>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18056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764D5F1-D42B-3E40-B626-B151E6CA96F3}"/>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BBBDA3EF-7C62-0043-A508-9DB1459F10F1}"/>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A04EE480-2503-9C4D-9AF9-C16DD983CD5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TextBox 2">
            <a:extLst>
              <a:ext uri="{FF2B5EF4-FFF2-40B4-BE49-F238E27FC236}">
                <a16:creationId xmlns:a16="http://schemas.microsoft.com/office/drawing/2014/main" id="{65C56154-33FD-1759-66BF-1E12A7C53E15}"/>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pic>
        <p:nvPicPr>
          <p:cNvPr id="7" name="Picture 6">
            <a:extLst>
              <a:ext uri="{FF2B5EF4-FFF2-40B4-BE49-F238E27FC236}">
                <a16:creationId xmlns:a16="http://schemas.microsoft.com/office/drawing/2014/main" id="{1A017560-A613-D763-E460-869B5E663FD8}"/>
              </a:ext>
            </a:extLst>
          </p:cNvPr>
          <p:cNvPicPr>
            <a:picLocks noChangeAspect="1"/>
          </p:cNvPicPr>
          <p:nvPr/>
        </p:nvPicPr>
        <p:blipFill rotWithShape="1">
          <a:blip r:embed="rId3"/>
          <a:srcRect l="-1" r="12800" b="2563"/>
          <a:stretch/>
        </p:blipFill>
        <p:spPr>
          <a:xfrm>
            <a:off x="2058422" y="3096148"/>
            <a:ext cx="2065807" cy="3077765"/>
          </a:xfrm>
          <a:prstGeom prst="rect">
            <a:avLst/>
          </a:prstGeom>
          <a:ln>
            <a:noFill/>
          </a:ln>
          <a:effectLst>
            <a:outerShdw blurRad="50800" dist="381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EC4CA499-252E-59EF-3ACE-3A3983FC9AA1}"/>
              </a:ext>
            </a:extLst>
          </p:cNvPr>
          <p:cNvPicPr>
            <a:picLocks noChangeAspect="1"/>
          </p:cNvPicPr>
          <p:nvPr/>
        </p:nvPicPr>
        <p:blipFill>
          <a:blip r:embed="rId4"/>
          <a:stretch>
            <a:fillRect/>
          </a:stretch>
        </p:blipFill>
        <p:spPr>
          <a:xfrm>
            <a:off x="4851230" y="3108609"/>
            <a:ext cx="2043537" cy="3065304"/>
          </a:xfrm>
          <a:prstGeom prst="rect">
            <a:avLst/>
          </a:prstGeom>
          <a:solidFill>
            <a:srgbClr val="E2C655"/>
          </a:solidFill>
          <a:ln>
            <a:noFill/>
          </a:ln>
          <a:effectLst>
            <a:outerShdw blurRad="50800" dist="38100" dir="2700000" sx="101000" sy="101000" algn="tl" rotWithShape="0">
              <a:prstClr val="black">
                <a:alpha val="40000"/>
              </a:prstClr>
            </a:outerShdw>
          </a:effectLst>
        </p:spPr>
      </p:pic>
      <p:sp>
        <p:nvSpPr>
          <p:cNvPr id="5" name="Rectangle 4">
            <a:extLst>
              <a:ext uri="{FF2B5EF4-FFF2-40B4-BE49-F238E27FC236}">
                <a16:creationId xmlns:a16="http://schemas.microsoft.com/office/drawing/2014/main" id="{B934F34C-E742-F5CA-AA0C-9E541883226A}"/>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3217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CA89545-FCCF-814B-BC79-922C9F52AFD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5" name="TextBox 14">
            <a:extLst>
              <a:ext uri="{FF2B5EF4-FFF2-40B4-BE49-F238E27FC236}">
                <a16:creationId xmlns:a16="http://schemas.microsoft.com/office/drawing/2014/main" id="{EA82D682-CB48-0643-835C-12270C0ADD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6" name="TextBox 15">
            <a:extLst>
              <a:ext uri="{FF2B5EF4-FFF2-40B4-BE49-F238E27FC236}">
                <a16:creationId xmlns:a16="http://schemas.microsoft.com/office/drawing/2014/main" id="{66FBC65C-BD66-3440-AC35-9F90D91036B7}"/>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9" name="Picture 8">
            <a:extLst>
              <a:ext uri="{FF2B5EF4-FFF2-40B4-BE49-F238E27FC236}">
                <a16:creationId xmlns:a16="http://schemas.microsoft.com/office/drawing/2014/main" id="{87F1E17F-E5F9-9BAF-E26F-D52B797E632B}"/>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10" name="Rectangle 9">
            <a:extLst>
              <a:ext uri="{FF2B5EF4-FFF2-40B4-BE49-F238E27FC236}">
                <a16:creationId xmlns:a16="http://schemas.microsoft.com/office/drawing/2014/main" id="{19CDE1A5-94D1-E4FE-573F-08382B8E7374}"/>
              </a:ext>
            </a:extLst>
          </p:cNvPr>
          <p:cNvSpPr/>
          <p:nvPr/>
        </p:nvSpPr>
        <p:spPr>
          <a:xfrm>
            <a:off x="1662085" y="3354642"/>
            <a:ext cx="5819820" cy="2339102"/>
          </a:xfrm>
          <a:prstGeom prst="rect">
            <a:avLst/>
          </a:prstGeom>
          <a:effectLst/>
        </p:spPr>
        <p:txBody>
          <a:bodyPr wrap="square">
            <a:spAutoFit/>
          </a:bodyPr>
          <a:lstStyle/>
          <a:p>
            <a:pPr lvl="0" algn="ctr">
              <a:buClr>
                <a:srgbClr val="000000"/>
              </a:buClr>
            </a:pPr>
            <a:r>
              <a:rPr lang="en-US" sz="2600" b="1" dirty="0">
                <a:effectLst>
                  <a:outerShdw blurRad="50800" dist="38100" dir="2700000" algn="tl" rotWithShape="0">
                    <a:schemeClr val="tx1">
                      <a:lumMod val="50000"/>
                      <a:lumOff val="50000"/>
                      <a:alpha val="40000"/>
                    </a:schemeClr>
                  </a:outerShdw>
                </a:effectLst>
                <a:latin typeface="Avenir Black" panose="02000503020000020003" pitchFamily="2" charset="0"/>
                <a:ea typeface="Times New Roman" panose="02020603050405020304" pitchFamily="18" charset="0"/>
              </a:rPr>
              <a:t>This isn’t about ”autonomy” or a ”right to die”; it’s about an underlying judgment that some lives aren’t worth living and are better off dead. </a:t>
            </a:r>
          </a:p>
          <a:p>
            <a:pPr lvl="0" algn="ctr">
              <a:buClr>
                <a:srgbClr val="000000"/>
              </a:buClr>
            </a:pPr>
            <a:endParaRPr lang="en-US" sz="1600" b="1" dirty="0">
              <a:solidFill>
                <a:srgbClr val="052CFB"/>
              </a:solidFill>
              <a:latin typeface="Avenir Black" panose="02000503020000020003"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1AD7D8E1-70FF-5080-B928-3E8DD0CB080B}"/>
              </a:ext>
            </a:extLst>
          </p:cNvPr>
          <p:cNvSpPr txBox="1"/>
          <p:nvPr/>
        </p:nvSpPr>
        <p:spPr>
          <a:xfrm>
            <a:off x="1147538" y="2451619"/>
            <a:ext cx="7608316" cy="369332"/>
          </a:xfrm>
          <a:prstGeom prst="rect">
            <a:avLst/>
          </a:prstGeom>
          <a:noFill/>
        </p:spPr>
        <p:txBody>
          <a:bodyPr wrap="square" rtlCol="0">
            <a:spAutoFit/>
          </a:bodyPr>
          <a:lstStyle/>
          <a:p>
            <a:pPr marL="457200" indent="-457200" fontAlgn="base">
              <a:spcBef>
                <a:spcPct val="0"/>
              </a:spcBef>
              <a:spcAft>
                <a:spcPct val="0"/>
              </a:spcAft>
              <a:buFont typeface="+mj-lt"/>
              <a:buAutoNum type="alphaUcPeriod"/>
            </a:pPr>
            <a:r>
              <a:rPr lang="en-US" b="1" spc="-100" dirty="0">
                <a:latin typeface="Avenir Next" panose="020B0503020202020204" pitchFamily="34" charset="0"/>
                <a:ea typeface="Dubai Light" charset="0"/>
                <a:cs typeface="Arial" panose="020B0604020202020204" pitchFamily="34" charset="0"/>
              </a:rPr>
              <a:t>THE SPLIT POSITION </a:t>
            </a:r>
            <a:r>
              <a:rPr lang="en-US" b="1" spc="-100" dirty="0">
                <a:latin typeface="Avenir Next Ultra Light" panose="020B0203020202020204" pitchFamily="34" charset="77"/>
                <a:ea typeface="Dubai Light" charset="0"/>
                <a:cs typeface="Arial" panose="020B0604020202020204" pitchFamily="34" charset="0"/>
              </a:rPr>
              <a:t>–  assistance for some, prevention for others. </a:t>
            </a:r>
            <a:endParaRPr lang="en-US" b="1" dirty="0">
              <a:latin typeface="Avenir Next Ultra Light" panose="020B0203020202020204" pitchFamily="34" charset="77"/>
              <a:cs typeface="Arial" panose="020B0604020202020204" pitchFamily="34" charset="0"/>
            </a:endParaRPr>
          </a:p>
        </p:txBody>
      </p:sp>
      <p:sp>
        <p:nvSpPr>
          <p:cNvPr id="3" name="Rectangle 2">
            <a:extLst>
              <a:ext uri="{FF2B5EF4-FFF2-40B4-BE49-F238E27FC236}">
                <a16:creationId xmlns:a16="http://schemas.microsoft.com/office/drawing/2014/main" id="{9041E0A0-982C-AF4A-52ED-00F53BD5BB0E}"/>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49576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DA425071-22F2-764B-9B58-B86985BF6DC8}"/>
              </a:ext>
            </a:extLst>
          </p:cNvPr>
          <p:cNvSpPr/>
          <p:nvPr/>
        </p:nvSpPr>
        <p:spPr>
          <a:xfrm>
            <a:off x="1147538" y="2451619"/>
            <a:ext cx="6693441" cy="369332"/>
          </a:xfrm>
          <a:prstGeom prst="rect">
            <a:avLst/>
          </a:prstGeom>
        </p:spPr>
        <p:txBody>
          <a:bodyPr wrap="square">
            <a:spAutoFit/>
          </a:bodyPr>
          <a:lstStyle/>
          <a:p>
            <a:pPr marL="457200" lvl="0" indent="-457200">
              <a:buFont typeface="+mj-lt"/>
              <a:buAutoNum type="alphaUcPeriod" startAt="2"/>
            </a:pPr>
            <a:r>
              <a:rPr lang="en-US" b="1" dirty="0">
                <a:latin typeface="Avenir Next" panose="020B0503020202020204" pitchFamily="34" charset="0"/>
                <a:ea typeface="MS Mincho" panose="02020609040205080304" pitchFamily="49" charset="-128"/>
                <a:cs typeface="Arial" panose="020B0604020202020204" pitchFamily="34" charset="0"/>
              </a:rPr>
              <a:t>THE TOTAL CHOICE POSITION -</a:t>
            </a:r>
            <a:r>
              <a:rPr lang="en-US" b="1" dirty="0">
                <a:latin typeface="Avenir Next Ultra Light" panose="020B0203020202020204" pitchFamily="34" charset="77"/>
                <a:ea typeface="MS Mincho" panose="02020609040205080304" pitchFamily="49" charset="-128"/>
                <a:cs typeface="Arial" panose="020B0604020202020204" pitchFamily="34" charset="0"/>
              </a:rPr>
              <a:t> assistance for everyone.</a:t>
            </a:r>
            <a:endParaRPr lang="en-US" sz="2000"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1" name="Picture 10">
            <a:extLst>
              <a:ext uri="{FF2B5EF4-FFF2-40B4-BE49-F238E27FC236}">
                <a16:creationId xmlns:a16="http://schemas.microsoft.com/office/drawing/2014/main" id="{BB710BA9-6281-A947-9C83-EE37589A0604}"/>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26A40FAF-9932-CF4E-8074-96DF88F9899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E0F75534-2850-1446-A2B3-11666FCD0F8D}"/>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CE6739A2-33C1-B7FA-45D0-40C289826721}"/>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13010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1" name="Picture 10">
            <a:extLst>
              <a:ext uri="{FF2B5EF4-FFF2-40B4-BE49-F238E27FC236}">
                <a16:creationId xmlns:a16="http://schemas.microsoft.com/office/drawing/2014/main" id="{BB710BA9-6281-A947-9C83-EE37589A0604}"/>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26A40FAF-9932-CF4E-8074-96DF88F9899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E0F75534-2850-1446-A2B3-11666FCD0F8D}"/>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9" name="Rectangle 8">
            <a:extLst>
              <a:ext uri="{FF2B5EF4-FFF2-40B4-BE49-F238E27FC236}">
                <a16:creationId xmlns:a16="http://schemas.microsoft.com/office/drawing/2014/main" id="{F5A8FDEF-ACEC-D9FB-0D8A-7FF79FAA2468}"/>
              </a:ext>
            </a:extLst>
          </p:cNvPr>
          <p:cNvSpPr/>
          <p:nvPr/>
        </p:nvSpPr>
        <p:spPr>
          <a:xfrm>
            <a:off x="1147538" y="2451619"/>
            <a:ext cx="6693441" cy="369332"/>
          </a:xfrm>
          <a:prstGeom prst="rect">
            <a:avLst/>
          </a:prstGeom>
        </p:spPr>
        <p:txBody>
          <a:bodyPr wrap="square">
            <a:spAutoFit/>
          </a:bodyPr>
          <a:lstStyle/>
          <a:p>
            <a:pPr marL="457200" lvl="0" indent="-457200">
              <a:buFont typeface="+mj-lt"/>
              <a:buAutoNum type="alphaUcPeriod" startAt="2"/>
            </a:pPr>
            <a:r>
              <a:rPr lang="en-US" b="1" dirty="0">
                <a:latin typeface="Avenir Next" panose="020B0503020202020204" pitchFamily="34" charset="0"/>
                <a:ea typeface="MS Mincho" panose="02020609040205080304" pitchFamily="49" charset="-128"/>
                <a:cs typeface="Arial" panose="020B0604020202020204" pitchFamily="34" charset="0"/>
              </a:rPr>
              <a:t>THE TOTAL CHOICE POSITION -</a:t>
            </a:r>
            <a:r>
              <a:rPr lang="en-US" b="1" dirty="0">
                <a:latin typeface="Avenir Next Ultra Light" panose="020B0203020202020204" pitchFamily="34" charset="77"/>
                <a:ea typeface="MS Mincho" panose="02020609040205080304" pitchFamily="49" charset="-128"/>
                <a:cs typeface="Arial" panose="020B0604020202020204" pitchFamily="34" charset="0"/>
              </a:rPr>
              <a:t> assistance for everyone.</a:t>
            </a:r>
            <a:endParaRPr lang="en-US" sz="2000"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10" name="TextBox 9">
            <a:extLst>
              <a:ext uri="{FF2B5EF4-FFF2-40B4-BE49-F238E27FC236}">
                <a16:creationId xmlns:a16="http://schemas.microsoft.com/office/drawing/2014/main" id="{3881C62F-27E3-C0B1-F5D5-25CDFB60CB6A}"/>
              </a:ext>
            </a:extLst>
          </p:cNvPr>
          <p:cNvSpPr txBox="1"/>
          <p:nvPr/>
        </p:nvSpPr>
        <p:spPr>
          <a:xfrm>
            <a:off x="3601558" y="2398415"/>
            <a:ext cx="398942" cy="4093428"/>
          </a:xfrm>
          <a:prstGeom prst="rect">
            <a:avLst/>
          </a:prstGeom>
          <a:noFill/>
        </p:spPr>
        <p:txBody>
          <a:bodyPr wrap="square" rtlCol="0">
            <a:spAutoFit/>
          </a:bodyPr>
          <a:lstStyle/>
          <a:p>
            <a:r>
              <a:rPr lang="en-US" sz="26000" b="1" dirty="0">
                <a:solidFill>
                  <a:schemeClr val="bg1">
                    <a:lumMod val="85000"/>
                  </a:schemeClr>
                </a:solidFill>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1C629EC-921E-8A1C-A536-9E9465AE8BC0}"/>
              </a:ext>
            </a:extLst>
          </p:cNvPr>
          <p:cNvSpPr/>
          <p:nvPr/>
        </p:nvSpPr>
        <p:spPr>
          <a:xfrm>
            <a:off x="1314444" y="3682626"/>
            <a:ext cx="6526535" cy="954107"/>
          </a:xfrm>
          <a:prstGeom prst="rect">
            <a:avLst/>
          </a:prstGeom>
          <a:effectLst>
            <a:outerShdw blurRad="127000" dist="38100" dir="5400000" algn="t" rotWithShape="0">
              <a:prstClr val="black">
                <a:alpha val="40000"/>
              </a:prstClr>
            </a:outerShdw>
          </a:effectLst>
        </p:spPr>
        <p:txBody>
          <a:bodyPr wrap="square">
            <a:spAutoFit/>
          </a:bodyPr>
          <a:lstStyle/>
          <a:p>
            <a:pPr lvl="0" algn="ctr">
              <a:buClr>
                <a:srgbClr val="000000"/>
              </a:buClr>
            </a:pPr>
            <a:r>
              <a:rPr lang="en-US" sz="2800" b="1" dirty="0">
                <a:solidFill>
                  <a:srgbClr val="000000"/>
                </a:solidFill>
                <a:latin typeface="Avenir Black" panose="02000503020000020003" pitchFamily="2" charset="0"/>
                <a:ea typeface="Times New Roman" panose="02020603050405020304" pitchFamily="18" charset="0"/>
              </a:rPr>
              <a:t>Should we ever try to prevent suicide? Is it ever a tragedy? </a:t>
            </a:r>
            <a:endParaRPr lang="en-US" sz="3200" b="1" dirty="0">
              <a:effectLst/>
              <a:latin typeface="Avenir Black" panose="02000503020000020003" pitchFamily="2" charset="0"/>
              <a:ea typeface="Times New Roman" panose="02020603050405020304" pitchFamily="18" charset="0"/>
            </a:endParaRPr>
          </a:p>
        </p:txBody>
      </p:sp>
      <p:sp>
        <p:nvSpPr>
          <p:cNvPr id="2" name="Rectangle 1">
            <a:extLst>
              <a:ext uri="{FF2B5EF4-FFF2-40B4-BE49-F238E27FC236}">
                <a16:creationId xmlns:a16="http://schemas.microsoft.com/office/drawing/2014/main" id="{821C3772-9E6C-1FC1-0A22-A0D9EC61620E}"/>
              </a:ext>
            </a:extLst>
          </p:cNvPr>
          <p:cNvSpPr/>
          <p:nvPr/>
        </p:nvSpPr>
        <p:spPr>
          <a:xfrm>
            <a:off x="578249" y="1702296"/>
            <a:ext cx="8177605" cy="43088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4"/>
            </a:pPr>
            <a:r>
              <a:rPr lang="en-US" sz="2200" dirty="0">
                <a:latin typeface="Avenir Next" panose="020B0503020202020204" pitchFamily="34" charset="0"/>
                <a:ea typeface="MS Mincho" panose="02020609040205080304" pitchFamily="49" charset="-128"/>
                <a:cs typeface="Arial" panose="020B0604020202020204" pitchFamily="34" charset="0"/>
              </a:rPr>
              <a:t>TWO PRO-EUTHANASIA/ASSISTED SUICIDE  POSITIONS:  </a:t>
            </a:r>
            <a:endParaRPr lang="en-US" sz="2200" dirty="0">
              <a:effectLst/>
              <a:latin typeface="Avenir Next" panose="020B05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69623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1" name="Picture 10">
            <a:extLst>
              <a:ext uri="{FF2B5EF4-FFF2-40B4-BE49-F238E27FC236}">
                <a16:creationId xmlns:a16="http://schemas.microsoft.com/office/drawing/2014/main" id="{4BEEC311-633F-8848-BFC5-AF85F8C59C90}"/>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992ABFF2-79AA-2944-AA9D-09E3E033703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269C869A-61A4-3749-A30C-45380C34A84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2F81DF11-BD86-6A6A-52E2-C63297077CA9}"/>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Tree>
    <p:extLst>
      <p:ext uri="{BB962C8B-B14F-4D97-AF65-F5344CB8AC3E}">
        <p14:creationId xmlns:p14="http://schemas.microsoft.com/office/powerpoint/2010/main" val="120930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F79A4AC7-C493-3341-9965-5F8AF5AA06AA}"/>
              </a:ext>
            </a:extLst>
          </p:cNvPr>
          <p:cNvSpPr/>
          <p:nvPr/>
        </p:nvSpPr>
        <p:spPr>
          <a:xfrm>
            <a:off x="1064334" y="2640919"/>
            <a:ext cx="7829070" cy="369332"/>
          </a:xfrm>
          <a:prstGeom prst="rect">
            <a:avLst/>
          </a:prstGeom>
        </p:spPr>
        <p:txBody>
          <a:bodyPr wrap="square">
            <a:spAutoFit/>
          </a:bodyPr>
          <a:lstStyle/>
          <a:p>
            <a:pPr marL="457200" lvl="0" indent="-457200">
              <a:buFont typeface="+mj-lt"/>
              <a:buAutoNum type="alphaUcPeriod"/>
            </a:pPr>
            <a:r>
              <a:rPr lang="en-US" b="1" dirty="0">
                <a:latin typeface="Avenir Next Ultra Light" panose="020B0203020202020204" pitchFamily="34" charset="77"/>
                <a:ea typeface="MS Mincho" panose="02020609040205080304" pitchFamily="49" charset="-128"/>
                <a:cs typeface="Arial" panose="020B0604020202020204" pitchFamily="34" charset="0"/>
              </a:rPr>
              <a:t>Euthanasia &amp; assisted suicide reject our status as God’s image bearers.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1" name="Picture 10">
            <a:extLst>
              <a:ext uri="{FF2B5EF4-FFF2-40B4-BE49-F238E27FC236}">
                <a16:creationId xmlns:a16="http://schemas.microsoft.com/office/drawing/2014/main" id="{4BEEC311-633F-8848-BFC5-AF85F8C59C90}"/>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992ABFF2-79AA-2944-AA9D-09E3E033703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269C869A-61A4-3749-A30C-45380C34A84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2F81DF11-BD86-6A6A-52E2-C63297077CA9}"/>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Tree>
    <p:extLst>
      <p:ext uri="{BB962C8B-B14F-4D97-AF65-F5344CB8AC3E}">
        <p14:creationId xmlns:p14="http://schemas.microsoft.com/office/powerpoint/2010/main" val="37203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B28B70-D12B-4E48-A20B-744802ECA14E}"/>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0" name="TextBox 9">
            <a:extLst>
              <a:ext uri="{FF2B5EF4-FFF2-40B4-BE49-F238E27FC236}">
                <a16:creationId xmlns:a16="http://schemas.microsoft.com/office/drawing/2014/main" id="{53D9E0D3-53B6-8B4D-BF21-26840B92DA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1" name="TextBox 10">
            <a:extLst>
              <a:ext uri="{FF2B5EF4-FFF2-40B4-BE49-F238E27FC236}">
                <a16:creationId xmlns:a16="http://schemas.microsoft.com/office/drawing/2014/main" id="{AD3B0EAD-DBD7-6E4A-8BFB-2579D8CDAB7C}"/>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12" name="Picture 11">
            <a:extLst>
              <a:ext uri="{FF2B5EF4-FFF2-40B4-BE49-F238E27FC236}">
                <a16:creationId xmlns:a16="http://schemas.microsoft.com/office/drawing/2014/main" id="{77C8F3F6-1203-E02F-31BA-4534AC5C6CA6}"/>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TextBox 1">
            <a:extLst>
              <a:ext uri="{FF2B5EF4-FFF2-40B4-BE49-F238E27FC236}">
                <a16:creationId xmlns:a16="http://schemas.microsoft.com/office/drawing/2014/main" id="{2234331B-0DA5-576C-9F5D-DD71CC0F4FA0}"/>
              </a:ext>
            </a:extLst>
          </p:cNvPr>
          <p:cNvSpPr txBox="1"/>
          <p:nvPr/>
        </p:nvSpPr>
        <p:spPr>
          <a:xfrm>
            <a:off x="671935" y="2520157"/>
            <a:ext cx="7612380" cy="707886"/>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ea typeface="MS Mincho" panose="02020609040205080304" pitchFamily="49" charset="-128"/>
                <a:cs typeface="Arial" panose="020B0604020202020204" pitchFamily="34" charset="0"/>
              </a:rPr>
              <a:t>Active Euthanasia </a:t>
            </a:r>
            <a:r>
              <a:rPr lang="en-US" sz="2000" b="1" dirty="0">
                <a:latin typeface="Avenir Next Ultra Light" panose="020B0203020202020204" pitchFamily="34" charset="77"/>
                <a:ea typeface="MS Mincho" panose="02020609040205080304" pitchFamily="49" charset="-128"/>
                <a:cs typeface="Arial" panose="020B0604020202020204" pitchFamily="34" charset="0"/>
              </a:rPr>
              <a:t>– direct &amp; intentional efforts (generally by a doctor) to actively help a patient kill himself. </a:t>
            </a:r>
            <a:endParaRPr lang="en-US" sz="2000" b="1" dirty="0">
              <a:latin typeface="Avenir Next Ultra Light" panose="020B0203020202020204" pitchFamily="34" charset="77"/>
              <a:cs typeface="Arial" panose="020B0604020202020204" pitchFamily="34" charset="0"/>
            </a:endParaRPr>
          </a:p>
        </p:txBody>
      </p:sp>
      <p:sp>
        <p:nvSpPr>
          <p:cNvPr id="3" name="TextBox 2">
            <a:extLst>
              <a:ext uri="{FF2B5EF4-FFF2-40B4-BE49-F238E27FC236}">
                <a16:creationId xmlns:a16="http://schemas.microsoft.com/office/drawing/2014/main" id="{6CA94E3E-19AD-EF11-123F-373C7CBCB006}"/>
              </a:ext>
            </a:extLst>
          </p:cNvPr>
          <p:cNvSpPr txBox="1"/>
          <p:nvPr/>
        </p:nvSpPr>
        <p:spPr>
          <a:xfrm>
            <a:off x="671935" y="3429000"/>
            <a:ext cx="7513135" cy="707886"/>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cs typeface="Arial" panose="020B0604020202020204" pitchFamily="34" charset="0"/>
              </a:rPr>
              <a:t>Passive Euthanasia </a:t>
            </a:r>
            <a:r>
              <a:rPr lang="en-US" sz="2000" b="1" dirty="0">
                <a:latin typeface="Avenir Next Ultra Light" panose="020B0203020202020204" pitchFamily="34" charset="77"/>
                <a:cs typeface="Arial" panose="020B0604020202020204" pitchFamily="34" charset="0"/>
              </a:rPr>
              <a:t>– terminating treatment already initiated or withholding treatment causing the patient to die.</a:t>
            </a:r>
          </a:p>
        </p:txBody>
      </p:sp>
      <p:sp>
        <p:nvSpPr>
          <p:cNvPr id="6" name="TextBox 5">
            <a:extLst>
              <a:ext uri="{FF2B5EF4-FFF2-40B4-BE49-F238E27FC236}">
                <a16:creationId xmlns:a16="http://schemas.microsoft.com/office/drawing/2014/main" id="{00D18EFC-6AA9-157C-73A4-1F25D31C5E2B}"/>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7" name="TextBox 6">
            <a:extLst>
              <a:ext uri="{FF2B5EF4-FFF2-40B4-BE49-F238E27FC236}">
                <a16:creationId xmlns:a16="http://schemas.microsoft.com/office/drawing/2014/main" id="{3143E9F3-F453-5724-05F4-B46C3FEA0EFA}"/>
              </a:ext>
            </a:extLst>
          </p:cNvPr>
          <p:cNvSpPr txBox="1"/>
          <p:nvPr/>
        </p:nvSpPr>
        <p:spPr>
          <a:xfrm>
            <a:off x="671935" y="4337843"/>
            <a:ext cx="7224463" cy="400110"/>
          </a:xfrm>
          <a:prstGeom prst="rect">
            <a:avLst/>
          </a:prstGeom>
          <a:noFill/>
        </p:spPr>
        <p:txBody>
          <a:bodyPr wrap="square" rtlCol="0">
            <a:spAutoFit/>
          </a:bodyPr>
          <a:lstStyle/>
          <a:p>
            <a:pPr lvl="1" fontAlgn="base">
              <a:spcBef>
                <a:spcPct val="0"/>
              </a:spcBef>
              <a:spcAft>
                <a:spcPct val="0"/>
              </a:spcAft>
              <a:buSzPct val="85000"/>
            </a:pPr>
            <a:r>
              <a:rPr lang="en-US" sz="2000" b="1" dirty="0">
                <a:latin typeface="Avenir Next" panose="020B0503020202020204" pitchFamily="34" charset="0"/>
                <a:cs typeface="Arial" panose="020B0604020202020204" pitchFamily="34" charset="0"/>
              </a:rPr>
              <a:t>Involuntary Euthanasia </a:t>
            </a:r>
            <a:r>
              <a:rPr lang="en-US" sz="2000" b="1" dirty="0">
                <a:latin typeface="Avenir Next Ultra Light" panose="020B0203020202020204" pitchFamily="34" charset="77"/>
                <a:cs typeface="Arial" panose="020B0604020202020204" pitchFamily="34" charset="0"/>
              </a:rPr>
              <a:t>– killing without consent.  </a:t>
            </a:r>
          </a:p>
        </p:txBody>
      </p:sp>
    </p:spTree>
    <p:extLst>
      <p:ext uri="{BB962C8B-B14F-4D97-AF65-F5344CB8AC3E}">
        <p14:creationId xmlns:p14="http://schemas.microsoft.com/office/powerpoint/2010/main" val="366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2" name="Picture 11">
            <a:extLst>
              <a:ext uri="{FF2B5EF4-FFF2-40B4-BE49-F238E27FC236}">
                <a16:creationId xmlns:a16="http://schemas.microsoft.com/office/drawing/2014/main" id="{57C916D5-120A-1044-AE31-FE7E3CC63E8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3" name="TextBox 12">
            <a:extLst>
              <a:ext uri="{FF2B5EF4-FFF2-40B4-BE49-F238E27FC236}">
                <a16:creationId xmlns:a16="http://schemas.microsoft.com/office/drawing/2014/main" id="{1F824689-A222-6A48-A1AF-E56908780B9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4" name="TextBox 13">
            <a:extLst>
              <a:ext uri="{FF2B5EF4-FFF2-40B4-BE49-F238E27FC236}">
                <a16:creationId xmlns:a16="http://schemas.microsoft.com/office/drawing/2014/main" id="{43B6D345-BF22-CC44-8D46-DD5B187DBD4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8ED55922-DD7B-C9CD-D2D4-2F89DE6BF673}"/>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5" name="Rectangle 4">
            <a:extLst>
              <a:ext uri="{FF2B5EF4-FFF2-40B4-BE49-F238E27FC236}">
                <a16:creationId xmlns:a16="http://schemas.microsoft.com/office/drawing/2014/main" id="{10FC207A-83F4-6E17-9B39-45C1C3E89866}"/>
              </a:ext>
            </a:extLst>
          </p:cNvPr>
          <p:cNvSpPr/>
          <p:nvPr/>
        </p:nvSpPr>
        <p:spPr>
          <a:xfrm>
            <a:off x="1064334" y="2640919"/>
            <a:ext cx="7829070" cy="369332"/>
          </a:xfrm>
          <a:prstGeom prst="rect">
            <a:avLst/>
          </a:prstGeom>
        </p:spPr>
        <p:txBody>
          <a:bodyPr wrap="square">
            <a:spAutoFit/>
          </a:bodyPr>
          <a:lstStyle/>
          <a:p>
            <a:pPr marL="457200" lvl="0" indent="-457200">
              <a:buFont typeface="+mj-lt"/>
              <a:buAutoNum type="alphaUcPeriod"/>
            </a:pPr>
            <a:r>
              <a:rPr lang="en-US" b="1" dirty="0">
                <a:latin typeface="Avenir Next Ultra Light" panose="020B0203020202020204" pitchFamily="34" charset="77"/>
                <a:ea typeface="MS Mincho" panose="02020609040205080304" pitchFamily="49" charset="-128"/>
                <a:cs typeface="Arial" panose="020B0604020202020204" pitchFamily="34" charset="0"/>
              </a:rPr>
              <a:t>Euthanasia &amp; assisted suicide reject our status as God’s image bearers.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6" name="Rectangle 5">
            <a:extLst>
              <a:ext uri="{FF2B5EF4-FFF2-40B4-BE49-F238E27FC236}">
                <a16:creationId xmlns:a16="http://schemas.microsoft.com/office/drawing/2014/main" id="{5ED7E45D-75B7-A57F-75E0-0D37F0DEFCAD}"/>
              </a:ext>
            </a:extLst>
          </p:cNvPr>
          <p:cNvSpPr/>
          <p:nvPr/>
        </p:nvSpPr>
        <p:spPr>
          <a:xfrm>
            <a:off x="1489966" y="3293181"/>
            <a:ext cx="6977806" cy="615553"/>
          </a:xfrm>
          <a:prstGeom prst="rect">
            <a:avLst/>
          </a:prstGeom>
        </p:spPr>
        <p:txBody>
          <a:bodyPr wrap="square">
            <a:spAutoFit/>
          </a:bodyPr>
          <a:lstStyle/>
          <a:p>
            <a:pPr marL="285750" indent="-285750">
              <a:buSzPct val="85000"/>
              <a:buFont typeface="Arial" panose="020B0604020202020204" pitchFamily="34" charset="0"/>
              <a:buChar char="•"/>
            </a:pPr>
            <a:r>
              <a:rPr lang="en-US" sz="1700" b="1" dirty="0">
                <a:solidFill>
                  <a:srgbClr val="052CFB"/>
                </a:solidFill>
                <a:latin typeface="Avenir Book" panose="02000503020000020003" pitchFamily="2" charset="0"/>
                <a:cs typeface="Calibri Light" panose="020F0302020204030204" pitchFamily="34" charset="0"/>
              </a:rPr>
              <a:t>Genesis 9:6,</a:t>
            </a:r>
            <a:r>
              <a:rPr lang="en-US" sz="1700" dirty="0">
                <a:solidFill>
                  <a:srgbClr val="052CFB"/>
                </a:solidFill>
                <a:latin typeface="Avenir Book" panose="02000503020000020003" pitchFamily="2" charset="0"/>
                <a:cs typeface="Calibri Light" panose="020F0302020204030204" pitchFamily="34" charset="0"/>
              </a:rPr>
              <a:t> “Whoever sheds human blood, by humans shall their blood be shed; for in the image of God has God made mankind.”</a:t>
            </a:r>
          </a:p>
        </p:txBody>
      </p:sp>
    </p:spTree>
    <p:extLst>
      <p:ext uri="{BB962C8B-B14F-4D97-AF65-F5344CB8AC3E}">
        <p14:creationId xmlns:p14="http://schemas.microsoft.com/office/powerpoint/2010/main" val="71809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2" name="Picture 11">
            <a:extLst>
              <a:ext uri="{FF2B5EF4-FFF2-40B4-BE49-F238E27FC236}">
                <a16:creationId xmlns:a16="http://schemas.microsoft.com/office/drawing/2014/main" id="{57C916D5-120A-1044-AE31-FE7E3CC63E8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3" name="TextBox 12">
            <a:extLst>
              <a:ext uri="{FF2B5EF4-FFF2-40B4-BE49-F238E27FC236}">
                <a16:creationId xmlns:a16="http://schemas.microsoft.com/office/drawing/2014/main" id="{1F824689-A222-6A48-A1AF-E56908780B9E}"/>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4" name="TextBox 13">
            <a:extLst>
              <a:ext uri="{FF2B5EF4-FFF2-40B4-BE49-F238E27FC236}">
                <a16:creationId xmlns:a16="http://schemas.microsoft.com/office/drawing/2014/main" id="{43B6D345-BF22-CC44-8D46-DD5B187DBD4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1" name="Rectangle 20">
            <a:extLst>
              <a:ext uri="{FF2B5EF4-FFF2-40B4-BE49-F238E27FC236}">
                <a16:creationId xmlns:a16="http://schemas.microsoft.com/office/drawing/2014/main" id="{7AADE59C-29D6-4442-A7DE-BB32DC3A9697}"/>
              </a:ext>
            </a:extLst>
          </p:cNvPr>
          <p:cNvSpPr/>
          <p:nvPr/>
        </p:nvSpPr>
        <p:spPr>
          <a:xfrm>
            <a:off x="1489966" y="4103633"/>
            <a:ext cx="6642849" cy="615553"/>
          </a:xfrm>
          <a:prstGeom prst="rect">
            <a:avLst/>
          </a:prstGeom>
        </p:spPr>
        <p:txBody>
          <a:bodyPr wrap="square">
            <a:spAutoFit/>
          </a:bodyPr>
          <a:lstStyle/>
          <a:p>
            <a:pPr marL="285750" indent="-285750">
              <a:buSzPct val="85000"/>
              <a:buFont typeface="Arial" panose="020B0604020202020204" pitchFamily="34" charset="0"/>
              <a:buChar char="•"/>
            </a:pPr>
            <a:r>
              <a:rPr lang="en-US" sz="1700" b="1" dirty="0">
                <a:solidFill>
                  <a:srgbClr val="0432FF"/>
                </a:solidFill>
                <a:latin typeface="Avenir Book" panose="02000503020000020003" pitchFamily="2" charset="0"/>
                <a:ea typeface="Times New Roman" panose="02020603050405020304" pitchFamily="18" charset="0"/>
                <a:cs typeface="Calibri Light" panose="020F0302020204030204" pitchFamily="34" charset="0"/>
              </a:rPr>
              <a:t>Romans 14:7</a:t>
            </a:r>
            <a:r>
              <a:rPr lang="en-US" sz="1700" dirty="0">
                <a:solidFill>
                  <a:srgbClr val="0432FF"/>
                </a:solidFill>
                <a:latin typeface="Avenir Book" panose="02000503020000020003" pitchFamily="2" charset="0"/>
                <a:ea typeface="Times New Roman" panose="02020603050405020304" pitchFamily="18" charset="0"/>
                <a:cs typeface="Calibri Light" panose="020F0302020204030204" pitchFamily="34" charset="0"/>
              </a:rPr>
              <a:t>, “None of us lives for ourselves alone &amp; none of us dies for ourselves alone.”</a:t>
            </a:r>
            <a:r>
              <a:rPr lang="en-US" sz="1700" dirty="0">
                <a:latin typeface="Avenir Book" panose="02000503020000020003" pitchFamily="2" charset="0"/>
                <a:cs typeface="Calibri Light" panose="020F0302020204030204" pitchFamily="34" charset="0"/>
              </a:rPr>
              <a:t> </a:t>
            </a:r>
          </a:p>
        </p:txBody>
      </p:sp>
      <p:sp>
        <p:nvSpPr>
          <p:cNvPr id="2" name="Rectangle 1">
            <a:extLst>
              <a:ext uri="{FF2B5EF4-FFF2-40B4-BE49-F238E27FC236}">
                <a16:creationId xmlns:a16="http://schemas.microsoft.com/office/drawing/2014/main" id="{1D1BB77B-3767-57A7-05C3-294700022253}"/>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5" name="Rectangle 4">
            <a:extLst>
              <a:ext uri="{FF2B5EF4-FFF2-40B4-BE49-F238E27FC236}">
                <a16:creationId xmlns:a16="http://schemas.microsoft.com/office/drawing/2014/main" id="{B3F969BA-4634-CFEC-1941-FCE0084A3C48}"/>
              </a:ext>
            </a:extLst>
          </p:cNvPr>
          <p:cNvSpPr/>
          <p:nvPr/>
        </p:nvSpPr>
        <p:spPr>
          <a:xfrm>
            <a:off x="1489966" y="3293181"/>
            <a:ext cx="6977806" cy="615553"/>
          </a:xfrm>
          <a:prstGeom prst="rect">
            <a:avLst/>
          </a:prstGeom>
        </p:spPr>
        <p:txBody>
          <a:bodyPr wrap="square">
            <a:spAutoFit/>
          </a:bodyPr>
          <a:lstStyle/>
          <a:p>
            <a:pPr marL="285750" indent="-285750">
              <a:buSzPct val="85000"/>
              <a:buFont typeface="Arial" panose="020B0604020202020204" pitchFamily="34" charset="0"/>
              <a:buChar char="•"/>
            </a:pPr>
            <a:r>
              <a:rPr lang="en-US" sz="1700" b="1" dirty="0">
                <a:solidFill>
                  <a:srgbClr val="052CFB"/>
                </a:solidFill>
                <a:latin typeface="Avenir Book" panose="02000503020000020003" pitchFamily="2" charset="0"/>
                <a:cs typeface="Calibri Light" panose="020F0302020204030204" pitchFamily="34" charset="0"/>
              </a:rPr>
              <a:t>Genesis 9:6,</a:t>
            </a:r>
            <a:r>
              <a:rPr lang="en-US" sz="1700" dirty="0">
                <a:solidFill>
                  <a:srgbClr val="052CFB"/>
                </a:solidFill>
                <a:latin typeface="Avenir Book" panose="02000503020000020003" pitchFamily="2" charset="0"/>
                <a:cs typeface="Calibri Light" panose="020F0302020204030204" pitchFamily="34" charset="0"/>
              </a:rPr>
              <a:t> “Whoever sheds human blood, by humans shall their blood be shed; for in the image of God has God made mankind.”</a:t>
            </a:r>
          </a:p>
        </p:txBody>
      </p:sp>
      <p:sp>
        <p:nvSpPr>
          <p:cNvPr id="7" name="Rectangle 6">
            <a:extLst>
              <a:ext uri="{FF2B5EF4-FFF2-40B4-BE49-F238E27FC236}">
                <a16:creationId xmlns:a16="http://schemas.microsoft.com/office/drawing/2014/main" id="{54D17E65-38F9-8ACE-E681-405105EFB68F}"/>
              </a:ext>
            </a:extLst>
          </p:cNvPr>
          <p:cNvSpPr/>
          <p:nvPr/>
        </p:nvSpPr>
        <p:spPr>
          <a:xfrm>
            <a:off x="1064334" y="2640919"/>
            <a:ext cx="7829070" cy="369332"/>
          </a:xfrm>
          <a:prstGeom prst="rect">
            <a:avLst/>
          </a:prstGeom>
        </p:spPr>
        <p:txBody>
          <a:bodyPr wrap="square">
            <a:spAutoFit/>
          </a:bodyPr>
          <a:lstStyle/>
          <a:p>
            <a:pPr marL="457200" lvl="0" indent="-457200">
              <a:buFont typeface="+mj-lt"/>
              <a:buAutoNum type="alphaUcPeriod"/>
            </a:pPr>
            <a:r>
              <a:rPr lang="en-US" b="1" dirty="0">
                <a:latin typeface="Avenir Next Ultra Light" panose="020B0203020202020204" pitchFamily="34" charset="77"/>
                <a:ea typeface="MS Mincho" panose="02020609040205080304" pitchFamily="49" charset="-128"/>
                <a:cs typeface="Arial" panose="020B0604020202020204" pitchFamily="34" charset="0"/>
              </a:rPr>
              <a:t>Euthanasia &amp; assisted suicide reject our status as God’s image bearers.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6116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7" name="Rectangle 6">
            <a:extLst>
              <a:ext uri="{FF2B5EF4-FFF2-40B4-BE49-F238E27FC236}">
                <a16:creationId xmlns:a16="http://schemas.microsoft.com/office/drawing/2014/main" id="{7C791C78-04C1-1145-9C2B-7E7F050B5A82}"/>
              </a:ext>
            </a:extLst>
          </p:cNvPr>
          <p:cNvSpPr/>
          <p:nvPr/>
        </p:nvSpPr>
        <p:spPr>
          <a:xfrm>
            <a:off x="1061021" y="2643716"/>
            <a:ext cx="7320979" cy="646331"/>
          </a:xfrm>
          <a:prstGeom prst="rect">
            <a:avLst/>
          </a:prstGeom>
        </p:spPr>
        <p:txBody>
          <a:bodyPr wrap="square">
            <a:spAutoFit/>
          </a:bodyPr>
          <a:lstStyle/>
          <a:p>
            <a:pPr marL="457200" lvl="0" indent="-457200">
              <a:buFont typeface="+mj-lt"/>
              <a:buAutoNum type="alphaUcPeriod" startAt="2"/>
            </a:pPr>
            <a:r>
              <a:rPr lang="en-US" b="1" dirty="0">
                <a:latin typeface="Avenir Next Ultra Light" panose="020B0203020202020204" pitchFamily="34" charset="77"/>
                <a:ea typeface="MS Mincho" panose="02020609040205080304" pitchFamily="49" charset="-128"/>
                <a:cs typeface="Arial" panose="020B0604020202020204" pitchFamily="34" charset="0"/>
              </a:rPr>
              <a:t>Euthanasia &amp; assisted suicide destroy human equality by creating two classes of people; those we value and those we don’t.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2" name="Picture 11">
            <a:extLst>
              <a:ext uri="{FF2B5EF4-FFF2-40B4-BE49-F238E27FC236}">
                <a16:creationId xmlns:a16="http://schemas.microsoft.com/office/drawing/2014/main" id="{FB2F0A91-4AB8-B54C-A513-51A049055AE4}"/>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3" name="TextBox 12">
            <a:extLst>
              <a:ext uri="{FF2B5EF4-FFF2-40B4-BE49-F238E27FC236}">
                <a16:creationId xmlns:a16="http://schemas.microsoft.com/office/drawing/2014/main" id="{C46B197C-FE1A-0F46-BF30-E49B712916A1}"/>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4" name="TextBox 13">
            <a:extLst>
              <a:ext uri="{FF2B5EF4-FFF2-40B4-BE49-F238E27FC236}">
                <a16:creationId xmlns:a16="http://schemas.microsoft.com/office/drawing/2014/main" id="{012520AA-3FCA-F049-B4EF-8A3CF4360E60}"/>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C0633844-C489-F6B5-D598-D00EF43B2E4B}"/>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Tree>
    <p:extLst>
      <p:ext uri="{BB962C8B-B14F-4D97-AF65-F5344CB8AC3E}">
        <p14:creationId xmlns:p14="http://schemas.microsoft.com/office/powerpoint/2010/main" val="349627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153FBF-E181-574E-B73C-2EDCC966D91D}"/>
              </a:ext>
            </a:extLst>
          </p:cNvPr>
          <p:cNvSpPr/>
          <p:nvPr/>
        </p:nvSpPr>
        <p:spPr>
          <a:xfrm>
            <a:off x="1753359" y="3616676"/>
            <a:ext cx="4152141" cy="2369880"/>
          </a:xfrm>
          <a:prstGeom prst="rect">
            <a:avLst/>
          </a:prstGeom>
        </p:spPr>
        <p:txBody>
          <a:bodyPr wrap="square">
            <a:spAutoFit/>
          </a:bodyPr>
          <a:lstStyle/>
          <a:p>
            <a:pPr lvl="0"/>
            <a:r>
              <a:rPr lang="en-US" sz="2200" dirty="0">
                <a:solidFill>
                  <a:srgbClr val="052CFB"/>
                </a:solidFill>
                <a:latin typeface="Avenir Book" panose="02000503020000020003" pitchFamily="2" charset="0"/>
                <a:ea typeface="MS Mincho" panose="02020609040205080304" pitchFamily="49" charset="-128"/>
                <a:cs typeface="Times New Roman" panose="02020603050405020304" pitchFamily="18" charset="0"/>
              </a:rPr>
              <a:t>“A society in which we kill some but protect others cannot claim to be a society in which everyone is treated equally.” </a:t>
            </a:r>
          </a:p>
          <a:p>
            <a:pPr lvl="0"/>
            <a:endParaRPr lang="en-US" sz="1200" dirty="0">
              <a:solidFill>
                <a:srgbClr val="052CFB"/>
              </a:solidFill>
              <a:latin typeface="Avenir Book" panose="02000503020000020003" pitchFamily="2" charset="0"/>
              <a:ea typeface="MS Mincho" panose="02020609040205080304" pitchFamily="49" charset="-128"/>
              <a:cs typeface="Times New Roman" panose="02020603050405020304" pitchFamily="18" charset="0"/>
            </a:endParaRPr>
          </a:p>
          <a:p>
            <a:r>
              <a:rPr lang="en-US" sz="1600" dirty="0">
                <a:solidFill>
                  <a:srgbClr val="052CFB"/>
                </a:solidFill>
                <a:latin typeface="Avenir Book" panose="02000503020000020003" pitchFamily="2" charset="0"/>
                <a:ea typeface="MS Mincho" panose="02020609040205080304" pitchFamily="49" charset="-128"/>
                <a:cs typeface="Times New Roman" panose="02020603050405020304" pitchFamily="18" charset="0"/>
              </a:rPr>
              <a:t>– Jonathan Van Maren</a:t>
            </a:r>
          </a:p>
          <a:p>
            <a:r>
              <a:rPr lang="en-US" sz="1400" dirty="0">
                <a:solidFill>
                  <a:srgbClr val="052CFB"/>
                </a:solidFill>
                <a:latin typeface="Avenir Book" panose="02000503020000020003" pitchFamily="2" charset="0"/>
              </a:rPr>
              <a:t>Canadian Centre for Bio-Ethical Reform </a:t>
            </a:r>
            <a:endParaRPr lang="en-US" sz="1600" dirty="0">
              <a:solidFill>
                <a:srgbClr val="052CFB"/>
              </a:solidFill>
              <a:latin typeface="Avenir Book" panose="02000503020000020003" pitchFamily="2" charset="0"/>
            </a:endParaRPr>
          </a:p>
          <a:p>
            <a:pPr lvl="0" algn="r"/>
            <a:r>
              <a:rPr lang="en-US" dirty="0">
                <a:solidFill>
                  <a:srgbClr val="052CFB"/>
                </a:solidFill>
                <a:latin typeface="Avenir Book" panose="02000503020000020003" pitchFamily="2" charset="0"/>
                <a:ea typeface="MS Mincho" panose="02020609040205080304" pitchFamily="49" charset="-128"/>
                <a:cs typeface="Times New Roman" panose="02020603050405020304" pitchFamily="18" charset="0"/>
              </a:rPr>
              <a:t> </a:t>
            </a:r>
            <a:endParaRPr lang="en-US" sz="2000" dirty="0">
              <a:solidFill>
                <a:srgbClr val="052CFB"/>
              </a:solidFill>
              <a:effectLst/>
              <a:latin typeface="Avenir Book" panose="02000503020000020003" pitchFamily="2" charset="0"/>
              <a:ea typeface="MS Mincho" panose="02020609040205080304" pitchFamily="49" charset="-128"/>
              <a:cs typeface="Times New Roman" panose="02020603050405020304" pitchFamily="18" charset="0"/>
            </a:endParaRPr>
          </a:p>
        </p:txBody>
      </p:sp>
      <p:pic>
        <p:nvPicPr>
          <p:cNvPr id="13" name="Picture 2">
            <a:extLst>
              <a:ext uri="{FF2B5EF4-FFF2-40B4-BE49-F238E27FC236}">
                <a16:creationId xmlns:a16="http://schemas.microsoft.com/office/drawing/2014/main" id="{80240992-25E3-EF4D-B9A2-ABCE62823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2539" y="3673213"/>
            <a:ext cx="1787021" cy="1963422"/>
          </a:xfrm>
          <a:prstGeom prst="rect">
            <a:avLst/>
          </a:prstGeom>
          <a:noFill/>
          <a:ln>
            <a:noFill/>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5512DEA-FA01-154C-9AAB-DE7A28CF0D05}"/>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5" name="TextBox 14">
            <a:extLst>
              <a:ext uri="{FF2B5EF4-FFF2-40B4-BE49-F238E27FC236}">
                <a16:creationId xmlns:a16="http://schemas.microsoft.com/office/drawing/2014/main" id="{1DCF97A7-F13E-2B49-96D4-42B8B6A97C02}"/>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6" name="TextBox 15">
            <a:extLst>
              <a:ext uri="{FF2B5EF4-FFF2-40B4-BE49-F238E27FC236}">
                <a16:creationId xmlns:a16="http://schemas.microsoft.com/office/drawing/2014/main" id="{5FF03A2D-C38A-144E-9E31-7B722EFAA28E}"/>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B8D2B945-91B2-F723-6842-5D84B75CB956}"/>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3" name="Rectangle 2">
            <a:extLst>
              <a:ext uri="{FF2B5EF4-FFF2-40B4-BE49-F238E27FC236}">
                <a16:creationId xmlns:a16="http://schemas.microsoft.com/office/drawing/2014/main" id="{5EFCCA30-B5DC-6C6D-5282-C337B1A86CA7}"/>
              </a:ext>
            </a:extLst>
          </p:cNvPr>
          <p:cNvSpPr/>
          <p:nvPr/>
        </p:nvSpPr>
        <p:spPr>
          <a:xfrm>
            <a:off x="1061021" y="2643716"/>
            <a:ext cx="7320979" cy="646331"/>
          </a:xfrm>
          <a:prstGeom prst="rect">
            <a:avLst/>
          </a:prstGeom>
        </p:spPr>
        <p:txBody>
          <a:bodyPr wrap="square">
            <a:spAutoFit/>
          </a:bodyPr>
          <a:lstStyle/>
          <a:p>
            <a:pPr marL="457200" lvl="0" indent="-457200">
              <a:buFont typeface="+mj-lt"/>
              <a:buAutoNum type="alphaUcPeriod" startAt="2"/>
            </a:pPr>
            <a:r>
              <a:rPr lang="en-US" b="1" dirty="0">
                <a:latin typeface="Avenir Next Ultra Light" panose="020B0203020202020204" pitchFamily="34" charset="77"/>
                <a:ea typeface="MS Mincho" panose="02020609040205080304" pitchFamily="49" charset="-128"/>
                <a:cs typeface="Arial" panose="020B0604020202020204" pitchFamily="34" charset="0"/>
              </a:rPr>
              <a:t>Euthanasia &amp; assisted suicide destroy human equality by creating two classes of people; those we value and those we don’t.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5" name="Picture 4">
            <a:extLst>
              <a:ext uri="{FF2B5EF4-FFF2-40B4-BE49-F238E27FC236}">
                <a16:creationId xmlns:a16="http://schemas.microsoft.com/office/drawing/2014/main" id="{53A61985-B60E-CCC9-F7D9-71237A305161}"/>
              </a:ext>
            </a:extLst>
          </p:cNvPr>
          <p:cNvPicPr>
            <a:picLocks noChangeAspect="1"/>
          </p:cNvPicPr>
          <p:nvPr/>
        </p:nvPicPr>
        <p:blipFill>
          <a:blip r:embed="rId4"/>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293871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7" name="Rectangle 6">
            <a:extLst>
              <a:ext uri="{FF2B5EF4-FFF2-40B4-BE49-F238E27FC236}">
                <a16:creationId xmlns:a16="http://schemas.microsoft.com/office/drawing/2014/main" id="{2708085C-E359-CE40-909B-085998CC2268}"/>
              </a:ext>
            </a:extLst>
          </p:cNvPr>
          <p:cNvSpPr/>
          <p:nvPr/>
        </p:nvSpPr>
        <p:spPr>
          <a:xfrm>
            <a:off x="1079574" y="2643716"/>
            <a:ext cx="7226226" cy="646331"/>
          </a:xfrm>
          <a:prstGeom prst="rect">
            <a:avLst/>
          </a:prstGeom>
        </p:spPr>
        <p:txBody>
          <a:bodyPr wrap="square">
            <a:spAutoFit/>
          </a:bodyPr>
          <a:lstStyle/>
          <a:p>
            <a:pPr marL="457200" lvl="0" indent="-457200">
              <a:buFont typeface="+mj-lt"/>
              <a:buAutoNum type="alphaUcPeriod" startAt="3"/>
            </a:pPr>
            <a:r>
              <a:rPr lang="en-US" b="1" dirty="0">
                <a:latin typeface="Avenir Next Ultra Light" panose="020B0203020202020204" pitchFamily="34" charset="77"/>
                <a:ea typeface="MS Mincho" panose="02020609040205080304" pitchFamily="49" charset="-128"/>
                <a:cs typeface="Arial" panose="020B0604020202020204" pitchFamily="34" charset="0"/>
              </a:rPr>
              <a:t>Suicidal despair is always the symptom of another unmet need, not the solution.</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3" name="Picture 12">
            <a:extLst>
              <a:ext uri="{FF2B5EF4-FFF2-40B4-BE49-F238E27FC236}">
                <a16:creationId xmlns:a16="http://schemas.microsoft.com/office/drawing/2014/main" id="{65A81626-3C2C-8447-A76F-0206051FB52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3A187396-B91B-8546-BD7D-EF4695BCC2F3}"/>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3C7DAC5F-04D2-9440-ADA1-24C9CE46681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F67322D7-543D-4A78-1B5D-1F275959C821}"/>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Tree>
    <p:extLst>
      <p:ext uri="{BB962C8B-B14F-4D97-AF65-F5344CB8AC3E}">
        <p14:creationId xmlns:p14="http://schemas.microsoft.com/office/powerpoint/2010/main" val="4283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3" name="Picture 12">
            <a:extLst>
              <a:ext uri="{FF2B5EF4-FFF2-40B4-BE49-F238E27FC236}">
                <a16:creationId xmlns:a16="http://schemas.microsoft.com/office/drawing/2014/main" id="{65A81626-3C2C-8447-A76F-0206051FB52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3A187396-B91B-8546-BD7D-EF4695BCC2F3}"/>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3C7DAC5F-04D2-9440-ADA1-24C9CE46681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697CEED1-EE11-E1D0-75D0-A3A7BE139D43}"/>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5" name="Rectangle 4">
            <a:extLst>
              <a:ext uri="{FF2B5EF4-FFF2-40B4-BE49-F238E27FC236}">
                <a16:creationId xmlns:a16="http://schemas.microsoft.com/office/drawing/2014/main" id="{E21FCB8C-5A8B-C7E1-E087-09CB80E21417}"/>
              </a:ext>
            </a:extLst>
          </p:cNvPr>
          <p:cNvSpPr/>
          <p:nvPr/>
        </p:nvSpPr>
        <p:spPr>
          <a:xfrm>
            <a:off x="1547628" y="3408429"/>
            <a:ext cx="6614161" cy="615553"/>
          </a:xfrm>
          <a:prstGeom prst="rect">
            <a:avLst/>
          </a:prstGeom>
        </p:spPr>
        <p:txBody>
          <a:bodyPr wrap="square">
            <a:spAutoFit/>
          </a:bodyPr>
          <a:lstStyle/>
          <a:p>
            <a:pPr marL="285750" lvl="0" indent="-285750">
              <a:buSzPct val="85000"/>
              <a:buFont typeface="Wingdings" pitchFamily="2" charset="2"/>
              <a:buChar char="Ø"/>
            </a:pPr>
            <a:r>
              <a:rPr lang="en-US" sz="1700" b="1" dirty="0">
                <a:solidFill>
                  <a:srgbClr val="000000"/>
                </a:solidFill>
                <a:latin typeface="Avenir Next Ultra Light" panose="020B0203020202020204" pitchFamily="34" charset="77"/>
                <a:ea typeface="Times New Roman" panose="02020603050405020304" pitchFamily="18" charset="0"/>
              </a:rPr>
              <a:t>The desire to commit suicide is often a cry for help and is frequently based on changing circumstances. </a:t>
            </a:r>
            <a:endParaRPr lang="en-US" sz="1700" b="1" dirty="0">
              <a:effectLst/>
              <a:latin typeface="Avenir Next Ultra Light" panose="020B0203020202020204" pitchFamily="34" charset="77"/>
              <a:ea typeface="Times New Roman" panose="02020603050405020304" pitchFamily="18" charset="0"/>
            </a:endParaRPr>
          </a:p>
        </p:txBody>
      </p:sp>
      <p:sp>
        <p:nvSpPr>
          <p:cNvPr id="6" name="Rectangle 5">
            <a:extLst>
              <a:ext uri="{FF2B5EF4-FFF2-40B4-BE49-F238E27FC236}">
                <a16:creationId xmlns:a16="http://schemas.microsoft.com/office/drawing/2014/main" id="{7722FA0F-3BC9-68AF-AB31-63259E773A0F}"/>
              </a:ext>
            </a:extLst>
          </p:cNvPr>
          <p:cNvSpPr/>
          <p:nvPr/>
        </p:nvSpPr>
        <p:spPr>
          <a:xfrm>
            <a:off x="1079574" y="2643716"/>
            <a:ext cx="7226226" cy="646331"/>
          </a:xfrm>
          <a:prstGeom prst="rect">
            <a:avLst/>
          </a:prstGeom>
        </p:spPr>
        <p:txBody>
          <a:bodyPr wrap="square">
            <a:spAutoFit/>
          </a:bodyPr>
          <a:lstStyle/>
          <a:p>
            <a:pPr marL="457200" lvl="0" indent="-457200">
              <a:buFont typeface="+mj-lt"/>
              <a:buAutoNum type="alphaUcPeriod" startAt="3"/>
            </a:pPr>
            <a:r>
              <a:rPr lang="en-US" b="1" dirty="0">
                <a:latin typeface="Avenir Next Ultra Light" panose="020B0203020202020204" pitchFamily="34" charset="77"/>
                <a:ea typeface="MS Mincho" panose="02020609040205080304" pitchFamily="49" charset="-128"/>
                <a:cs typeface="Arial" panose="020B0604020202020204" pitchFamily="34" charset="0"/>
              </a:rPr>
              <a:t>Suicidal despair is always the symptom of another unmet need, not the solution.</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99178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3" name="Picture 12">
            <a:extLst>
              <a:ext uri="{FF2B5EF4-FFF2-40B4-BE49-F238E27FC236}">
                <a16:creationId xmlns:a16="http://schemas.microsoft.com/office/drawing/2014/main" id="{65A81626-3C2C-8447-A76F-0206051FB52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3A187396-B91B-8546-BD7D-EF4695BCC2F3}"/>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3C7DAC5F-04D2-9440-ADA1-24C9CE46681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7" name="Rectangle 16">
            <a:extLst>
              <a:ext uri="{FF2B5EF4-FFF2-40B4-BE49-F238E27FC236}">
                <a16:creationId xmlns:a16="http://schemas.microsoft.com/office/drawing/2014/main" id="{721582BD-9509-8F47-A370-4719B24F9A68}"/>
              </a:ext>
            </a:extLst>
          </p:cNvPr>
          <p:cNvSpPr/>
          <p:nvPr/>
        </p:nvSpPr>
        <p:spPr>
          <a:xfrm>
            <a:off x="1547628" y="4142364"/>
            <a:ext cx="6385561" cy="615553"/>
          </a:xfrm>
          <a:prstGeom prst="rect">
            <a:avLst/>
          </a:prstGeom>
        </p:spPr>
        <p:txBody>
          <a:bodyPr wrap="square">
            <a:spAutoFit/>
          </a:bodyPr>
          <a:lstStyle/>
          <a:p>
            <a:pPr marL="285750" indent="-285750">
              <a:buSzPct val="85000"/>
              <a:buFont typeface="Wingdings" pitchFamily="2" charset="2"/>
              <a:buChar char="Ø"/>
            </a:pPr>
            <a:r>
              <a:rPr lang="en-US" sz="1700" b="1" dirty="0">
                <a:solidFill>
                  <a:srgbClr val="1A1A1A"/>
                </a:solidFill>
                <a:latin typeface="Avenir Next Ultra Light" panose="020B0203020202020204" pitchFamily="34" charset="77"/>
                <a:ea typeface="Times New Roman" panose="02020603050405020304" pitchFamily="18" charset="0"/>
              </a:rPr>
              <a:t>Like abortion, euthanasia offers a permanent “solution” to a temporary problem.</a:t>
            </a:r>
            <a:r>
              <a:rPr lang="en-US" sz="1700" b="1" dirty="0">
                <a:latin typeface="Avenir Next Ultra Light" panose="020B0203020202020204" pitchFamily="34" charset="77"/>
              </a:rPr>
              <a:t> </a:t>
            </a:r>
          </a:p>
        </p:txBody>
      </p:sp>
      <p:sp>
        <p:nvSpPr>
          <p:cNvPr id="2" name="Rectangle 1">
            <a:extLst>
              <a:ext uri="{FF2B5EF4-FFF2-40B4-BE49-F238E27FC236}">
                <a16:creationId xmlns:a16="http://schemas.microsoft.com/office/drawing/2014/main" id="{252DF9D3-7865-0722-EA49-EB3958EB8263}"/>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3" name="Rectangle 2">
            <a:extLst>
              <a:ext uri="{FF2B5EF4-FFF2-40B4-BE49-F238E27FC236}">
                <a16:creationId xmlns:a16="http://schemas.microsoft.com/office/drawing/2014/main" id="{B3229147-B1DF-D313-A840-06A26F9E0F38}"/>
              </a:ext>
            </a:extLst>
          </p:cNvPr>
          <p:cNvSpPr/>
          <p:nvPr/>
        </p:nvSpPr>
        <p:spPr>
          <a:xfrm>
            <a:off x="1547628" y="3408429"/>
            <a:ext cx="6614161" cy="615553"/>
          </a:xfrm>
          <a:prstGeom prst="rect">
            <a:avLst/>
          </a:prstGeom>
        </p:spPr>
        <p:txBody>
          <a:bodyPr wrap="square">
            <a:spAutoFit/>
          </a:bodyPr>
          <a:lstStyle/>
          <a:p>
            <a:pPr marL="285750" lvl="0" indent="-285750">
              <a:buSzPct val="85000"/>
              <a:buFont typeface="Wingdings" pitchFamily="2" charset="2"/>
              <a:buChar char="Ø"/>
            </a:pPr>
            <a:r>
              <a:rPr lang="en-US" sz="1700" b="1" dirty="0">
                <a:solidFill>
                  <a:srgbClr val="000000"/>
                </a:solidFill>
                <a:latin typeface="Avenir Next Ultra Light" panose="020B0203020202020204" pitchFamily="34" charset="77"/>
                <a:ea typeface="Times New Roman" panose="02020603050405020304" pitchFamily="18" charset="0"/>
              </a:rPr>
              <a:t>The desire to commit suicide is often a cry for help and is frequently based on changing circumstances. </a:t>
            </a:r>
            <a:endParaRPr lang="en-US" sz="1700" b="1" dirty="0">
              <a:effectLst/>
              <a:latin typeface="Avenir Next Ultra Light" panose="020B0203020202020204" pitchFamily="34" charset="77"/>
              <a:ea typeface="Times New Roman" panose="02020603050405020304" pitchFamily="18" charset="0"/>
            </a:endParaRPr>
          </a:p>
        </p:txBody>
      </p:sp>
      <p:sp>
        <p:nvSpPr>
          <p:cNvPr id="5" name="Rectangle 4">
            <a:extLst>
              <a:ext uri="{FF2B5EF4-FFF2-40B4-BE49-F238E27FC236}">
                <a16:creationId xmlns:a16="http://schemas.microsoft.com/office/drawing/2014/main" id="{02A1C481-BF07-31E4-AB5F-BCDEBBAAC22C}"/>
              </a:ext>
            </a:extLst>
          </p:cNvPr>
          <p:cNvSpPr/>
          <p:nvPr/>
        </p:nvSpPr>
        <p:spPr>
          <a:xfrm>
            <a:off x="1079574" y="2643716"/>
            <a:ext cx="7226226" cy="646331"/>
          </a:xfrm>
          <a:prstGeom prst="rect">
            <a:avLst/>
          </a:prstGeom>
        </p:spPr>
        <p:txBody>
          <a:bodyPr wrap="square">
            <a:spAutoFit/>
          </a:bodyPr>
          <a:lstStyle/>
          <a:p>
            <a:pPr marL="457200" lvl="0" indent="-457200">
              <a:buFont typeface="+mj-lt"/>
              <a:buAutoNum type="alphaUcPeriod" startAt="3"/>
            </a:pPr>
            <a:r>
              <a:rPr lang="en-US" b="1" dirty="0">
                <a:latin typeface="Avenir Next Ultra Light" panose="020B0203020202020204" pitchFamily="34" charset="77"/>
                <a:ea typeface="MS Mincho" panose="02020609040205080304" pitchFamily="49" charset="-128"/>
                <a:cs typeface="Arial" panose="020B0604020202020204" pitchFamily="34" charset="0"/>
              </a:rPr>
              <a:t>Suicidal despair is always the symptom of another unmet need, not the solution.</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14016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3" name="Picture 12">
            <a:extLst>
              <a:ext uri="{FF2B5EF4-FFF2-40B4-BE49-F238E27FC236}">
                <a16:creationId xmlns:a16="http://schemas.microsoft.com/office/drawing/2014/main" id="{65A81626-3C2C-8447-A76F-0206051FB529}"/>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4" name="TextBox 13">
            <a:extLst>
              <a:ext uri="{FF2B5EF4-FFF2-40B4-BE49-F238E27FC236}">
                <a16:creationId xmlns:a16="http://schemas.microsoft.com/office/drawing/2014/main" id="{3A187396-B91B-8546-BD7D-EF4695BCC2F3}"/>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5" name="TextBox 14">
            <a:extLst>
              <a:ext uri="{FF2B5EF4-FFF2-40B4-BE49-F238E27FC236}">
                <a16:creationId xmlns:a16="http://schemas.microsoft.com/office/drawing/2014/main" id="{3C7DAC5F-04D2-9440-ADA1-24C9CE46681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8" name="TextBox 17">
            <a:extLst>
              <a:ext uri="{FF2B5EF4-FFF2-40B4-BE49-F238E27FC236}">
                <a16:creationId xmlns:a16="http://schemas.microsoft.com/office/drawing/2014/main" id="{F6044EC3-4D62-D968-B10C-C4A4552FBB77}"/>
              </a:ext>
            </a:extLst>
          </p:cNvPr>
          <p:cNvSpPr txBox="1"/>
          <p:nvPr/>
        </p:nvSpPr>
        <p:spPr>
          <a:xfrm>
            <a:off x="1635337" y="3717486"/>
            <a:ext cx="6114699" cy="707886"/>
          </a:xfrm>
          <a:prstGeom prst="rect">
            <a:avLst/>
          </a:prstGeom>
          <a:solidFill>
            <a:schemeClr val="bg1">
              <a:lumMod val="85000"/>
            </a:schemeClr>
          </a:solidFill>
          <a:ln>
            <a:solidFill>
              <a:schemeClr val="tx1"/>
            </a:solidFill>
          </a:ln>
        </p:spPr>
        <p:txBody>
          <a:bodyPr wrap="square" rtlCol="0">
            <a:spAutoFit/>
          </a:bodyPr>
          <a:lstStyle/>
          <a:p>
            <a:r>
              <a:rPr lang="en-US" sz="2000" b="1" u="sng" dirty="0">
                <a:latin typeface="Avenir Black" panose="02000503020000020003" pitchFamily="2" charset="0"/>
              </a:rPr>
              <a:t>Guiding Principle</a:t>
            </a:r>
            <a:r>
              <a:rPr lang="en-US" sz="2000" dirty="0">
                <a:latin typeface="Avenir Light" panose="020B0402020203020204" pitchFamily="34" charset="77"/>
              </a:rPr>
              <a:t>: Not “minimizing suffering,” but “maximizing care.”</a:t>
            </a:r>
          </a:p>
        </p:txBody>
      </p:sp>
      <p:sp>
        <p:nvSpPr>
          <p:cNvPr id="2" name="Rectangle 1">
            <a:extLst>
              <a:ext uri="{FF2B5EF4-FFF2-40B4-BE49-F238E27FC236}">
                <a16:creationId xmlns:a16="http://schemas.microsoft.com/office/drawing/2014/main" id="{FB7535A0-2768-0E3B-9C16-607B50717AC2}"/>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3" name="Rectangle 2">
            <a:extLst>
              <a:ext uri="{FF2B5EF4-FFF2-40B4-BE49-F238E27FC236}">
                <a16:creationId xmlns:a16="http://schemas.microsoft.com/office/drawing/2014/main" id="{54C31189-AE58-B035-B04A-F82A4C47F1DD}"/>
              </a:ext>
            </a:extLst>
          </p:cNvPr>
          <p:cNvSpPr/>
          <p:nvPr/>
        </p:nvSpPr>
        <p:spPr>
          <a:xfrm>
            <a:off x="1079574" y="2643716"/>
            <a:ext cx="7226226" cy="646331"/>
          </a:xfrm>
          <a:prstGeom prst="rect">
            <a:avLst/>
          </a:prstGeom>
        </p:spPr>
        <p:txBody>
          <a:bodyPr wrap="square">
            <a:spAutoFit/>
          </a:bodyPr>
          <a:lstStyle/>
          <a:p>
            <a:pPr marL="457200" lvl="0" indent="-457200">
              <a:buFont typeface="+mj-lt"/>
              <a:buAutoNum type="alphaUcPeriod" startAt="3"/>
            </a:pPr>
            <a:r>
              <a:rPr lang="en-US" b="1" dirty="0">
                <a:latin typeface="Avenir Next Ultra Light" panose="020B0203020202020204" pitchFamily="34" charset="77"/>
                <a:ea typeface="MS Mincho" panose="02020609040205080304" pitchFamily="49" charset="-128"/>
                <a:cs typeface="Arial" panose="020B0604020202020204" pitchFamily="34" charset="0"/>
              </a:rPr>
              <a:t>Suicidal despair is always the symptom of another unmet need, not the solution.</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3123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10" name="Rectangle 9">
            <a:extLst>
              <a:ext uri="{FF2B5EF4-FFF2-40B4-BE49-F238E27FC236}">
                <a16:creationId xmlns:a16="http://schemas.microsoft.com/office/drawing/2014/main" id="{FB46F088-7CD8-D145-A34F-CCF644A61258}"/>
              </a:ext>
            </a:extLst>
          </p:cNvPr>
          <p:cNvSpPr/>
          <p:nvPr/>
        </p:nvSpPr>
        <p:spPr>
          <a:xfrm>
            <a:off x="1026954" y="2764433"/>
            <a:ext cx="7370285" cy="646331"/>
          </a:xfrm>
          <a:prstGeom prst="rect">
            <a:avLst/>
          </a:prstGeom>
        </p:spPr>
        <p:txBody>
          <a:bodyPr wrap="square">
            <a:spAutoFit/>
          </a:bodyPr>
          <a:lstStyle/>
          <a:p>
            <a:pPr marL="514350" lvl="0" indent="-514350">
              <a:buFont typeface="+mj-lt"/>
              <a:buAutoNum type="alphaUcPeriod" startAt="4"/>
            </a:pPr>
            <a:r>
              <a:rPr lang="en-US" b="1" dirty="0">
                <a:latin typeface="Avenir Next Ultra Light" panose="020B0203020202020204" pitchFamily="34" charset="77"/>
                <a:ea typeface="MS Mincho" panose="02020609040205080304" pitchFamily="49" charset="-128"/>
                <a:cs typeface="Arial" panose="020B0604020202020204" pitchFamily="34" charset="0"/>
              </a:rPr>
              <a:t>Proponents of euthanasia fail to acknowledge that suffering can be redemptive.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18" name="Picture 17">
            <a:extLst>
              <a:ext uri="{FF2B5EF4-FFF2-40B4-BE49-F238E27FC236}">
                <a16:creationId xmlns:a16="http://schemas.microsoft.com/office/drawing/2014/main" id="{F7B055C8-8D62-1245-B5D2-79F8E430A795}"/>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9" name="TextBox 18">
            <a:extLst>
              <a:ext uri="{FF2B5EF4-FFF2-40B4-BE49-F238E27FC236}">
                <a16:creationId xmlns:a16="http://schemas.microsoft.com/office/drawing/2014/main" id="{D9953D37-39F6-DF48-99BE-E47D539D1AD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0" name="TextBox 19">
            <a:extLst>
              <a:ext uri="{FF2B5EF4-FFF2-40B4-BE49-F238E27FC236}">
                <a16:creationId xmlns:a16="http://schemas.microsoft.com/office/drawing/2014/main" id="{8989FF82-038D-2E4F-932E-1419BBB92AD5}"/>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E1949002-0334-3EED-A6D8-CB6DECEE7E3F}"/>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Tree>
    <p:extLst>
      <p:ext uri="{BB962C8B-B14F-4D97-AF65-F5344CB8AC3E}">
        <p14:creationId xmlns:p14="http://schemas.microsoft.com/office/powerpoint/2010/main" val="31813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8" name="Picture 17">
            <a:extLst>
              <a:ext uri="{FF2B5EF4-FFF2-40B4-BE49-F238E27FC236}">
                <a16:creationId xmlns:a16="http://schemas.microsoft.com/office/drawing/2014/main" id="{F7B055C8-8D62-1245-B5D2-79F8E430A795}"/>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9" name="TextBox 18">
            <a:extLst>
              <a:ext uri="{FF2B5EF4-FFF2-40B4-BE49-F238E27FC236}">
                <a16:creationId xmlns:a16="http://schemas.microsoft.com/office/drawing/2014/main" id="{D9953D37-39F6-DF48-99BE-E47D539D1AD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0" name="TextBox 19">
            <a:extLst>
              <a:ext uri="{FF2B5EF4-FFF2-40B4-BE49-F238E27FC236}">
                <a16:creationId xmlns:a16="http://schemas.microsoft.com/office/drawing/2014/main" id="{8989FF82-038D-2E4F-932E-1419BBB92AD5}"/>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111BC20C-72A5-A648-BD57-C446C1FE472F}"/>
              </a:ext>
            </a:extLst>
          </p:cNvPr>
          <p:cNvSpPr/>
          <p:nvPr/>
        </p:nvSpPr>
        <p:spPr>
          <a:xfrm>
            <a:off x="1597159" y="3564709"/>
            <a:ext cx="6800080" cy="646331"/>
          </a:xfrm>
          <a:prstGeom prst="rect">
            <a:avLst/>
          </a:prstGeom>
        </p:spPr>
        <p:txBody>
          <a:bodyPr wrap="square">
            <a:spAutoFit/>
          </a:bodyPr>
          <a:lstStyle/>
          <a:p>
            <a:pPr marL="285750" lvl="0" indent="-285750">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God promises if we trust Him, He will use our pain for His glory and for our good. </a:t>
            </a:r>
            <a:endParaRPr lang="en-US" sz="2000" b="1" dirty="0">
              <a:effectLst/>
              <a:latin typeface="Avenir Next Ultra Light" panose="020B0203020202020204" pitchFamily="34" charset="77"/>
              <a:ea typeface="Times New Roman" panose="02020603050405020304" pitchFamily="18" charset="0"/>
            </a:endParaRPr>
          </a:p>
        </p:txBody>
      </p:sp>
      <p:sp>
        <p:nvSpPr>
          <p:cNvPr id="2" name="Rectangle 1">
            <a:extLst>
              <a:ext uri="{FF2B5EF4-FFF2-40B4-BE49-F238E27FC236}">
                <a16:creationId xmlns:a16="http://schemas.microsoft.com/office/drawing/2014/main" id="{DFF3F191-C63E-14FF-2B6B-471DCB7D6128}"/>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5" name="Rectangle 4">
            <a:extLst>
              <a:ext uri="{FF2B5EF4-FFF2-40B4-BE49-F238E27FC236}">
                <a16:creationId xmlns:a16="http://schemas.microsoft.com/office/drawing/2014/main" id="{199D5940-0F02-A6F3-36C3-E951163401FF}"/>
              </a:ext>
            </a:extLst>
          </p:cNvPr>
          <p:cNvSpPr/>
          <p:nvPr/>
        </p:nvSpPr>
        <p:spPr>
          <a:xfrm>
            <a:off x="1026954" y="2764433"/>
            <a:ext cx="7370285" cy="646331"/>
          </a:xfrm>
          <a:prstGeom prst="rect">
            <a:avLst/>
          </a:prstGeom>
        </p:spPr>
        <p:txBody>
          <a:bodyPr wrap="square">
            <a:spAutoFit/>
          </a:bodyPr>
          <a:lstStyle/>
          <a:p>
            <a:pPr marL="514350" lvl="0" indent="-514350">
              <a:buFont typeface="+mj-lt"/>
              <a:buAutoNum type="alphaUcPeriod" startAt="4"/>
            </a:pPr>
            <a:r>
              <a:rPr lang="en-US" b="1" dirty="0">
                <a:latin typeface="Avenir Next Ultra Light" panose="020B0203020202020204" pitchFamily="34" charset="77"/>
                <a:ea typeface="MS Mincho" panose="02020609040205080304" pitchFamily="49" charset="-128"/>
                <a:cs typeface="Arial" panose="020B0604020202020204" pitchFamily="34" charset="0"/>
              </a:rPr>
              <a:t>Proponents of euthanasia fail to acknowledge that suffering can be redemptive.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08102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6B28B70-D12B-4E48-A20B-744802ECA14E}"/>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0" name="TextBox 9">
            <a:extLst>
              <a:ext uri="{FF2B5EF4-FFF2-40B4-BE49-F238E27FC236}">
                <a16:creationId xmlns:a16="http://schemas.microsoft.com/office/drawing/2014/main" id="{53D9E0D3-53B6-8B4D-BF21-26840B92DA77}"/>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1" name="TextBox 10">
            <a:extLst>
              <a:ext uri="{FF2B5EF4-FFF2-40B4-BE49-F238E27FC236}">
                <a16:creationId xmlns:a16="http://schemas.microsoft.com/office/drawing/2014/main" id="{AD3B0EAD-DBD7-6E4A-8BFB-2579D8CDAB7C}"/>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3" name="Rectangle 12">
            <a:extLst>
              <a:ext uri="{FF2B5EF4-FFF2-40B4-BE49-F238E27FC236}">
                <a16:creationId xmlns:a16="http://schemas.microsoft.com/office/drawing/2014/main" id="{19F3EABB-AC1E-3C43-ADF2-3D736E747ECA}"/>
              </a:ext>
            </a:extLst>
          </p:cNvPr>
          <p:cNvSpPr/>
          <p:nvPr/>
        </p:nvSpPr>
        <p:spPr>
          <a:xfrm>
            <a:off x="3627120" y="2506151"/>
            <a:ext cx="4305300" cy="3154710"/>
          </a:xfrm>
          <a:prstGeom prst="rect">
            <a:avLst/>
          </a:prstGeom>
        </p:spPr>
        <p:txBody>
          <a:bodyPr wrap="square">
            <a:spAutoFit/>
          </a:bodyPr>
          <a:lstStyle/>
          <a:p>
            <a:pPr algn="r">
              <a:buSzPts val="750"/>
            </a:pPr>
            <a:r>
              <a:rPr lang="en-US" sz="2400" dirty="0">
                <a:solidFill>
                  <a:srgbClr val="052CFB"/>
                </a:solidFill>
                <a:latin typeface="+mj-lt"/>
                <a:ea typeface="Times New Roman" panose="02020603050405020304" pitchFamily="18" charset="0"/>
                <a:cs typeface="Times New Roman" panose="02020603050405020304" pitchFamily="18" charset="0"/>
              </a:rPr>
              <a:t>“The practical distinctions between euthanasia and assisted suicide are about as substantial as the differences between the actions of the left and the right leg in walking: one step naturally follows the other.” </a:t>
            </a:r>
          </a:p>
          <a:p>
            <a:pPr>
              <a:buSzPts val="750"/>
            </a:pPr>
            <a:endParaRPr lang="en-US" sz="1100" dirty="0">
              <a:solidFill>
                <a:srgbClr val="052CFB"/>
              </a:solidFill>
              <a:effectLst/>
              <a:latin typeface="+mj-lt"/>
              <a:ea typeface="Times New Roman" panose="02020603050405020304" pitchFamily="18" charset="0"/>
              <a:cs typeface="Times New Roman" panose="02020603050405020304" pitchFamily="18" charset="0"/>
            </a:endParaRPr>
          </a:p>
          <a:p>
            <a:pPr algn="r">
              <a:buSzPts val="750"/>
            </a:pPr>
            <a:r>
              <a:rPr lang="en-US" sz="2000" dirty="0">
                <a:solidFill>
                  <a:srgbClr val="052CFB"/>
                </a:solidFill>
                <a:effectLst/>
                <a:latin typeface="+mj-lt"/>
                <a:ea typeface="Times New Roman" panose="02020603050405020304" pitchFamily="18" charset="0"/>
                <a:cs typeface="Times New Roman" panose="02020603050405020304" pitchFamily="18" charset="0"/>
              </a:rPr>
              <a:t>– Wesley J. Smith </a:t>
            </a:r>
          </a:p>
        </p:txBody>
      </p:sp>
      <p:pic>
        <p:nvPicPr>
          <p:cNvPr id="14" name="Picture 13">
            <a:extLst>
              <a:ext uri="{FF2B5EF4-FFF2-40B4-BE49-F238E27FC236}">
                <a16:creationId xmlns:a16="http://schemas.microsoft.com/office/drawing/2014/main" id="{C10BB6A6-04C0-4B40-8577-DBC9A2C23473}"/>
              </a:ext>
            </a:extLst>
          </p:cNvPr>
          <p:cNvPicPr>
            <a:picLocks noChangeAspect="1"/>
          </p:cNvPicPr>
          <p:nvPr/>
        </p:nvPicPr>
        <p:blipFill>
          <a:blip r:embed="rId3"/>
          <a:stretch>
            <a:fillRect/>
          </a:stretch>
        </p:blipFill>
        <p:spPr>
          <a:xfrm flipH="1">
            <a:off x="1303020" y="2683553"/>
            <a:ext cx="2067920" cy="2783407"/>
          </a:xfrm>
          <a:prstGeom prst="rect">
            <a:avLst/>
          </a:prstGeom>
          <a:effectLst>
            <a:outerShdw blurRad="50800" dist="38100" dir="8100000" sx="101000" sy="101000" algn="tr" rotWithShape="0">
              <a:prstClr val="black">
                <a:alpha val="40000"/>
              </a:prstClr>
            </a:outerShdw>
          </a:effectLst>
        </p:spPr>
      </p:pic>
      <p:pic>
        <p:nvPicPr>
          <p:cNvPr id="5" name="Picture 4">
            <a:extLst>
              <a:ext uri="{FF2B5EF4-FFF2-40B4-BE49-F238E27FC236}">
                <a16:creationId xmlns:a16="http://schemas.microsoft.com/office/drawing/2014/main" id="{125DB233-2BD1-DB68-0DCB-A0CE9A1D82E6}"/>
              </a:ext>
            </a:extLst>
          </p:cNvPr>
          <p:cNvPicPr>
            <a:picLocks noChangeAspect="1"/>
          </p:cNvPicPr>
          <p:nvPr/>
        </p:nvPicPr>
        <p:blipFill>
          <a:blip r:embed="rId4"/>
          <a:stretch>
            <a:fillRect/>
          </a:stretch>
        </p:blipFill>
        <p:spPr>
          <a:xfrm>
            <a:off x="3035511" y="6047984"/>
            <a:ext cx="2869989" cy="400431"/>
          </a:xfrm>
          <a:prstGeom prst="rect">
            <a:avLst/>
          </a:prstGeom>
        </p:spPr>
      </p:pic>
      <p:sp>
        <p:nvSpPr>
          <p:cNvPr id="2" name="TextBox 1">
            <a:extLst>
              <a:ext uri="{FF2B5EF4-FFF2-40B4-BE49-F238E27FC236}">
                <a16:creationId xmlns:a16="http://schemas.microsoft.com/office/drawing/2014/main" id="{AAFDBF2B-E2CF-7F9F-4D8C-E843724266CA}"/>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05976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B055C8-8D62-1245-B5D2-79F8E430A795}"/>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9" name="TextBox 18">
            <a:extLst>
              <a:ext uri="{FF2B5EF4-FFF2-40B4-BE49-F238E27FC236}">
                <a16:creationId xmlns:a16="http://schemas.microsoft.com/office/drawing/2014/main" id="{D9953D37-39F6-DF48-99BE-E47D539D1AD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0" name="TextBox 19">
            <a:extLst>
              <a:ext uri="{FF2B5EF4-FFF2-40B4-BE49-F238E27FC236}">
                <a16:creationId xmlns:a16="http://schemas.microsoft.com/office/drawing/2014/main" id="{8989FF82-038D-2E4F-932E-1419BBB92AD5}"/>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2" name="Rectangle 1">
            <a:extLst>
              <a:ext uri="{FF2B5EF4-FFF2-40B4-BE49-F238E27FC236}">
                <a16:creationId xmlns:a16="http://schemas.microsoft.com/office/drawing/2014/main" id="{9F03C26C-6809-B6B5-17A3-FACDD3EF99C1}"/>
              </a:ext>
            </a:extLst>
          </p:cNvPr>
          <p:cNvSpPr/>
          <p:nvPr/>
        </p:nvSpPr>
        <p:spPr>
          <a:xfrm>
            <a:off x="1915854" y="4364985"/>
            <a:ext cx="6462335" cy="877163"/>
          </a:xfrm>
          <a:prstGeom prst="rect">
            <a:avLst/>
          </a:prstGeom>
        </p:spPr>
        <p:txBody>
          <a:bodyPr wrap="square">
            <a:spAutoFit/>
          </a:bodyPr>
          <a:lstStyle/>
          <a:p>
            <a:pPr marL="342900" marR="0" lvl="0" indent="-342900" rtl="0">
              <a:spcBef>
                <a:spcPts val="0"/>
              </a:spcBef>
              <a:spcAft>
                <a:spcPts val="0"/>
              </a:spcAft>
              <a:buSzPct val="100000"/>
              <a:buFont typeface="Arial" panose="020B0604020202020204" pitchFamily="34" charset="0"/>
              <a:buChar char="•"/>
            </a:pPr>
            <a:r>
              <a:rPr lang="en-US" sz="1700" b="1"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Romans 5:3-4, “We</a:t>
            </a:r>
            <a:r>
              <a:rPr lang="en-US" sz="1700" b="1" baseline="30000"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 </a:t>
            </a:r>
            <a:r>
              <a:rPr lang="en-US" sz="1700" b="1"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glory in our sufferings, because we know that suffering produces perseverance; perseverance, character; and character, hope.”</a:t>
            </a:r>
            <a:endParaRPr lang="en-US" sz="1700"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5" name="Rectangle 4">
            <a:extLst>
              <a:ext uri="{FF2B5EF4-FFF2-40B4-BE49-F238E27FC236}">
                <a16:creationId xmlns:a16="http://schemas.microsoft.com/office/drawing/2014/main" id="{E20FAAEE-1D2A-12BC-EC07-DE8B431E3CC7}"/>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6" name="Rectangle 5">
            <a:extLst>
              <a:ext uri="{FF2B5EF4-FFF2-40B4-BE49-F238E27FC236}">
                <a16:creationId xmlns:a16="http://schemas.microsoft.com/office/drawing/2014/main" id="{D159B235-3F76-FF11-8841-B2A228FA48AD}"/>
              </a:ext>
            </a:extLst>
          </p:cNvPr>
          <p:cNvSpPr/>
          <p:nvPr/>
        </p:nvSpPr>
        <p:spPr>
          <a:xfrm>
            <a:off x="1597159" y="3564709"/>
            <a:ext cx="6800080" cy="646331"/>
          </a:xfrm>
          <a:prstGeom prst="rect">
            <a:avLst/>
          </a:prstGeom>
        </p:spPr>
        <p:txBody>
          <a:bodyPr wrap="square">
            <a:spAutoFit/>
          </a:bodyPr>
          <a:lstStyle/>
          <a:p>
            <a:pPr marL="285750" lvl="0" indent="-285750">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God promises if we trust Him, He will use our pain for His glory and for our good. </a:t>
            </a:r>
            <a:endParaRPr lang="en-US" sz="2000" b="1" dirty="0">
              <a:effectLst/>
              <a:latin typeface="Avenir Next Ultra Light" panose="020B0203020202020204" pitchFamily="34" charset="77"/>
              <a:ea typeface="Times New Roman" panose="02020603050405020304" pitchFamily="18" charset="0"/>
            </a:endParaRPr>
          </a:p>
        </p:txBody>
      </p:sp>
      <p:sp>
        <p:nvSpPr>
          <p:cNvPr id="7" name="Rectangle 6">
            <a:extLst>
              <a:ext uri="{FF2B5EF4-FFF2-40B4-BE49-F238E27FC236}">
                <a16:creationId xmlns:a16="http://schemas.microsoft.com/office/drawing/2014/main" id="{91192A64-F3A2-DD67-EE90-C65FA3D9A78E}"/>
              </a:ext>
            </a:extLst>
          </p:cNvPr>
          <p:cNvSpPr/>
          <p:nvPr/>
        </p:nvSpPr>
        <p:spPr>
          <a:xfrm>
            <a:off x="1026954" y="2764433"/>
            <a:ext cx="7370285" cy="646331"/>
          </a:xfrm>
          <a:prstGeom prst="rect">
            <a:avLst/>
          </a:prstGeom>
        </p:spPr>
        <p:txBody>
          <a:bodyPr wrap="square">
            <a:spAutoFit/>
          </a:bodyPr>
          <a:lstStyle/>
          <a:p>
            <a:pPr marL="514350" lvl="0" indent="-514350">
              <a:buFont typeface="+mj-lt"/>
              <a:buAutoNum type="alphaUcPeriod" startAt="4"/>
            </a:pPr>
            <a:r>
              <a:rPr lang="en-US" b="1" dirty="0">
                <a:latin typeface="Avenir Next Ultra Light" panose="020B0203020202020204" pitchFamily="34" charset="77"/>
                <a:ea typeface="MS Mincho" panose="02020609040205080304" pitchFamily="49" charset="-128"/>
                <a:cs typeface="Arial" panose="020B0604020202020204" pitchFamily="34" charset="0"/>
              </a:rPr>
              <a:t>Proponents of euthanasia fail to acknowledge that suffering can be redemptive.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8" name="Picture 7">
            <a:extLst>
              <a:ext uri="{FF2B5EF4-FFF2-40B4-BE49-F238E27FC236}">
                <a16:creationId xmlns:a16="http://schemas.microsoft.com/office/drawing/2014/main" id="{2C788269-ADE6-49F8-464A-7772A7C6F745}"/>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329194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B055C8-8D62-1245-B5D2-79F8E430A795}"/>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9" name="TextBox 18">
            <a:extLst>
              <a:ext uri="{FF2B5EF4-FFF2-40B4-BE49-F238E27FC236}">
                <a16:creationId xmlns:a16="http://schemas.microsoft.com/office/drawing/2014/main" id="{D9953D37-39F6-DF48-99BE-E47D539D1AD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0" name="TextBox 19">
            <a:extLst>
              <a:ext uri="{FF2B5EF4-FFF2-40B4-BE49-F238E27FC236}">
                <a16:creationId xmlns:a16="http://schemas.microsoft.com/office/drawing/2014/main" id="{8989FF82-038D-2E4F-932E-1419BBB92AD5}"/>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6" name="Rectangle 15">
            <a:extLst>
              <a:ext uri="{FF2B5EF4-FFF2-40B4-BE49-F238E27FC236}">
                <a16:creationId xmlns:a16="http://schemas.microsoft.com/office/drawing/2014/main" id="{9FFEF488-503B-CB5A-7554-6F51C481BE80}"/>
              </a:ext>
            </a:extLst>
          </p:cNvPr>
          <p:cNvSpPr/>
          <p:nvPr/>
        </p:nvSpPr>
        <p:spPr>
          <a:xfrm>
            <a:off x="1915854" y="5349871"/>
            <a:ext cx="6576637" cy="615553"/>
          </a:xfrm>
          <a:prstGeom prst="rect">
            <a:avLst/>
          </a:prstGeom>
        </p:spPr>
        <p:txBody>
          <a:bodyPr wrap="square">
            <a:spAutoFit/>
          </a:bodyPr>
          <a:lstStyle/>
          <a:p>
            <a:pPr marL="285750" lvl="0" indent="-285750">
              <a:buSzPct val="100000"/>
              <a:buFont typeface="Arial" panose="020B0604020202020204" pitchFamily="34" charset="0"/>
              <a:buChar char="•"/>
            </a:pPr>
            <a:r>
              <a:rPr lang="en-US" sz="1700" b="1" dirty="0">
                <a:solidFill>
                  <a:srgbClr val="0432FF"/>
                </a:solidFill>
                <a:latin typeface="Avenir Next Ultra Light" panose="020B0203020202020204" pitchFamily="34" charset="77"/>
                <a:ea typeface="Times New Roman" panose="02020603050405020304" pitchFamily="18" charset="0"/>
              </a:rPr>
              <a:t>Psalm 119:67, “Before I was afflicted, I went astray, but now I obey your word.”</a:t>
            </a:r>
            <a:endParaRPr lang="en-US" sz="1700" b="1" dirty="0">
              <a:effectLst/>
              <a:latin typeface="Avenir Next Ultra Light" panose="020B0203020202020204" pitchFamily="34" charset="77"/>
              <a:ea typeface="Times New Roman" panose="02020603050405020304" pitchFamily="18" charset="0"/>
            </a:endParaRPr>
          </a:p>
        </p:txBody>
      </p:sp>
      <p:sp>
        <p:nvSpPr>
          <p:cNvPr id="2" name="Rectangle 1">
            <a:extLst>
              <a:ext uri="{FF2B5EF4-FFF2-40B4-BE49-F238E27FC236}">
                <a16:creationId xmlns:a16="http://schemas.microsoft.com/office/drawing/2014/main" id="{F56A1E2F-535F-D2D1-EC9C-F5A1BCC47C1B}"/>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5" name="Rectangle 4">
            <a:extLst>
              <a:ext uri="{FF2B5EF4-FFF2-40B4-BE49-F238E27FC236}">
                <a16:creationId xmlns:a16="http://schemas.microsoft.com/office/drawing/2014/main" id="{3945F230-9682-6B05-71ED-F733A6F87ECC}"/>
              </a:ext>
            </a:extLst>
          </p:cNvPr>
          <p:cNvSpPr/>
          <p:nvPr/>
        </p:nvSpPr>
        <p:spPr>
          <a:xfrm>
            <a:off x="1915854" y="4364985"/>
            <a:ext cx="6462335" cy="877163"/>
          </a:xfrm>
          <a:prstGeom prst="rect">
            <a:avLst/>
          </a:prstGeom>
        </p:spPr>
        <p:txBody>
          <a:bodyPr wrap="square">
            <a:spAutoFit/>
          </a:bodyPr>
          <a:lstStyle/>
          <a:p>
            <a:pPr marL="342900" marR="0" lvl="0" indent="-342900" rtl="0">
              <a:spcBef>
                <a:spcPts val="0"/>
              </a:spcBef>
              <a:spcAft>
                <a:spcPts val="0"/>
              </a:spcAft>
              <a:buSzPct val="100000"/>
              <a:buFont typeface="Arial" panose="020B0604020202020204" pitchFamily="34" charset="0"/>
              <a:buChar char="•"/>
            </a:pPr>
            <a:r>
              <a:rPr lang="en-US" sz="1700" b="1"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Romans 5:3-4, “We</a:t>
            </a:r>
            <a:r>
              <a:rPr lang="en-US" sz="1700" b="1" baseline="30000"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 </a:t>
            </a:r>
            <a:r>
              <a:rPr lang="en-US" sz="1700" b="1" dirty="0">
                <a:solidFill>
                  <a:srgbClr val="0432FF"/>
                </a:solidFill>
                <a:effectLst/>
                <a:latin typeface="Avenir Next Ultra Light" panose="020B0203020202020204" pitchFamily="34" charset="77"/>
                <a:ea typeface="Times New Roman" panose="02020603050405020304" pitchFamily="18" charset="0"/>
                <a:cs typeface="Calibri Light" panose="020F0302020204030204" pitchFamily="34" charset="0"/>
              </a:rPr>
              <a:t>glory in our sufferings, because we know that suffering produces perseverance; perseverance, character; and character, hope.”</a:t>
            </a:r>
            <a:endParaRPr lang="en-US" sz="1700"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6" name="Rectangle 5">
            <a:extLst>
              <a:ext uri="{FF2B5EF4-FFF2-40B4-BE49-F238E27FC236}">
                <a16:creationId xmlns:a16="http://schemas.microsoft.com/office/drawing/2014/main" id="{E7451ED6-81F0-7ED3-F2EC-6C6D71F7479A}"/>
              </a:ext>
            </a:extLst>
          </p:cNvPr>
          <p:cNvSpPr/>
          <p:nvPr/>
        </p:nvSpPr>
        <p:spPr>
          <a:xfrm>
            <a:off x="1597159" y="3564709"/>
            <a:ext cx="6800080" cy="646331"/>
          </a:xfrm>
          <a:prstGeom prst="rect">
            <a:avLst/>
          </a:prstGeom>
        </p:spPr>
        <p:txBody>
          <a:bodyPr wrap="square">
            <a:spAutoFit/>
          </a:bodyPr>
          <a:lstStyle/>
          <a:p>
            <a:pPr marL="285750" lvl="0" indent="-285750">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God promises if we trust Him, He will use our pain for His glory and for our good. </a:t>
            </a:r>
            <a:endParaRPr lang="en-US" sz="2000" b="1" dirty="0">
              <a:effectLst/>
              <a:latin typeface="Avenir Next Ultra Light" panose="020B0203020202020204" pitchFamily="34" charset="77"/>
              <a:ea typeface="Times New Roman" panose="02020603050405020304" pitchFamily="18" charset="0"/>
            </a:endParaRPr>
          </a:p>
        </p:txBody>
      </p:sp>
      <p:sp>
        <p:nvSpPr>
          <p:cNvPr id="7" name="Rectangle 6">
            <a:extLst>
              <a:ext uri="{FF2B5EF4-FFF2-40B4-BE49-F238E27FC236}">
                <a16:creationId xmlns:a16="http://schemas.microsoft.com/office/drawing/2014/main" id="{BB79986C-4C88-95E3-9A80-F8ABF0E85749}"/>
              </a:ext>
            </a:extLst>
          </p:cNvPr>
          <p:cNvSpPr/>
          <p:nvPr/>
        </p:nvSpPr>
        <p:spPr>
          <a:xfrm>
            <a:off x="1026954" y="2764433"/>
            <a:ext cx="7370285" cy="646331"/>
          </a:xfrm>
          <a:prstGeom prst="rect">
            <a:avLst/>
          </a:prstGeom>
        </p:spPr>
        <p:txBody>
          <a:bodyPr wrap="square">
            <a:spAutoFit/>
          </a:bodyPr>
          <a:lstStyle/>
          <a:p>
            <a:pPr marL="514350" lvl="0" indent="-514350">
              <a:buFont typeface="+mj-lt"/>
              <a:buAutoNum type="alphaUcPeriod" startAt="4"/>
            </a:pPr>
            <a:r>
              <a:rPr lang="en-US" b="1" dirty="0">
                <a:latin typeface="Avenir Next Ultra Light" panose="020B0203020202020204" pitchFamily="34" charset="77"/>
                <a:ea typeface="MS Mincho" panose="02020609040205080304" pitchFamily="49" charset="-128"/>
                <a:cs typeface="Arial" panose="020B0604020202020204" pitchFamily="34" charset="0"/>
              </a:rPr>
              <a:t>Proponents of euthanasia fail to acknowledge that suffering can be redemptive.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8" name="Picture 7">
            <a:extLst>
              <a:ext uri="{FF2B5EF4-FFF2-40B4-BE49-F238E27FC236}">
                <a16:creationId xmlns:a16="http://schemas.microsoft.com/office/drawing/2014/main" id="{46F605BF-ADEB-BE67-293F-C3FE47E9B856}"/>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36025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pic>
        <p:nvPicPr>
          <p:cNvPr id="18" name="Picture 17">
            <a:extLst>
              <a:ext uri="{FF2B5EF4-FFF2-40B4-BE49-F238E27FC236}">
                <a16:creationId xmlns:a16="http://schemas.microsoft.com/office/drawing/2014/main" id="{F7B055C8-8D62-1245-B5D2-79F8E430A795}"/>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19" name="TextBox 18">
            <a:extLst>
              <a:ext uri="{FF2B5EF4-FFF2-40B4-BE49-F238E27FC236}">
                <a16:creationId xmlns:a16="http://schemas.microsoft.com/office/drawing/2014/main" id="{D9953D37-39F6-DF48-99BE-E47D539D1ADB}"/>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0" name="TextBox 19">
            <a:extLst>
              <a:ext uri="{FF2B5EF4-FFF2-40B4-BE49-F238E27FC236}">
                <a16:creationId xmlns:a16="http://schemas.microsoft.com/office/drawing/2014/main" id="{8989FF82-038D-2E4F-932E-1419BBB92AD5}"/>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4" name="TextBox 13">
            <a:extLst>
              <a:ext uri="{FF2B5EF4-FFF2-40B4-BE49-F238E27FC236}">
                <a16:creationId xmlns:a16="http://schemas.microsoft.com/office/drawing/2014/main" id="{59C624F9-DFB2-67EB-DEDA-BDE8C997BEE0}"/>
              </a:ext>
            </a:extLst>
          </p:cNvPr>
          <p:cNvSpPr txBox="1"/>
          <p:nvPr/>
        </p:nvSpPr>
        <p:spPr>
          <a:xfrm>
            <a:off x="1982465" y="4619074"/>
            <a:ext cx="5866135" cy="707886"/>
          </a:xfrm>
          <a:prstGeom prst="rect">
            <a:avLst/>
          </a:prstGeom>
          <a:solidFill>
            <a:schemeClr val="bg1">
              <a:lumMod val="85000"/>
            </a:schemeClr>
          </a:solidFill>
          <a:ln>
            <a:solidFill>
              <a:schemeClr val="tx1"/>
            </a:solidFill>
          </a:ln>
        </p:spPr>
        <p:txBody>
          <a:bodyPr wrap="square" rtlCol="0">
            <a:spAutoFit/>
          </a:bodyPr>
          <a:lstStyle/>
          <a:p>
            <a:r>
              <a:rPr lang="en-US" sz="2000" b="1" u="sng" dirty="0">
                <a:latin typeface="Avenir Light" panose="020B0402020203020204" pitchFamily="34" charset="77"/>
              </a:rPr>
              <a:t>Guiding Principle</a:t>
            </a:r>
            <a:r>
              <a:rPr lang="en-US" sz="2000" dirty="0">
                <a:latin typeface="Avenir Light" panose="020B0402020203020204" pitchFamily="34" charset="77"/>
              </a:rPr>
              <a:t>: Eliminate the suffering, not the sufferer. Kill the pain, not the human. </a:t>
            </a:r>
          </a:p>
        </p:txBody>
      </p:sp>
      <p:sp>
        <p:nvSpPr>
          <p:cNvPr id="2" name="Rectangle 1">
            <a:extLst>
              <a:ext uri="{FF2B5EF4-FFF2-40B4-BE49-F238E27FC236}">
                <a16:creationId xmlns:a16="http://schemas.microsoft.com/office/drawing/2014/main" id="{A4E20BE5-7D99-CC95-8264-9A664EB61C23}"/>
              </a:ext>
            </a:extLst>
          </p:cNvPr>
          <p:cNvSpPr/>
          <p:nvPr/>
        </p:nvSpPr>
        <p:spPr>
          <a:xfrm>
            <a:off x="520274" y="1702144"/>
            <a:ext cx="8668870" cy="830997"/>
          </a:xfrm>
          <a:prstGeom prst="rect">
            <a:avLst/>
          </a:prstGeom>
          <a:effectLst>
            <a:outerShdw blurRad="88900" dist="38100" dir="5400000" algn="t" rotWithShape="0">
              <a:prstClr val="black">
                <a:alpha val="40000"/>
              </a:prstClr>
            </a:outerShdw>
          </a:effectLst>
        </p:spPr>
        <p:txBody>
          <a:bodyPr wrap="square">
            <a:spAutoFit/>
          </a:bodyPr>
          <a:lstStyle/>
          <a:p>
            <a:pPr marL="514350" indent="-514350">
              <a:buFont typeface="+mj-lt"/>
              <a:buAutoNum type="romanUcPeriod" startAt="5"/>
            </a:pPr>
            <a:r>
              <a:rPr lang="en-US" sz="2400" dirty="0">
                <a:latin typeface="Avenir Next" panose="020B0503020202020204" pitchFamily="34" charset="0"/>
                <a:cs typeface="Arial" panose="020B0604020202020204" pitchFamily="34" charset="0"/>
              </a:rPr>
              <a:t>CHRISTIAN RESPONSE TO EUTHANASIA &amp; ASSISTED SUICIDE:</a:t>
            </a:r>
          </a:p>
        </p:txBody>
      </p:sp>
      <p:sp>
        <p:nvSpPr>
          <p:cNvPr id="3" name="Rectangle 2">
            <a:extLst>
              <a:ext uri="{FF2B5EF4-FFF2-40B4-BE49-F238E27FC236}">
                <a16:creationId xmlns:a16="http://schemas.microsoft.com/office/drawing/2014/main" id="{7877F2AF-3318-7113-72DF-E527B5D98361}"/>
              </a:ext>
            </a:extLst>
          </p:cNvPr>
          <p:cNvSpPr/>
          <p:nvPr/>
        </p:nvSpPr>
        <p:spPr>
          <a:xfrm>
            <a:off x="1597159" y="3564709"/>
            <a:ext cx="6800080" cy="646331"/>
          </a:xfrm>
          <a:prstGeom prst="rect">
            <a:avLst/>
          </a:prstGeom>
        </p:spPr>
        <p:txBody>
          <a:bodyPr wrap="square">
            <a:spAutoFit/>
          </a:bodyPr>
          <a:lstStyle/>
          <a:p>
            <a:pPr marL="285750" lvl="0" indent="-285750">
              <a:buSzPct val="85000"/>
              <a:buFont typeface="Wingdings" pitchFamily="2" charset="2"/>
              <a:buChar char="Ø"/>
            </a:pPr>
            <a:r>
              <a:rPr lang="en-US" b="1" dirty="0">
                <a:latin typeface="Avenir Next Ultra Light" panose="020B0203020202020204" pitchFamily="34" charset="77"/>
                <a:ea typeface="Times New Roman" panose="02020603050405020304" pitchFamily="18" charset="0"/>
              </a:rPr>
              <a:t>God promises if we trust Him, He will use our pain for His glory and for our good. </a:t>
            </a:r>
            <a:endParaRPr lang="en-US" sz="2000" b="1" dirty="0">
              <a:effectLst/>
              <a:latin typeface="Avenir Next Ultra Light" panose="020B0203020202020204" pitchFamily="34" charset="77"/>
              <a:ea typeface="Times New Roman" panose="02020603050405020304" pitchFamily="18" charset="0"/>
            </a:endParaRPr>
          </a:p>
        </p:txBody>
      </p:sp>
      <p:sp>
        <p:nvSpPr>
          <p:cNvPr id="5" name="Rectangle 4">
            <a:extLst>
              <a:ext uri="{FF2B5EF4-FFF2-40B4-BE49-F238E27FC236}">
                <a16:creationId xmlns:a16="http://schemas.microsoft.com/office/drawing/2014/main" id="{DB5A2D35-8B19-1305-C0BE-DE815BDDCB47}"/>
              </a:ext>
            </a:extLst>
          </p:cNvPr>
          <p:cNvSpPr/>
          <p:nvPr/>
        </p:nvSpPr>
        <p:spPr>
          <a:xfrm>
            <a:off x="1026954" y="2764433"/>
            <a:ext cx="7370285" cy="646331"/>
          </a:xfrm>
          <a:prstGeom prst="rect">
            <a:avLst/>
          </a:prstGeom>
        </p:spPr>
        <p:txBody>
          <a:bodyPr wrap="square">
            <a:spAutoFit/>
          </a:bodyPr>
          <a:lstStyle/>
          <a:p>
            <a:pPr marL="514350" lvl="0" indent="-514350">
              <a:buFont typeface="+mj-lt"/>
              <a:buAutoNum type="alphaUcPeriod" startAt="4"/>
            </a:pPr>
            <a:r>
              <a:rPr lang="en-US" b="1" dirty="0">
                <a:latin typeface="Avenir Next Ultra Light" panose="020B0203020202020204" pitchFamily="34" charset="77"/>
                <a:ea typeface="MS Mincho" panose="02020609040205080304" pitchFamily="49" charset="-128"/>
                <a:cs typeface="Arial" panose="020B0604020202020204" pitchFamily="34" charset="0"/>
              </a:rPr>
              <a:t>Proponents of euthanasia fail to acknowledge that suffering can be redemptive. </a:t>
            </a:r>
            <a:endParaRPr lang="en-US" b="1" dirty="0">
              <a:effectLst/>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5047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14" name="Rectangle 13">
            <a:extLst>
              <a:ext uri="{FF2B5EF4-FFF2-40B4-BE49-F238E27FC236}">
                <a16:creationId xmlns:a16="http://schemas.microsoft.com/office/drawing/2014/main" id="{54928D6D-9061-39C4-4433-BBDD3B0F0F79}"/>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Tree>
    <p:extLst>
      <p:ext uri="{BB962C8B-B14F-4D97-AF65-F5344CB8AC3E}">
        <p14:creationId xmlns:p14="http://schemas.microsoft.com/office/powerpoint/2010/main" val="11864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5" name="TextBox 4">
            <a:extLst>
              <a:ext uri="{FF2B5EF4-FFF2-40B4-BE49-F238E27FC236}">
                <a16:creationId xmlns:a16="http://schemas.microsoft.com/office/drawing/2014/main" id="{5E5D21F9-02EB-4319-9DA3-1E4A7356F89D}"/>
              </a:ext>
            </a:extLst>
          </p:cNvPr>
          <p:cNvSpPr txBox="1"/>
          <p:nvPr/>
        </p:nvSpPr>
        <p:spPr>
          <a:xfrm>
            <a:off x="791136" y="2790842"/>
            <a:ext cx="7322820" cy="369332"/>
          </a:xfrm>
          <a:prstGeom prst="rect">
            <a:avLst/>
          </a:prstGeom>
          <a:noFill/>
        </p:spPr>
        <p:txBody>
          <a:bodyPr wrap="square">
            <a:spAutoFit/>
          </a:bodyPr>
          <a:lstStyle/>
          <a:p>
            <a:pPr marL="342900" marR="0" lvl="0" indent="-342900" rtl="0">
              <a:spcBef>
                <a:spcPts val="0"/>
              </a:spcBef>
              <a:spcAft>
                <a:spcPts val="0"/>
              </a:spcAft>
              <a:buFont typeface="Wingdings" pitchFamily="2" charset="2"/>
              <a:buChar char="Ø"/>
            </a:pP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Values a "SANCTITY-OF-LIFE" ethic over “QUALITY-OF-LIFE” ethic. </a:t>
            </a:r>
            <a:endParaRPr lang="en-US"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Rectangle 1">
            <a:extLst>
              <a:ext uri="{FF2B5EF4-FFF2-40B4-BE49-F238E27FC236}">
                <a16:creationId xmlns:a16="http://schemas.microsoft.com/office/drawing/2014/main" id="{25C9CFCD-B30F-AC5E-134A-8D898647F8F8}"/>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Tree>
    <p:extLst>
      <p:ext uri="{BB962C8B-B14F-4D97-AF65-F5344CB8AC3E}">
        <p14:creationId xmlns:p14="http://schemas.microsoft.com/office/powerpoint/2010/main" val="200560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5" name="TextBox 4">
            <a:extLst>
              <a:ext uri="{FF2B5EF4-FFF2-40B4-BE49-F238E27FC236}">
                <a16:creationId xmlns:a16="http://schemas.microsoft.com/office/drawing/2014/main" id="{5E5D21F9-02EB-4319-9DA3-1E4A7356F89D}"/>
              </a:ext>
            </a:extLst>
          </p:cNvPr>
          <p:cNvSpPr txBox="1"/>
          <p:nvPr/>
        </p:nvSpPr>
        <p:spPr>
          <a:xfrm>
            <a:off x="791136" y="2790842"/>
            <a:ext cx="7322820" cy="369332"/>
          </a:xfrm>
          <a:prstGeom prst="rect">
            <a:avLst/>
          </a:prstGeom>
          <a:noFill/>
        </p:spPr>
        <p:txBody>
          <a:bodyPr wrap="square">
            <a:spAutoFit/>
          </a:bodyPr>
          <a:lstStyle/>
          <a:p>
            <a:pPr marL="342900" marR="0" lvl="0" indent="-342900" rtl="0">
              <a:spcBef>
                <a:spcPts val="0"/>
              </a:spcBef>
              <a:spcAft>
                <a:spcPts val="0"/>
              </a:spcAft>
              <a:buFont typeface="Wingdings" pitchFamily="2" charset="2"/>
              <a:buChar char="Ø"/>
            </a:pP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Values a "SANCTITY-OF-LIFE" ethic over “QUALITY-OF-LIFE” ethic. </a:t>
            </a:r>
            <a:endParaRPr lang="en-US"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7" name="TextBox 6">
            <a:extLst>
              <a:ext uri="{FF2B5EF4-FFF2-40B4-BE49-F238E27FC236}">
                <a16:creationId xmlns:a16="http://schemas.microsoft.com/office/drawing/2014/main" id="{E6FA576A-97F9-4FB5-D0ED-ED0F19ADA116}"/>
              </a:ext>
            </a:extLst>
          </p:cNvPr>
          <p:cNvSpPr txBox="1"/>
          <p:nvPr/>
        </p:nvSpPr>
        <p:spPr>
          <a:xfrm>
            <a:off x="791135" y="3403523"/>
            <a:ext cx="7838515" cy="923330"/>
          </a:xfrm>
          <a:prstGeom prst="rect">
            <a:avLst/>
          </a:prstGeom>
          <a:noFill/>
        </p:spPr>
        <p:txBody>
          <a:bodyPr wrap="square">
            <a:spAutoFit/>
          </a:bodyPr>
          <a:lstStyle/>
          <a:p>
            <a:pPr marL="342900" marR="0" lvl="0" indent="-342900" rtl="0">
              <a:spcBef>
                <a:spcPts val="0"/>
              </a:spcBef>
              <a:spcAft>
                <a:spcPts val="0"/>
              </a:spcAft>
              <a:buFont typeface="Wingdings" pitchFamily="2" charset="2"/>
              <a:buChar char="Ø"/>
            </a:pP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Our duty to </a:t>
            </a:r>
            <a:r>
              <a:rPr lang="en-US"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those who are </a:t>
            </a: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suicidal is not to affirm their despair, but to help them find meaning and value in their lives, even in unavoidable suffering. </a:t>
            </a:r>
            <a:endParaRPr lang="en-US"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Rectangle 1">
            <a:extLst>
              <a:ext uri="{FF2B5EF4-FFF2-40B4-BE49-F238E27FC236}">
                <a16:creationId xmlns:a16="http://schemas.microsoft.com/office/drawing/2014/main" id="{25C9CFCD-B30F-AC5E-134A-8D898647F8F8}"/>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Tree>
    <p:extLst>
      <p:ext uri="{BB962C8B-B14F-4D97-AF65-F5344CB8AC3E}">
        <p14:creationId xmlns:p14="http://schemas.microsoft.com/office/powerpoint/2010/main" val="184593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5" name="TextBox 4">
            <a:extLst>
              <a:ext uri="{FF2B5EF4-FFF2-40B4-BE49-F238E27FC236}">
                <a16:creationId xmlns:a16="http://schemas.microsoft.com/office/drawing/2014/main" id="{5E5D21F9-02EB-4319-9DA3-1E4A7356F89D}"/>
              </a:ext>
            </a:extLst>
          </p:cNvPr>
          <p:cNvSpPr txBox="1"/>
          <p:nvPr/>
        </p:nvSpPr>
        <p:spPr>
          <a:xfrm>
            <a:off x="791136" y="2790842"/>
            <a:ext cx="7322820" cy="369332"/>
          </a:xfrm>
          <a:prstGeom prst="rect">
            <a:avLst/>
          </a:prstGeom>
          <a:noFill/>
        </p:spPr>
        <p:txBody>
          <a:bodyPr wrap="square">
            <a:spAutoFit/>
          </a:bodyPr>
          <a:lstStyle/>
          <a:p>
            <a:pPr marL="342900" marR="0" lvl="0" indent="-342900" rtl="0">
              <a:spcBef>
                <a:spcPts val="0"/>
              </a:spcBef>
              <a:spcAft>
                <a:spcPts val="0"/>
              </a:spcAft>
              <a:buFont typeface="Wingdings" pitchFamily="2" charset="2"/>
              <a:buChar char="Ø"/>
            </a:pP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Values a "SANCTITY-OF-LIFE" ethic over “QUALITY-OF-LIFE” ethic. </a:t>
            </a:r>
            <a:endParaRPr lang="en-US"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7" name="TextBox 6">
            <a:extLst>
              <a:ext uri="{FF2B5EF4-FFF2-40B4-BE49-F238E27FC236}">
                <a16:creationId xmlns:a16="http://schemas.microsoft.com/office/drawing/2014/main" id="{E6FA576A-97F9-4FB5-D0ED-ED0F19ADA116}"/>
              </a:ext>
            </a:extLst>
          </p:cNvPr>
          <p:cNvSpPr txBox="1"/>
          <p:nvPr/>
        </p:nvSpPr>
        <p:spPr>
          <a:xfrm>
            <a:off x="791135" y="3403523"/>
            <a:ext cx="7838515" cy="923330"/>
          </a:xfrm>
          <a:prstGeom prst="rect">
            <a:avLst/>
          </a:prstGeom>
          <a:noFill/>
        </p:spPr>
        <p:txBody>
          <a:bodyPr wrap="square">
            <a:spAutoFit/>
          </a:bodyPr>
          <a:lstStyle/>
          <a:p>
            <a:pPr marL="342900" marR="0" lvl="0" indent="-342900" rtl="0">
              <a:spcBef>
                <a:spcPts val="0"/>
              </a:spcBef>
              <a:spcAft>
                <a:spcPts val="0"/>
              </a:spcAft>
              <a:buFont typeface="Wingdings" pitchFamily="2" charset="2"/>
              <a:buChar char="Ø"/>
            </a:pP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Our duty to </a:t>
            </a:r>
            <a:r>
              <a:rPr lang="en-US"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those who are </a:t>
            </a:r>
            <a:r>
              <a:rPr lang="en-US"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suicidal is not to affirm their despair, but to help them find meaning and value in their lives, even in unavoidable suffering. </a:t>
            </a:r>
            <a:endParaRPr lang="en-US"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8" name="Rectangle 7">
            <a:extLst>
              <a:ext uri="{FF2B5EF4-FFF2-40B4-BE49-F238E27FC236}">
                <a16:creationId xmlns:a16="http://schemas.microsoft.com/office/drawing/2014/main" id="{FDB5D166-4B43-BC47-3876-428F12D2CD84}"/>
              </a:ext>
            </a:extLst>
          </p:cNvPr>
          <p:cNvSpPr/>
          <p:nvPr/>
        </p:nvSpPr>
        <p:spPr>
          <a:xfrm>
            <a:off x="791135" y="4570202"/>
            <a:ext cx="7998672" cy="369332"/>
          </a:xfrm>
          <a:prstGeom prst="rect">
            <a:avLst/>
          </a:prstGeom>
        </p:spPr>
        <p:txBody>
          <a:bodyPr wrap="square">
            <a:spAutoFit/>
          </a:bodyPr>
          <a:lstStyle/>
          <a:p>
            <a:pPr marL="342900" lvl="0" indent="-342900">
              <a:buClr>
                <a:schemeClr val="tx1"/>
              </a:buClr>
              <a:buFont typeface="Wingdings" pitchFamily="2" charset="2"/>
              <a:buChar char="Ø"/>
            </a:pPr>
            <a:r>
              <a:rPr lang="en-US" b="1" dirty="0">
                <a:latin typeface="Avenir Next Ultra Light" panose="020B0203020202020204" pitchFamily="34" charset="77"/>
                <a:ea typeface="MS Mincho" panose="02020609040205080304" pitchFamily="49" charset="-128"/>
                <a:cs typeface="Calibri Light" panose="020F0302020204030204" pitchFamily="34" charset="0"/>
              </a:rPr>
              <a:t>Because death is a defeated enemy; it doesn’t always have to be resisted. </a:t>
            </a:r>
            <a:endParaRPr lang="en-US" b="1" dirty="0">
              <a:effectLst/>
              <a:latin typeface="Avenir Next Ultra Light" panose="020B0203020202020204" pitchFamily="34" charset="77"/>
              <a:ea typeface="MS Mincho" panose="02020609040205080304" pitchFamily="49" charset="-128"/>
              <a:cs typeface="Calibri Light" panose="020F0302020204030204" pitchFamily="34" charset="0"/>
            </a:endParaRP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2" name="Rectangle 1">
            <a:extLst>
              <a:ext uri="{FF2B5EF4-FFF2-40B4-BE49-F238E27FC236}">
                <a16:creationId xmlns:a16="http://schemas.microsoft.com/office/drawing/2014/main" id="{25C9CFCD-B30F-AC5E-134A-8D898647F8F8}"/>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Tree>
    <p:extLst>
      <p:ext uri="{BB962C8B-B14F-4D97-AF65-F5344CB8AC3E}">
        <p14:creationId xmlns:p14="http://schemas.microsoft.com/office/powerpoint/2010/main" val="30942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6" name="TextBox 15">
            <a:extLst>
              <a:ext uri="{FF2B5EF4-FFF2-40B4-BE49-F238E27FC236}">
                <a16:creationId xmlns:a16="http://schemas.microsoft.com/office/drawing/2014/main" id="{52352447-4F07-4680-1123-FBB5B748BC09}"/>
              </a:ext>
            </a:extLst>
          </p:cNvPr>
          <p:cNvSpPr txBox="1"/>
          <p:nvPr/>
        </p:nvSpPr>
        <p:spPr>
          <a:xfrm>
            <a:off x="1190195" y="2790298"/>
            <a:ext cx="6763599" cy="1015663"/>
          </a:xfrm>
          <a:prstGeom prst="rect">
            <a:avLst/>
          </a:prstGeom>
          <a:solidFill>
            <a:schemeClr val="bg1">
              <a:lumMod val="85000"/>
            </a:schemeClr>
          </a:solidFill>
          <a:ln>
            <a:solidFill>
              <a:schemeClr val="tx1"/>
            </a:solidFill>
          </a:ln>
        </p:spPr>
        <p:txBody>
          <a:bodyPr wrap="square" rtlCol="0">
            <a:spAutoFit/>
          </a:bodyPr>
          <a:lstStyle/>
          <a:p>
            <a:r>
              <a:rPr lang="en-US" sz="2000" b="1" u="sng" dirty="0">
                <a:latin typeface="Avenir Light" panose="020B0402020203020204" pitchFamily="34" charset="77"/>
              </a:rPr>
              <a:t>Guiding Principle</a:t>
            </a:r>
            <a:r>
              <a:rPr lang="en-US" sz="2000" dirty="0">
                <a:latin typeface="Avenir Light" panose="020B0402020203020204" pitchFamily="34" charset="77"/>
              </a:rPr>
              <a:t>: “The proper judgment is not about whether the person is worthwhile, but whether the treatment is worthwhile.” </a:t>
            </a:r>
            <a:r>
              <a:rPr lang="en-US" sz="1600" dirty="0">
                <a:latin typeface="Avenir Light" panose="020B0402020203020204" pitchFamily="34" charset="77"/>
              </a:rPr>
              <a:t>– Christopher Kaczor </a:t>
            </a:r>
            <a:endParaRPr lang="en-US" sz="2000" dirty="0">
              <a:latin typeface="Avenir Light" panose="020B0402020203020204" pitchFamily="34" charset="77"/>
            </a:endParaRP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3" name="Rectangle 2">
            <a:extLst>
              <a:ext uri="{FF2B5EF4-FFF2-40B4-BE49-F238E27FC236}">
                <a16:creationId xmlns:a16="http://schemas.microsoft.com/office/drawing/2014/main" id="{A220ADF7-A4AE-B1BF-2BA6-609F9BFC969C}"/>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Tree>
    <p:extLst>
      <p:ext uri="{BB962C8B-B14F-4D97-AF65-F5344CB8AC3E}">
        <p14:creationId xmlns:p14="http://schemas.microsoft.com/office/powerpoint/2010/main" val="90433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8B7B4D2-D819-6B48-B6C5-CEF27D63C12F}"/>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12" name="TextBox 11">
            <a:extLst>
              <a:ext uri="{FF2B5EF4-FFF2-40B4-BE49-F238E27FC236}">
                <a16:creationId xmlns:a16="http://schemas.microsoft.com/office/drawing/2014/main" id="{84853481-DB70-3040-882A-C277F69B3DC0}"/>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13" name="TextBox 12">
            <a:extLst>
              <a:ext uri="{FF2B5EF4-FFF2-40B4-BE49-F238E27FC236}">
                <a16:creationId xmlns:a16="http://schemas.microsoft.com/office/drawing/2014/main" id="{AE43A8E6-91C6-534E-85CE-5785C56C5C68}"/>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pic>
        <p:nvPicPr>
          <p:cNvPr id="9" name="Picture 8">
            <a:extLst>
              <a:ext uri="{FF2B5EF4-FFF2-40B4-BE49-F238E27FC236}">
                <a16:creationId xmlns:a16="http://schemas.microsoft.com/office/drawing/2014/main" id="{87ABFEBA-6ACF-C0F2-1D8B-30D00B4749B3}"/>
              </a:ext>
            </a:extLst>
          </p:cNvPr>
          <p:cNvPicPr>
            <a:picLocks noChangeAspect="1"/>
          </p:cNvPicPr>
          <p:nvPr/>
        </p:nvPicPr>
        <p:blipFill>
          <a:blip r:embed="rId3"/>
          <a:stretch>
            <a:fillRect/>
          </a:stretch>
        </p:blipFill>
        <p:spPr>
          <a:xfrm>
            <a:off x="3035511" y="6047984"/>
            <a:ext cx="2869989" cy="400431"/>
          </a:xfrm>
          <a:prstGeom prst="rect">
            <a:avLst/>
          </a:prstGeom>
        </p:spPr>
      </p:pic>
      <p:sp>
        <p:nvSpPr>
          <p:cNvPr id="3" name="Rectangle 2">
            <a:extLst>
              <a:ext uri="{FF2B5EF4-FFF2-40B4-BE49-F238E27FC236}">
                <a16:creationId xmlns:a16="http://schemas.microsoft.com/office/drawing/2014/main" id="{A220ADF7-A4AE-B1BF-2BA6-609F9BFC969C}"/>
              </a:ext>
            </a:extLst>
          </p:cNvPr>
          <p:cNvSpPr/>
          <p:nvPr/>
        </p:nvSpPr>
        <p:spPr>
          <a:xfrm>
            <a:off x="512654" y="1496556"/>
            <a:ext cx="8456086" cy="830997"/>
          </a:xfrm>
          <a:prstGeom prst="rect">
            <a:avLst/>
          </a:prstGeom>
          <a:effectLst>
            <a:outerShdw blurRad="88900" dist="38100" dir="5400000" algn="t" rotWithShape="0">
              <a:prstClr val="black">
                <a:alpha val="40000"/>
              </a:prstClr>
            </a:outerShdw>
          </a:effectLst>
        </p:spPr>
        <p:txBody>
          <a:bodyPr wrap="square">
            <a:spAutoFit/>
          </a:bodyPr>
          <a:lstStyle/>
          <a:p>
            <a:r>
              <a:rPr lang="en-US" sz="2400" b="1" dirty="0">
                <a:latin typeface="Avenir Next" panose="020B0503020202020204" pitchFamily="34" charset="0"/>
                <a:cs typeface="Arial" panose="020B0604020202020204" pitchFamily="34" charset="0"/>
              </a:rPr>
              <a:t>CONCLUSION:</a:t>
            </a:r>
            <a:r>
              <a:rPr lang="en-US" sz="2400" dirty="0">
                <a:latin typeface="Avenir Next" panose="020B0503020202020204" pitchFamily="34" charset="0"/>
                <a:cs typeface="Arial" panose="020B0604020202020204" pitchFamily="34" charset="0"/>
              </a:rPr>
              <a:t> THE PRO-LIFE POSITION IS </a:t>
            </a:r>
            <a:r>
              <a:rPr lang="en-US" sz="2400" u="sng" dirty="0">
                <a:latin typeface="Avenir Next" panose="020B0503020202020204" pitchFamily="34" charset="0"/>
                <a:cs typeface="Arial" panose="020B0604020202020204" pitchFamily="34" charset="0"/>
              </a:rPr>
              <a:t>PREVENTION FOR EVERYONE</a:t>
            </a:r>
            <a:r>
              <a:rPr lang="en-US" sz="2400" dirty="0">
                <a:latin typeface="Avenir Next" panose="020B0503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6140F78C-A9C3-0F34-1DE8-4B7B64ADC265}"/>
              </a:ext>
            </a:extLst>
          </p:cNvPr>
          <p:cNvSpPr/>
          <p:nvPr/>
        </p:nvSpPr>
        <p:spPr>
          <a:xfrm>
            <a:off x="1269731" y="4537814"/>
            <a:ext cx="7475220" cy="1138773"/>
          </a:xfrm>
          <a:prstGeom prst="rect">
            <a:avLst/>
          </a:prstGeom>
        </p:spPr>
        <p:txBody>
          <a:bodyPr wrap="square">
            <a:spAutoFit/>
          </a:bodyPr>
          <a:lstStyle/>
          <a:p>
            <a:pPr marL="342900" marR="0" lvl="0" indent="-342900">
              <a:spcBef>
                <a:spcPts val="0"/>
              </a:spcBef>
              <a:spcAft>
                <a:spcPts val="0"/>
              </a:spcAft>
              <a:buSzPts val="750"/>
              <a:buFont typeface="Wingdings 3" pitchFamily="2" charset="2"/>
              <a:buChar char=""/>
              <a:tabLst>
                <a:tab pos="139700" algn="l"/>
                <a:tab pos="457200" algn="l"/>
              </a:tabLst>
            </a:pPr>
            <a:r>
              <a:rPr lang="en-US" sz="1700"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“Is this treatment more burdensome than beneficial?”</a:t>
            </a:r>
          </a:p>
          <a:p>
            <a:pPr marL="342900" marR="0" lvl="0" indent="-342900">
              <a:spcBef>
                <a:spcPts val="0"/>
              </a:spcBef>
              <a:spcAft>
                <a:spcPts val="0"/>
              </a:spcAft>
              <a:buSzPts val="750"/>
              <a:buFont typeface="Wingdings 3" pitchFamily="2" charset="2"/>
              <a:buChar char=""/>
              <a:tabLst>
                <a:tab pos="139700" algn="l"/>
                <a:tab pos="457200" algn="l"/>
              </a:tabLst>
            </a:pPr>
            <a:r>
              <a:rPr lang="en-US" sz="1700"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"Am I preserving life, or merely prolonging death?" </a:t>
            </a:r>
            <a:endParaRPr lang="en-US" sz="1700" b="1" dirty="0">
              <a:latin typeface="Avenir Next Ultra Light" panose="020B0203020202020204" pitchFamily="34" charset="77"/>
              <a:ea typeface="Times New Roman" panose="02020603050405020304" pitchFamily="18" charset="0"/>
              <a:cs typeface="Calibri Light" panose="020F0302020204030204" pitchFamily="34" charset="0"/>
            </a:endParaRPr>
          </a:p>
          <a:p>
            <a:pPr marL="342900" marR="0" lvl="0" indent="-342900">
              <a:spcBef>
                <a:spcPts val="0"/>
              </a:spcBef>
              <a:spcAft>
                <a:spcPts val="0"/>
              </a:spcAft>
              <a:buSzPts val="750"/>
              <a:buFont typeface="Wingdings 3" pitchFamily="2" charset="2"/>
              <a:buChar char=""/>
              <a:tabLst>
                <a:tab pos="139700" algn="l"/>
                <a:tab pos="457200" algn="l"/>
              </a:tabLst>
            </a:pPr>
            <a:r>
              <a:rPr lang="en-US" sz="1700"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"Am I taking a life, or simply allowing a natural death?" </a:t>
            </a:r>
            <a:endParaRPr lang="en-US" sz="1700" b="1" dirty="0">
              <a:latin typeface="Avenir Next Ultra Light" panose="020B0203020202020204" pitchFamily="34" charset="77"/>
              <a:ea typeface="Times New Roman" panose="02020603050405020304" pitchFamily="18" charset="0"/>
              <a:cs typeface="Calibri Light" panose="020F0302020204030204" pitchFamily="34" charset="0"/>
            </a:endParaRPr>
          </a:p>
          <a:p>
            <a:pPr marL="342900" marR="0" lvl="0" indent="-342900">
              <a:spcBef>
                <a:spcPts val="0"/>
              </a:spcBef>
              <a:spcAft>
                <a:spcPts val="0"/>
              </a:spcAft>
              <a:buSzPts val="750"/>
              <a:buFont typeface="Wingdings 3" pitchFamily="2" charset="2"/>
              <a:buChar char=""/>
              <a:tabLst>
                <a:tab pos="139700" algn="l"/>
                <a:tab pos="457200" algn="l"/>
              </a:tabLst>
            </a:pPr>
            <a:r>
              <a:rPr lang="en-US" sz="1700" b="1" dirty="0">
                <a:solidFill>
                  <a:srgbClr val="000000"/>
                </a:solidFill>
                <a:effectLst/>
                <a:latin typeface="Avenir Next Ultra Light" panose="020B0203020202020204" pitchFamily="34" charset="77"/>
                <a:ea typeface="Times New Roman" panose="02020603050405020304" pitchFamily="18" charset="0"/>
                <a:cs typeface="Calibri Light" panose="020F0302020204030204" pitchFamily="34" charset="0"/>
              </a:rPr>
              <a:t>“If this patient could speak, what </a:t>
            </a:r>
            <a:r>
              <a:rPr lang="en-US" sz="1700" b="1" dirty="0">
                <a:solidFill>
                  <a:srgbClr val="000000"/>
                </a:solidFill>
                <a:latin typeface="Avenir Next Ultra Light" panose="020B0203020202020204" pitchFamily="34" charset="77"/>
                <a:ea typeface="Times New Roman" panose="02020603050405020304" pitchFamily="18" charset="0"/>
                <a:cs typeface="Calibri Light" panose="020F0302020204030204" pitchFamily="34" charset="0"/>
              </a:rPr>
              <a:t>treatment would they choose or reject?” </a:t>
            </a:r>
            <a:endParaRPr lang="en-US" sz="1700" b="1" dirty="0">
              <a:effectLst/>
              <a:latin typeface="Avenir Next Ultra Light" panose="020B0203020202020204" pitchFamily="34" charset="77"/>
              <a:ea typeface="Times New Roman" panose="02020603050405020304" pitchFamily="18" charset="0"/>
              <a:cs typeface="Calibri Light" panose="020F0302020204030204" pitchFamily="34" charset="0"/>
            </a:endParaRPr>
          </a:p>
        </p:txBody>
      </p:sp>
      <p:sp>
        <p:nvSpPr>
          <p:cNvPr id="8" name="Rectangle 7">
            <a:extLst>
              <a:ext uri="{FF2B5EF4-FFF2-40B4-BE49-F238E27FC236}">
                <a16:creationId xmlns:a16="http://schemas.microsoft.com/office/drawing/2014/main" id="{ACD5A55F-8915-0A53-7314-359364AF8DCE}"/>
              </a:ext>
            </a:extLst>
          </p:cNvPr>
          <p:cNvSpPr/>
          <p:nvPr/>
        </p:nvSpPr>
        <p:spPr>
          <a:xfrm>
            <a:off x="1190195" y="4091734"/>
            <a:ext cx="2503955" cy="353943"/>
          </a:xfrm>
          <a:prstGeom prst="rect">
            <a:avLst/>
          </a:prstGeom>
        </p:spPr>
        <p:txBody>
          <a:bodyPr wrap="none">
            <a:spAutoFit/>
          </a:bodyPr>
          <a:lstStyle/>
          <a:p>
            <a:r>
              <a:rPr lang="en-US" sz="1700" b="1" dirty="0">
                <a:solidFill>
                  <a:srgbClr val="1A1A1A"/>
                </a:solidFill>
                <a:latin typeface="Avenir Next Ultra Light" panose="020B0203020202020204" pitchFamily="34" charset="77"/>
                <a:ea typeface="Times New Roman" panose="02020603050405020304" pitchFamily="18" charset="0"/>
                <a:cs typeface="Calibri Light" panose="020F0302020204030204" pitchFamily="34" charset="0"/>
              </a:rPr>
              <a:t>GUIDING QUESTIONS:</a:t>
            </a:r>
            <a:endParaRPr lang="en-US" sz="1700" b="1" dirty="0">
              <a:latin typeface="Avenir Next Ultra Light" panose="020B0203020202020204" pitchFamily="34" charset="77"/>
              <a:cs typeface="Calibri Light" panose="020F0302020204030204" pitchFamily="34" charset="0"/>
            </a:endParaRPr>
          </a:p>
        </p:txBody>
      </p:sp>
      <p:sp>
        <p:nvSpPr>
          <p:cNvPr id="2" name="TextBox 1">
            <a:extLst>
              <a:ext uri="{FF2B5EF4-FFF2-40B4-BE49-F238E27FC236}">
                <a16:creationId xmlns:a16="http://schemas.microsoft.com/office/drawing/2014/main" id="{40985773-7F01-C2D9-4C82-E865CB77A979}"/>
              </a:ext>
            </a:extLst>
          </p:cNvPr>
          <p:cNvSpPr txBox="1"/>
          <p:nvPr/>
        </p:nvSpPr>
        <p:spPr>
          <a:xfrm>
            <a:off x="1190195" y="2790298"/>
            <a:ext cx="6763599" cy="1015663"/>
          </a:xfrm>
          <a:prstGeom prst="rect">
            <a:avLst/>
          </a:prstGeom>
          <a:solidFill>
            <a:schemeClr val="bg1">
              <a:lumMod val="85000"/>
            </a:schemeClr>
          </a:solidFill>
          <a:ln>
            <a:solidFill>
              <a:schemeClr val="tx1"/>
            </a:solidFill>
          </a:ln>
        </p:spPr>
        <p:txBody>
          <a:bodyPr wrap="square" rtlCol="0">
            <a:spAutoFit/>
          </a:bodyPr>
          <a:lstStyle/>
          <a:p>
            <a:r>
              <a:rPr lang="en-US" sz="2000" b="1" u="sng" dirty="0">
                <a:latin typeface="Avenir Light" panose="020B0402020203020204" pitchFamily="34" charset="77"/>
              </a:rPr>
              <a:t>Guiding Principle</a:t>
            </a:r>
            <a:r>
              <a:rPr lang="en-US" sz="2000" dirty="0">
                <a:latin typeface="Avenir Light" panose="020B0402020203020204" pitchFamily="34" charset="77"/>
              </a:rPr>
              <a:t>: “The proper judgment is not about whether the person is worthwhile, but whether the treatment is worthwhile.” </a:t>
            </a:r>
            <a:r>
              <a:rPr lang="en-US" sz="1600" dirty="0">
                <a:latin typeface="Avenir Light" panose="020B0402020203020204" pitchFamily="34" charset="77"/>
              </a:rPr>
              <a:t>– Christopher Kaczor </a:t>
            </a:r>
            <a:endParaRPr lang="en-US" sz="2000" dirty="0">
              <a:latin typeface="Avenir Light" panose="020B0402020203020204" pitchFamily="34" charset="77"/>
            </a:endParaRPr>
          </a:p>
        </p:txBody>
      </p:sp>
    </p:spTree>
    <p:extLst>
      <p:ext uri="{BB962C8B-B14F-4D97-AF65-F5344CB8AC3E}">
        <p14:creationId xmlns:p14="http://schemas.microsoft.com/office/powerpoint/2010/main" val="42553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2" descr="Paperback Culture of Death: The Age of &quot;Do Harm&quot; Medicine Book">
            <a:extLst>
              <a:ext uri="{FF2B5EF4-FFF2-40B4-BE49-F238E27FC236}">
                <a16:creationId xmlns:a16="http://schemas.microsoft.com/office/drawing/2014/main" id="{9803E540-09E7-700B-8AD7-33E5EA0B4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326" y="454023"/>
            <a:ext cx="1810272" cy="2707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2D6BA6C0-86B1-7CA1-92B1-89978613E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262" y="454023"/>
            <a:ext cx="1803309" cy="2707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7E085E43-9F16-ACBF-337D-5006AC5E1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235" y="454023"/>
            <a:ext cx="1826407" cy="2736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965993-B2F9-DF7A-380D-091540D7A508}"/>
              </a:ext>
            </a:extLst>
          </p:cNvPr>
          <p:cNvPicPr>
            <a:picLocks noChangeAspect="1"/>
          </p:cNvPicPr>
          <p:nvPr/>
        </p:nvPicPr>
        <p:blipFill>
          <a:blip r:embed="rId5"/>
          <a:stretch>
            <a:fillRect/>
          </a:stretch>
        </p:blipFill>
        <p:spPr>
          <a:xfrm>
            <a:off x="4777735" y="3355822"/>
            <a:ext cx="1803308" cy="2736599"/>
          </a:xfrm>
          <a:prstGeom prst="rect">
            <a:avLst/>
          </a:prstGeom>
          <a:ln>
            <a:solidFill>
              <a:schemeClr val="tx1"/>
            </a:solidFill>
          </a:ln>
        </p:spPr>
      </p:pic>
      <p:pic>
        <p:nvPicPr>
          <p:cNvPr id="1038" name="Picture 14" descr="See the source image">
            <a:extLst>
              <a:ext uri="{FF2B5EF4-FFF2-40B4-BE49-F238E27FC236}">
                <a16:creationId xmlns:a16="http://schemas.microsoft.com/office/drawing/2014/main" id="{7D33A5CD-F0FC-2D78-EEF3-E003AFBD3B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154" r="5723" b="5913"/>
          <a:stretch/>
        </p:blipFill>
        <p:spPr bwMode="auto">
          <a:xfrm>
            <a:off x="2554065" y="3355822"/>
            <a:ext cx="1826407" cy="2736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05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79395AE2-6A19-FCC2-47C6-570825216BF6}"/>
              </a:ext>
            </a:extLst>
          </p:cNvPr>
          <p:cNvSpPr/>
          <p:nvPr/>
        </p:nvSpPr>
        <p:spPr>
          <a:xfrm>
            <a:off x="960120" y="3354612"/>
            <a:ext cx="3619500" cy="1892826"/>
          </a:xfrm>
          <a:prstGeom prst="rect">
            <a:avLst/>
          </a:prstGeom>
        </p:spPr>
        <p:txBody>
          <a:bodyPr wrap="square">
            <a:spAutoFit/>
          </a:bodyPr>
          <a:lstStyle/>
          <a:p>
            <a:pPr algn="ctr">
              <a:buSzPts val="750"/>
            </a:pPr>
            <a:r>
              <a:rPr lang="en-US" sz="2400" b="1" dirty="0">
                <a:solidFill>
                  <a:srgbClr val="FF0000"/>
                </a:solidFill>
                <a:latin typeface="Calibri Light" panose="020F0302020204030204" pitchFamily="34" charset="0"/>
                <a:ea typeface="Times New Roman" panose="02020603050405020304" pitchFamily="18" charset="0"/>
              </a:rPr>
              <a:t>“Product of Conception” </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“Women’s Rights” </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“Choice”</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“Reproductive Justice”</a:t>
            </a:r>
            <a:endParaRPr lang="en-US" sz="2800" b="1" dirty="0">
              <a:solidFill>
                <a:srgbClr val="FF0000"/>
              </a:solidFill>
              <a:effectLst/>
              <a:latin typeface="Calibri Light" panose="020F0302020204030204" pitchFamily="34" charset="0"/>
              <a:ea typeface="Times New Roman" panose="02020603050405020304" pitchFamily="18" charset="0"/>
            </a:endParaRPr>
          </a:p>
        </p:txBody>
      </p:sp>
      <p:sp>
        <p:nvSpPr>
          <p:cNvPr id="9" name="TextBox 8">
            <a:extLst>
              <a:ext uri="{FF2B5EF4-FFF2-40B4-BE49-F238E27FC236}">
                <a16:creationId xmlns:a16="http://schemas.microsoft.com/office/drawing/2014/main" id="{3F236B6C-E92B-5884-B0CE-8FE0BF74F958}"/>
              </a:ext>
            </a:extLst>
          </p:cNvPr>
          <p:cNvSpPr txBox="1"/>
          <p:nvPr/>
        </p:nvSpPr>
        <p:spPr>
          <a:xfrm>
            <a:off x="1556544" y="2602613"/>
            <a:ext cx="249609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2400" b="1" dirty="0">
                <a:solidFill>
                  <a:srgbClr val="FF0000"/>
                </a:solidFill>
                <a:latin typeface="Avenir Next" panose="020B0503020202020204" pitchFamily="34" charset="0"/>
                <a:cs typeface="Arial" panose="020B0604020202020204" pitchFamily="34" charset="0"/>
              </a:rPr>
              <a:t>ABORTION</a:t>
            </a:r>
            <a:endParaRPr lang="en-US" sz="2400" b="1"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a16="http://schemas.microsoft.com/office/drawing/2014/main" id="{FC7C1F82-B0C4-CC7C-98EF-AA71F02B0D61}"/>
              </a:ext>
            </a:extLst>
          </p:cNvPr>
          <p:cNvCxnSpPr>
            <a:cxnSpLocks/>
          </p:cNvCxnSpPr>
          <p:nvPr/>
        </p:nvCxnSpPr>
        <p:spPr>
          <a:xfrm>
            <a:off x="1182028" y="3064278"/>
            <a:ext cx="67799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CD440CB-6FB0-DAE2-E5DB-41C4E63A60C7}"/>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307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3868E97-5D5F-9342-B5AB-68750B4C6903}"/>
              </a:ext>
            </a:extLst>
          </p:cNvPr>
          <p:cNvPicPr>
            <a:picLocks noChangeAspect="1"/>
          </p:cNvPicPr>
          <p:nvPr/>
        </p:nvPicPr>
        <p:blipFill>
          <a:blip r:embed="rId2"/>
          <a:stretch>
            <a:fillRect/>
          </a:stretch>
        </p:blipFill>
        <p:spPr>
          <a:xfrm>
            <a:off x="3035511" y="6047984"/>
            <a:ext cx="2869989" cy="400431"/>
          </a:xfrm>
          <a:prstGeom prst="rect">
            <a:avLst/>
          </a:prstGeom>
        </p:spPr>
      </p:pic>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3">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3" name="Rectangle 2">
            <a:extLst>
              <a:ext uri="{FF2B5EF4-FFF2-40B4-BE49-F238E27FC236}">
                <a16:creationId xmlns:a16="http://schemas.microsoft.com/office/drawing/2014/main" id="{79395AE2-6A19-FCC2-47C6-570825216BF6}"/>
              </a:ext>
            </a:extLst>
          </p:cNvPr>
          <p:cNvSpPr/>
          <p:nvPr/>
        </p:nvSpPr>
        <p:spPr>
          <a:xfrm>
            <a:off x="960120" y="3354612"/>
            <a:ext cx="3619500" cy="1892826"/>
          </a:xfrm>
          <a:prstGeom prst="rect">
            <a:avLst/>
          </a:prstGeom>
        </p:spPr>
        <p:txBody>
          <a:bodyPr wrap="square">
            <a:spAutoFit/>
          </a:bodyPr>
          <a:lstStyle/>
          <a:p>
            <a:pPr algn="ctr">
              <a:buSzPts val="750"/>
            </a:pPr>
            <a:r>
              <a:rPr lang="en-US" sz="2400" b="1" dirty="0">
                <a:solidFill>
                  <a:srgbClr val="FF0000"/>
                </a:solidFill>
                <a:latin typeface="Calibri Light" panose="020F0302020204030204" pitchFamily="34" charset="0"/>
                <a:ea typeface="Times New Roman" panose="02020603050405020304" pitchFamily="18" charset="0"/>
              </a:rPr>
              <a:t>“Product of Conception” </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“Women’s Rights” </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“Choice”</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“Reproductive Justice”</a:t>
            </a:r>
            <a:endParaRPr lang="en-US" sz="2800" b="1" dirty="0">
              <a:solidFill>
                <a:srgbClr val="FF0000"/>
              </a:solidFill>
              <a:effectLst/>
              <a:latin typeface="Calibri Light" panose="020F0302020204030204" pitchFamily="34" charset="0"/>
              <a:ea typeface="Times New Roman" panose="02020603050405020304" pitchFamily="18" charset="0"/>
            </a:endParaRPr>
          </a:p>
        </p:txBody>
      </p:sp>
      <p:sp>
        <p:nvSpPr>
          <p:cNvPr id="5" name="Rectangle 4">
            <a:extLst>
              <a:ext uri="{FF2B5EF4-FFF2-40B4-BE49-F238E27FC236}">
                <a16:creationId xmlns:a16="http://schemas.microsoft.com/office/drawing/2014/main" id="{1C5AC2CF-5E02-8417-8DF1-CF5A2750428A}"/>
              </a:ext>
            </a:extLst>
          </p:cNvPr>
          <p:cNvSpPr/>
          <p:nvPr/>
        </p:nvSpPr>
        <p:spPr>
          <a:xfrm>
            <a:off x="4769469" y="3269841"/>
            <a:ext cx="3040380" cy="2062103"/>
          </a:xfrm>
          <a:prstGeom prst="rect">
            <a:avLst/>
          </a:prstGeom>
        </p:spPr>
        <p:txBody>
          <a:bodyPr wrap="square">
            <a:spAutoFit/>
          </a:bodyPr>
          <a:lstStyle/>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algn="ctr">
              <a:buSzPts val="750"/>
            </a:pPr>
            <a:r>
              <a:rPr lang="en-US" sz="2400" b="1" dirty="0">
                <a:solidFill>
                  <a:srgbClr val="FF0000"/>
                </a:solidFill>
                <a:latin typeface="Calibri Light" panose="020F0302020204030204" pitchFamily="34" charset="0"/>
                <a:ea typeface="Times New Roman" panose="02020603050405020304" pitchFamily="18" charset="0"/>
              </a:rPr>
              <a:t>“Right To Die”</a:t>
            </a:r>
          </a:p>
          <a:p>
            <a:pPr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effectLst/>
                <a:latin typeface="Calibri Light" panose="020F0302020204030204" pitchFamily="34" charset="0"/>
                <a:ea typeface="Times New Roman" panose="02020603050405020304" pitchFamily="18" charset="0"/>
              </a:rPr>
              <a:t>“Death with Dignity” </a:t>
            </a:r>
          </a:p>
          <a:p>
            <a:pPr lvl="0" algn="ctr">
              <a:buSzPts val="750"/>
            </a:pPr>
            <a:endParaRPr lang="en-US" sz="700" b="1" dirty="0">
              <a:solidFill>
                <a:srgbClr val="FF0000"/>
              </a:solidFill>
              <a:effectLst/>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“Mercy Killing”</a:t>
            </a:r>
          </a:p>
          <a:p>
            <a:pPr lvl="0" algn="ctr">
              <a:buSzPts val="750"/>
            </a:pPr>
            <a:endParaRPr lang="en-US" sz="700" b="1" dirty="0">
              <a:solidFill>
                <a:srgbClr val="FF0000"/>
              </a:solidFill>
              <a:latin typeface="Calibri Light" panose="020F0302020204030204" pitchFamily="34" charset="0"/>
              <a:ea typeface="Times New Roman" panose="02020603050405020304" pitchFamily="18" charset="0"/>
            </a:endParaRPr>
          </a:p>
          <a:p>
            <a:pPr lvl="0" algn="ctr">
              <a:buSzPts val="750"/>
            </a:pPr>
            <a:r>
              <a:rPr lang="en-US" sz="2400" b="1" dirty="0">
                <a:solidFill>
                  <a:srgbClr val="FF0000"/>
                </a:solidFill>
                <a:latin typeface="Calibri Light" panose="020F0302020204030204" pitchFamily="34" charset="0"/>
                <a:ea typeface="Times New Roman" panose="02020603050405020304" pitchFamily="18" charset="0"/>
              </a:rPr>
              <a:t>“Happy Release”</a:t>
            </a:r>
            <a:endParaRPr lang="en-US" sz="2800" b="1" dirty="0">
              <a:solidFill>
                <a:srgbClr val="FF0000"/>
              </a:solidFill>
              <a:effectLst/>
              <a:latin typeface="Calibri Light" panose="020F030202020403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F3707330-8590-44B6-8BAD-652557AF2077}"/>
              </a:ext>
            </a:extLst>
          </p:cNvPr>
          <p:cNvSpPr txBox="1"/>
          <p:nvPr/>
        </p:nvSpPr>
        <p:spPr>
          <a:xfrm>
            <a:off x="4976622" y="2602612"/>
            <a:ext cx="261083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2400" b="1" dirty="0">
                <a:solidFill>
                  <a:srgbClr val="FF0000"/>
                </a:solidFill>
                <a:latin typeface="Avenir Next" panose="020B0503020202020204" pitchFamily="34" charset="0"/>
                <a:cs typeface="Arial" panose="020B0604020202020204" pitchFamily="34" charset="0"/>
              </a:rPr>
              <a:t>EUTHANASIA</a:t>
            </a:r>
            <a:endParaRPr lang="en-US" sz="2400" b="1"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sp>
        <p:nvSpPr>
          <p:cNvPr id="9" name="TextBox 8">
            <a:extLst>
              <a:ext uri="{FF2B5EF4-FFF2-40B4-BE49-F238E27FC236}">
                <a16:creationId xmlns:a16="http://schemas.microsoft.com/office/drawing/2014/main" id="{3F236B6C-E92B-5884-B0CE-8FE0BF74F958}"/>
              </a:ext>
            </a:extLst>
          </p:cNvPr>
          <p:cNvSpPr txBox="1"/>
          <p:nvPr/>
        </p:nvSpPr>
        <p:spPr>
          <a:xfrm>
            <a:off x="1556544" y="2602613"/>
            <a:ext cx="2496098"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fontAlgn="base">
              <a:spcBef>
                <a:spcPct val="0"/>
              </a:spcBef>
              <a:spcAft>
                <a:spcPct val="0"/>
              </a:spcAft>
            </a:pPr>
            <a:r>
              <a:rPr lang="en-US" sz="2400" b="1" dirty="0">
                <a:solidFill>
                  <a:srgbClr val="FF0000"/>
                </a:solidFill>
                <a:latin typeface="Avenir Next" panose="020B0503020202020204" pitchFamily="34" charset="0"/>
                <a:cs typeface="Arial" panose="020B0604020202020204" pitchFamily="34" charset="0"/>
              </a:rPr>
              <a:t>ABORTION</a:t>
            </a:r>
            <a:endParaRPr lang="en-US" sz="2400" b="1" dirty="0">
              <a:solidFill>
                <a:srgbClr val="FF0000"/>
              </a:solidFill>
              <a:latin typeface="Avenir Next Ultra Light" panose="020B0203020202020204" pitchFamily="34" charset="77"/>
              <a:ea typeface="MS Mincho" panose="02020609040205080304" pitchFamily="49" charset="-128"/>
              <a:cs typeface="Arial" panose="020B0604020202020204" pitchFamily="34" charset="0"/>
            </a:endParaRPr>
          </a:p>
        </p:txBody>
      </p:sp>
      <p:cxnSp>
        <p:nvCxnSpPr>
          <p:cNvPr id="14" name="Straight Connector 13">
            <a:extLst>
              <a:ext uri="{FF2B5EF4-FFF2-40B4-BE49-F238E27FC236}">
                <a16:creationId xmlns:a16="http://schemas.microsoft.com/office/drawing/2014/main" id="{FC7C1F82-B0C4-CC7C-98EF-AA71F02B0D61}"/>
              </a:ext>
            </a:extLst>
          </p:cNvPr>
          <p:cNvCxnSpPr>
            <a:cxnSpLocks/>
          </p:cNvCxnSpPr>
          <p:nvPr/>
        </p:nvCxnSpPr>
        <p:spPr>
          <a:xfrm>
            <a:off x="1182028" y="3064278"/>
            <a:ext cx="677994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CD440CB-6FB0-DAE2-E5DB-41C4E63A60C7}"/>
              </a:ext>
            </a:extLst>
          </p:cNvPr>
          <p:cNvSpPr txBox="1"/>
          <p:nvPr/>
        </p:nvSpPr>
        <p:spPr>
          <a:xfrm>
            <a:off x="578249" y="1639189"/>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a:pPr>
            <a:r>
              <a:rPr lang="en-US" sz="2500" b="1" dirty="0">
                <a:solidFill>
                  <a:srgbClr val="000000"/>
                </a:solidFill>
                <a:effectLst/>
                <a:latin typeface="Calibri Light" panose="020F0302020204030204" pitchFamily="34" charset="0"/>
                <a:ea typeface="Times New Roman" panose="02020603050405020304" pitchFamily="18" charset="0"/>
              </a:rPr>
              <a:t>EUTHANASIA </a:t>
            </a:r>
            <a:r>
              <a:rPr lang="en-US" sz="2500" b="1" dirty="0">
                <a:solidFill>
                  <a:srgbClr val="000000"/>
                </a:solidFill>
                <a:latin typeface="Calibri Light" panose="020F0302020204030204" pitchFamily="34" charset="0"/>
                <a:ea typeface="Times New Roman" panose="02020603050405020304" pitchFamily="18" charset="0"/>
              </a:rPr>
              <a:t>(</a:t>
            </a:r>
            <a:r>
              <a:rPr lang="en-US" sz="2500" b="1" dirty="0">
                <a:solidFill>
                  <a:srgbClr val="000000"/>
                </a:solidFill>
                <a:effectLst/>
                <a:latin typeface="Calibri Light" panose="020F0302020204030204" pitchFamily="34" charset="0"/>
                <a:ea typeface="Times New Roman" panose="02020603050405020304" pitchFamily="18" charset="0"/>
              </a:rPr>
              <a:t>Greek, “Good Death”)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2298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061084-9093-444C-8B3C-DBA1BEB57055}"/>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EAC116-FE9B-B04D-81A9-970C2092DD44}"/>
              </a:ext>
            </a:extLst>
          </p:cNvPr>
          <p:cNvSpPr/>
          <p:nvPr/>
        </p:nvSpPr>
        <p:spPr>
          <a:xfrm>
            <a:off x="-5" y="6535271"/>
            <a:ext cx="9144000" cy="332165"/>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C47926F0-23D4-8945-9262-D79FAA396344}"/>
              </a:ext>
            </a:extLst>
          </p:cNvPr>
          <p:cNvPicPr>
            <a:picLocks noChangeAspect="1"/>
          </p:cNvPicPr>
          <p:nvPr/>
        </p:nvPicPr>
        <p:blipFill>
          <a:blip r:embed="rId2">
            <a:alphaModFix amt="61000"/>
          </a:blip>
          <a:stretch>
            <a:fillRect/>
          </a:stretch>
        </p:blipFill>
        <p:spPr>
          <a:xfrm>
            <a:off x="1" y="0"/>
            <a:ext cx="1753358" cy="1409700"/>
          </a:xfrm>
          <a:prstGeom prst="rect">
            <a:avLst/>
          </a:prstGeom>
          <a:effectLst>
            <a:softEdge rad="0"/>
          </a:effectLst>
        </p:spPr>
      </p:pic>
      <p:sp>
        <p:nvSpPr>
          <p:cNvPr id="26" name="TextBox 25">
            <a:extLst>
              <a:ext uri="{FF2B5EF4-FFF2-40B4-BE49-F238E27FC236}">
                <a16:creationId xmlns:a16="http://schemas.microsoft.com/office/drawing/2014/main" id="{791C2AB6-0424-1E49-9054-653BCA8C3DC9}"/>
              </a:ext>
            </a:extLst>
          </p:cNvPr>
          <p:cNvSpPr txBox="1"/>
          <p:nvPr/>
        </p:nvSpPr>
        <p:spPr>
          <a:xfrm>
            <a:off x="0" y="229489"/>
            <a:ext cx="9143995"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Avenir Next Ultra Light" panose="020B0203020202020204" pitchFamily="34" charset="77"/>
              </a:rPr>
              <a:t>EUTHANASIA &amp; ASSISTED SUICIDE </a:t>
            </a:r>
          </a:p>
        </p:txBody>
      </p:sp>
      <p:sp>
        <p:nvSpPr>
          <p:cNvPr id="27" name="TextBox 26">
            <a:extLst>
              <a:ext uri="{FF2B5EF4-FFF2-40B4-BE49-F238E27FC236}">
                <a16:creationId xmlns:a16="http://schemas.microsoft.com/office/drawing/2014/main" id="{C30654E8-0A46-C140-A450-2812751AC163}"/>
              </a:ext>
            </a:extLst>
          </p:cNvPr>
          <p:cNvSpPr txBox="1"/>
          <p:nvPr/>
        </p:nvSpPr>
        <p:spPr>
          <a:xfrm>
            <a:off x="3181350" y="603550"/>
            <a:ext cx="5448300" cy="338554"/>
          </a:xfrm>
          <a:prstGeom prst="rect">
            <a:avLst/>
          </a:prstGeom>
          <a:noFill/>
        </p:spPr>
        <p:txBody>
          <a:bodyPr wrap="square" rtlCol="0">
            <a:spAutoFit/>
          </a:bodyPr>
          <a:lstStyle/>
          <a:p>
            <a:pPr fontAlgn="base">
              <a:spcBef>
                <a:spcPct val="0"/>
              </a:spcBef>
              <a:spcAft>
                <a:spcPct val="0"/>
              </a:spcAft>
            </a:pPr>
            <a:r>
              <a:rPr lang="en-US" sz="1600" b="1" i="1" dirty="0">
                <a:solidFill>
                  <a:schemeClr val="tx1">
                    <a:lumMod val="50000"/>
                    <a:lumOff val="50000"/>
                  </a:schemeClr>
                </a:solidFill>
                <a:latin typeface="Avenir Next Ultra Light" panose="020B0203020202020204" pitchFamily="34" charset="77"/>
                <a:ea typeface="Dubai Light" charset="0"/>
                <a:cs typeface="Times New Roman" panose="02020603050405020304" pitchFamily="18" charset="0"/>
              </a:rPr>
              <a:t>What is real compassion in the face of suffering? </a:t>
            </a:r>
          </a:p>
        </p:txBody>
      </p:sp>
      <p:sp>
        <p:nvSpPr>
          <p:cNvPr id="16" name="TextBox 15">
            <a:extLst>
              <a:ext uri="{FF2B5EF4-FFF2-40B4-BE49-F238E27FC236}">
                <a16:creationId xmlns:a16="http://schemas.microsoft.com/office/drawing/2014/main" id="{6FF60E09-61D7-71EC-6883-DD1AEFEC2B85}"/>
              </a:ext>
            </a:extLst>
          </p:cNvPr>
          <p:cNvSpPr txBox="1"/>
          <p:nvPr/>
        </p:nvSpPr>
        <p:spPr>
          <a:xfrm>
            <a:off x="578249" y="1709365"/>
            <a:ext cx="8328644" cy="477054"/>
          </a:xfrm>
          <a:prstGeom prst="rect">
            <a:avLst/>
          </a:prstGeom>
          <a:noFill/>
          <a:effectLst>
            <a:outerShdw blurRad="88900" dist="38100" dir="5400000" algn="t" rotWithShape="0">
              <a:prstClr val="black">
                <a:alpha val="40000"/>
              </a:prstClr>
            </a:outerShdw>
          </a:effectLst>
        </p:spPr>
        <p:txBody>
          <a:bodyPr wrap="square" rtlCol="0">
            <a:spAutoFit/>
          </a:bodyPr>
          <a:lstStyle/>
          <a:p>
            <a:pPr marL="514350" indent="-514350" fontAlgn="base">
              <a:spcBef>
                <a:spcPct val="0"/>
              </a:spcBef>
              <a:spcAft>
                <a:spcPct val="0"/>
              </a:spcAft>
              <a:buFont typeface="+mj-lt"/>
              <a:buAutoNum type="romanUcPeriod" startAt="2"/>
            </a:pPr>
            <a:r>
              <a:rPr lang="en-US" sz="2500" dirty="0">
                <a:latin typeface="Avenir Next" panose="020B0503020202020204" pitchFamily="34" charset="0"/>
                <a:cs typeface="Arial" panose="020B0604020202020204" pitchFamily="34" charset="0"/>
              </a:rPr>
              <a:t>THE SLIPPERY SLOPE OF LEGALIZED KILLING: </a:t>
            </a:r>
            <a:endParaRPr lang="en-US" sz="2500" dirty="0">
              <a:latin typeface="Avenir Next Ultra Light" panose="020B0203020202020204" pitchFamily="34" charset="77"/>
              <a:ea typeface="MS Mincho" panose="02020609040205080304" pitchFamily="49" charset="-128"/>
              <a:cs typeface="Arial" panose="020B0604020202020204" pitchFamily="34" charset="0"/>
            </a:endParaRPr>
          </a:p>
        </p:txBody>
      </p:sp>
      <p:pic>
        <p:nvPicPr>
          <p:cNvPr id="2" name="Picture 1">
            <a:extLst>
              <a:ext uri="{FF2B5EF4-FFF2-40B4-BE49-F238E27FC236}">
                <a16:creationId xmlns:a16="http://schemas.microsoft.com/office/drawing/2014/main" id="{F88CFB37-B8FA-C95A-6B80-E68D12676ECA}"/>
              </a:ext>
            </a:extLst>
          </p:cNvPr>
          <p:cNvPicPr>
            <a:picLocks noChangeAspect="1"/>
          </p:cNvPicPr>
          <p:nvPr/>
        </p:nvPicPr>
        <p:blipFill>
          <a:blip r:embed="rId3"/>
          <a:stretch>
            <a:fillRect/>
          </a:stretch>
        </p:blipFill>
        <p:spPr>
          <a:xfrm>
            <a:off x="3035511" y="6047984"/>
            <a:ext cx="2869989" cy="400431"/>
          </a:xfrm>
          <a:prstGeom prst="rect">
            <a:avLst/>
          </a:prstGeom>
        </p:spPr>
      </p:pic>
    </p:spTree>
    <p:extLst>
      <p:ext uri="{BB962C8B-B14F-4D97-AF65-F5344CB8AC3E}">
        <p14:creationId xmlns:p14="http://schemas.microsoft.com/office/powerpoint/2010/main" val="1813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79813</TotalTime>
  <Words>3297</Words>
  <Application>Microsoft Office PowerPoint</Application>
  <PresentationFormat>On-screen Show (4:3)</PresentationFormat>
  <Paragraphs>362</Paragraphs>
  <Slides>69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69</vt:i4>
      </vt:variant>
    </vt:vector>
  </HeadingPairs>
  <TitlesOfParts>
    <vt:vector size="84" baseType="lpstr">
      <vt:lpstr>Arial</vt:lpstr>
      <vt:lpstr>Avenir Black</vt:lpstr>
      <vt:lpstr>Avenir Book</vt:lpstr>
      <vt:lpstr>Avenir Light</vt:lpstr>
      <vt:lpstr>Avenir Next</vt:lpstr>
      <vt:lpstr>Avenir Next Ultra Light</vt:lpstr>
      <vt:lpstr>Calibri</vt:lpstr>
      <vt:lpstr>Calibri Light</vt:lpstr>
      <vt:lpstr>Futura</vt:lpstr>
      <vt:lpstr>Futura Bd BT</vt:lpstr>
      <vt:lpstr>Futura Light</vt:lpstr>
      <vt:lpstr>Impact</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Foxmeadow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dc:creator>
  <cp:lastModifiedBy>Joshua Miles</cp:lastModifiedBy>
  <cp:revision>1042</cp:revision>
  <dcterms:created xsi:type="dcterms:W3CDTF">2017-11-15T18:41:57Z</dcterms:created>
  <dcterms:modified xsi:type="dcterms:W3CDTF">2022-10-16T22:50:49Z</dcterms:modified>
</cp:coreProperties>
</file>