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5" r:id="rId1"/>
    <p:sldMasterId id="2147483866" r:id="rId2"/>
    <p:sldMasterId id="2147483880" r:id="rId3"/>
  </p:sldMasterIdLst>
  <p:notesMasterIdLst>
    <p:notesMasterId r:id="rId33"/>
  </p:notesMasterIdLst>
  <p:handoutMasterIdLst>
    <p:handoutMasterId r:id="rId34"/>
  </p:handoutMasterIdLst>
  <p:sldIdLst>
    <p:sldId id="5446" r:id="rId4"/>
    <p:sldId id="5537" r:id="rId5"/>
    <p:sldId id="5538" r:id="rId6"/>
    <p:sldId id="5539" r:id="rId7"/>
    <p:sldId id="5540" r:id="rId8"/>
    <p:sldId id="5541" r:id="rId9"/>
    <p:sldId id="5542" r:id="rId10"/>
    <p:sldId id="5543" r:id="rId11"/>
    <p:sldId id="5544" r:id="rId12"/>
    <p:sldId id="5545" r:id="rId13"/>
    <p:sldId id="5546" r:id="rId14"/>
    <p:sldId id="5547" r:id="rId15"/>
    <p:sldId id="5548" r:id="rId16"/>
    <p:sldId id="5549" r:id="rId17"/>
    <p:sldId id="5550" r:id="rId18"/>
    <p:sldId id="5551" r:id="rId19"/>
    <p:sldId id="5552" r:id="rId20"/>
    <p:sldId id="5553" r:id="rId21"/>
    <p:sldId id="5554" r:id="rId22"/>
    <p:sldId id="5555" r:id="rId23"/>
    <p:sldId id="5556" r:id="rId24"/>
    <p:sldId id="5557" r:id="rId25"/>
    <p:sldId id="5558" r:id="rId26"/>
    <p:sldId id="5559" r:id="rId27"/>
    <p:sldId id="5560" r:id="rId28"/>
    <p:sldId id="5561" r:id="rId29"/>
    <p:sldId id="5562" r:id="rId30"/>
    <p:sldId id="5563" r:id="rId31"/>
    <p:sldId id="5564" r:id="rId32"/>
  </p:sldIdLst>
  <p:sldSz cx="12192000" cy="6858000"/>
  <p:notesSz cx="6950075" cy="9236075"/>
  <p:custShowLst>
    <p:custShow name="Memes"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69B238D-AB4B-443B-AE74-6B7E606E67C7}">
          <p14:sldIdLst>
            <p14:sldId id="5446"/>
            <p14:sldId id="5537"/>
            <p14:sldId id="5538"/>
            <p14:sldId id="5539"/>
            <p14:sldId id="5540"/>
            <p14:sldId id="5541"/>
            <p14:sldId id="5542"/>
            <p14:sldId id="5543"/>
            <p14:sldId id="5544"/>
            <p14:sldId id="5545"/>
            <p14:sldId id="5546"/>
            <p14:sldId id="5547"/>
            <p14:sldId id="5548"/>
            <p14:sldId id="5549"/>
            <p14:sldId id="5550"/>
            <p14:sldId id="5551"/>
            <p14:sldId id="5552"/>
            <p14:sldId id="5553"/>
            <p14:sldId id="5554"/>
            <p14:sldId id="5555"/>
            <p14:sldId id="5556"/>
            <p14:sldId id="5557"/>
            <p14:sldId id="5558"/>
            <p14:sldId id="5559"/>
            <p14:sldId id="5560"/>
            <p14:sldId id="5561"/>
            <p14:sldId id="5562"/>
            <p14:sldId id="5563"/>
            <p14:sldId id="5564"/>
          </p14:sldIdLst>
        </p14:section>
        <p14:section name="Default Section" id="{629B4D4A-9936-0343-ABD0-B3238BFDCFE4}">
          <p14:sldIdLst/>
        </p14:section>
        <p14:section name="Untitled Section" id="{E3472BA3-F17F-E244-A4F2-1B5381556156}">
          <p14:sldIdLst/>
        </p14:section>
        <p14:section name="Default Section" id="{E282AA71-2094-4A34-8F76-655156D3CD03}">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941651"/>
    <a:srgbClr val="009193"/>
    <a:srgbClr val="008F00"/>
    <a:srgbClr val="FF40FF"/>
    <a:srgbClr val="11B098"/>
    <a:srgbClr val="0DB079"/>
    <a:srgbClr val="CD4614"/>
    <a:srgbClr val="F545BC"/>
    <a:srgbClr val="FF2600"/>
    <a:srgbClr val="00F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autoAdjust="0"/>
    <p:restoredTop sz="95518" autoAdjust="0"/>
  </p:normalViewPr>
  <p:slideViewPr>
    <p:cSldViewPr>
      <p:cViewPr varScale="1">
        <p:scale>
          <a:sx n="52" d="100"/>
          <a:sy n="52" d="100"/>
        </p:scale>
        <p:origin x="90" y="3804"/>
      </p:cViewPr>
      <p:guideLst>
        <p:guide orient="horz" pos="2160"/>
        <p:guide pos="3840"/>
      </p:guideLst>
    </p:cSldViewPr>
  </p:slideViewPr>
  <p:outlineViewPr>
    <p:cViewPr>
      <p:scale>
        <a:sx n="33" d="100"/>
        <a:sy n="33" d="100"/>
      </p:scale>
      <p:origin x="0" y="-37472"/>
    </p:cViewPr>
  </p:outlineViewPr>
  <p:notesTextViewPr>
    <p:cViewPr>
      <p:scale>
        <a:sx n="3" d="2"/>
        <a:sy n="3" d="2"/>
      </p:scale>
      <p:origin x="0" y="0"/>
    </p:cViewPr>
  </p:notesTextViewPr>
  <p:sorterViewPr>
    <p:cViewPr>
      <p:scale>
        <a:sx n="1" d="1"/>
        <a:sy n="1" d="1"/>
      </p:scale>
      <p:origin x="0" y="-32256"/>
    </p:cViewPr>
  </p:sorterViewPr>
  <p:notesViewPr>
    <p:cSldViewPr>
      <p:cViewPr varScale="1">
        <p:scale>
          <a:sx n="62" d="100"/>
          <a:sy n="62" d="100"/>
        </p:scale>
        <p:origin x="-1674" y="-8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sz="quarter" idx="1"/>
          </p:nvPr>
        </p:nvSpPr>
        <p:spPr>
          <a:xfrm>
            <a:off x="3936769" y="0"/>
            <a:ext cx="3011699" cy="461804"/>
          </a:xfrm>
          <a:prstGeom prst="rect">
            <a:avLst/>
          </a:prstGeom>
        </p:spPr>
        <p:txBody>
          <a:bodyPr vert="horz" lIns="92474" tIns="46235" rIns="92474" bIns="46235" rtlCol="0"/>
          <a:lstStyle>
            <a:lvl1pPr algn="r">
              <a:defRPr sz="1200"/>
            </a:lvl1pPr>
          </a:lstStyle>
          <a:p>
            <a:fld id="{BA261189-8F52-444B-890B-269A83425068}" type="datetimeFigureOut">
              <a:rPr lang="en-US" smtClean="0"/>
              <a:pPr/>
              <a:t>10/24/2022</a:t>
            </a:fld>
            <a:endParaRPr lang="en-US"/>
          </a:p>
        </p:txBody>
      </p:sp>
      <p:sp>
        <p:nvSpPr>
          <p:cNvPr id="4" name="Footer Placeholder 3"/>
          <p:cNvSpPr>
            <a:spLocks noGrp="1"/>
          </p:cNvSpPr>
          <p:nvPr>
            <p:ph type="ftr" sz="quarter" idx="2"/>
          </p:nvPr>
        </p:nvSpPr>
        <p:spPr>
          <a:xfrm>
            <a:off x="1"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5" name="Slide Number Placeholder 4"/>
          <p:cNvSpPr>
            <a:spLocks noGrp="1"/>
          </p:cNvSpPr>
          <p:nvPr>
            <p:ph type="sldNum" sz="quarter" idx="3"/>
          </p:nvPr>
        </p:nvSpPr>
        <p:spPr>
          <a:xfrm>
            <a:off x="3936769" y="8772668"/>
            <a:ext cx="3011699" cy="461804"/>
          </a:xfrm>
          <a:prstGeom prst="rect">
            <a:avLst/>
          </a:prstGeom>
        </p:spPr>
        <p:txBody>
          <a:bodyPr vert="horz" lIns="92474" tIns="46235" rIns="92474" bIns="46235" rtlCol="0" anchor="b"/>
          <a:lstStyle>
            <a:lvl1pPr algn="r">
              <a:defRPr sz="1200"/>
            </a:lvl1pPr>
          </a:lstStyle>
          <a:p>
            <a:fld id="{186FB555-BB8E-49AE-B117-4AF281875F2C}" type="slidenum">
              <a:rPr lang="en-US" smtClean="0"/>
              <a:pPr/>
              <a:t>‹#›</a:t>
            </a:fld>
            <a:endParaRPr lang="en-US"/>
          </a:p>
        </p:txBody>
      </p:sp>
    </p:spTree>
    <p:extLst>
      <p:ext uri="{BB962C8B-B14F-4D97-AF65-F5344CB8AC3E}">
        <p14:creationId xmlns:p14="http://schemas.microsoft.com/office/powerpoint/2010/main" val="1937625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idx="1"/>
          </p:nvPr>
        </p:nvSpPr>
        <p:spPr>
          <a:xfrm>
            <a:off x="3936769" y="0"/>
            <a:ext cx="3011699" cy="461804"/>
          </a:xfrm>
          <a:prstGeom prst="rect">
            <a:avLst/>
          </a:prstGeom>
        </p:spPr>
        <p:txBody>
          <a:bodyPr vert="horz" lIns="92474" tIns="46235" rIns="92474" bIns="46235" rtlCol="0"/>
          <a:lstStyle>
            <a:lvl1pPr algn="r">
              <a:defRPr sz="1200"/>
            </a:lvl1pPr>
          </a:lstStyle>
          <a:p>
            <a:fld id="{57277A89-0140-4E3B-8429-21E784784C77}" type="datetimeFigureOut">
              <a:rPr lang="en-US" smtClean="0"/>
              <a:pPr/>
              <a:t>10/24/2022</a:t>
            </a:fld>
            <a:endParaRPr lang="en-US"/>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74" tIns="46235" rIns="92474" bIns="46235"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74" tIns="46235" rIns="92474" bIns="4623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7" name="Slide Number Placeholder 6"/>
          <p:cNvSpPr>
            <a:spLocks noGrp="1"/>
          </p:cNvSpPr>
          <p:nvPr>
            <p:ph type="sldNum" sz="quarter" idx="5"/>
          </p:nvPr>
        </p:nvSpPr>
        <p:spPr>
          <a:xfrm>
            <a:off x="3936769" y="8772668"/>
            <a:ext cx="3011699" cy="461804"/>
          </a:xfrm>
          <a:prstGeom prst="rect">
            <a:avLst/>
          </a:prstGeom>
        </p:spPr>
        <p:txBody>
          <a:bodyPr vert="horz" lIns="92474" tIns="46235" rIns="92474" bIns="46235" rtlCol="0" anchor="b"/>
          <a:lstStyle>
            <a:lvl1pPr algn="r">
              <a:defRPr sz="1200"/>
            </a:lvl1pPr>
          </a:lstStyle>
          <a:p>
            <a:fld id="{ED4FF1BE-2FA6-48B7-A734-A21F96AC4705}" type="slidenum">
              <a:rPr lang="en-US" smtClean="0"/>
              <a:pPr/>
              <a:t>‹#›</a:t>
            </a:fld>
            <a:endParaRPr lang="en-US"/>
          </a:p>
        </p:txBody>
      </p:sp>
    </p:spTree>
    <p:extLst>
      <p:ext uri="{BB962C8B-B14F-4D97-AF65-F5344CB8AC3E}">
        <p14:creationId xmlns:p14="http://schemas.microsoft.com/office/powerpoint/2010/main" val="3676206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1"/>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4471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10/24/2022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651015755"/>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10/24/2022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5401360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10/24/2022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3587728425"/>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10/24/2022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26026644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10/24/2022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7992549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10/24/2022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2162976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10/24/2022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11076745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10/24/2022</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42359325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10/24/2022</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34530278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2701788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228600"/>
            <a:ext cx="117856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58085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23383489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228600"/>
            <a:ext cx="117856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080308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6D3C8A-C51C-465B-9EAC-54AF508F6415}" type="datetimeFigureOut">
              <a:rPr lang="en-US" smtClean="0"/>
              <a:pPr/>
              <a:t>10/24/2022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5296876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2"/>
            <a:ext cx="10668000" cy="1470025"/>
          </a:xfrm>
        </p:spPr>
        <p:txBody>
          <a:bodyPr>
            <a:normAutofit/>
          </a:bodyPr>
          <a:lstStyle>
            <a:lvl1pPr>
              <a:defRPr sz="375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8919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756973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607232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312754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10/24/2022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628277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10/24/2022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446607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10/24/2022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48367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10/24/2022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111356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10/24/2022</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511489578"/>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D5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10/24/2022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extLst>
      <p:ext uri="{BB962C8B-B14F-4D97-AF65-F5344CB8AC3E}">
        <p14:creationId xmlns:p14="http://schemas.microsoft.com/office/powerpoint/2010/main" val="1963008804"/>
      </p:ext>
    </p:extLst>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D599CDB-3680-41C0-BCE2-341E59B8CBBC}" type="datetime1">
              <a:rPr lang="en-US" smtClean="0"/>
              <a:pPr/>
              <a:t>10/24/2022</a:t>
            </a:fld>
            <a:endParaRPr lang="en-US" dirty="0"/>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211890582"/>
      </p:ext>
    </p:extLst>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Lst>
  <p:transition spd="med">
    <p:fade/>
  </p:transition>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ts val="0"/>
        </a:spcBef>
        <a:spcAft>
          <a:spcPts val="900"/>
        </a:spcAft>
        <a:buFontTx/>
        <a:buNone/>
        <a:defRPr sz="2700" kern="1200" baseline="0">
          <a:solidFill>
            <a:schemeClr val="bg1"/>
          </a:solidFill>
          <a:latin typeface="+mn-lt"/>
          <a:ea typeface="+mn-ea"/>
          <a:cs typeface="+mn-cs"/>
        </a:defRPr>
      </a:lvl1pPr>
      <a:lvl2pPr marL="557213" indent="-214313" algn="l" defTabSz="685800" rtl="0" eaLnBrk="1" latinLnBrk="0" hangingPunct="1">
        <a:spcBef>
          <a:spcPts val="0"/>
        </a:spcBef>
        <a:spcAft>
          <a:spcPts val="900"/>
        </a:spcAft>
        <a:buFontTx/>
        <a:buNone/>
        <a:defRPr sz="2400" kern="1200" baseline="0">
          <a:solidFill>
            <a:schemeClr val="bg1"/>
          </a:solidFill>
          <a:latin typeface="+mn-lt"/>
          <a:ea typeface="+mn-ea"/>
          <a:cs typeface="+mn-cs"/>
        </a:defRPr>
      </a:lvl2pPr>
      <a:lvl3pPr marL="857250" indent="-171450" algn="l" defTabSz="685800" rtl="0" eaLnBrk="1" latinLnBrk="0" hangingPunct="1">
        <a:spcBef>
          <a:spcPts val="0"/>
        </a:spcBef>
        <a:spcAft>
          <a:spcPts val="900"/>
        </a:spcAft>
        <a:buFontTx/>
        <a:buNone/>
        <a:defRPr sz="2100" kern="1200" baseline="0">
          <a:solidFill>
            <a:schemeClr val="bg1"/>
          </a:solidFill>
          <a:latin typeface="+mn-lt"/>
          <a:ea typeface="+mn-ea"/>
          <a:cs typeface="+mn-cs"/>
        </a:defRPr>
      </a:lvl3pPr>
      <a:lvl4pPr marL="1200150" indent="-171450" algn="l" defTabSz="685800" rtl="0" eaLnBrk="1" latinLnBrk="0" hangingPunct="1">
        <a:spcBef>
          <a:spcPts val="0"/>
        </a:spcBef>
        <a:spcAft>
          <a:spcPts val="900"/>
        </a:spcAft>
        <a:buFontTx/>
        <a:buNone/>
        <a:defRPr sz="1800" kern="1200" baseline="0">
          <a:solidFill>
            <a:schemeClr val="bg1"/>
          </a:solidFill>
          <a:latin typeface="+mn-lt"/>
          <a:ea typeface="+mn-ea"/>
          <a:cs typeface="+mn-cs"/>
        </a:defRPr>
      </a:lvl4pPr>
      <a:lvl5pPr marL="1543050" indent="-171450" algn="l" defTabSz="685800" rtl="0" eaLnBrk="1" latinLnBrk="0" hangingPunct="1">
        <a:spcBef>
          <a:spcPts val="0"/>
        </a:spcBef>
        <a:spcAft>
          <a:spcPts val="900"/>
        </a:spcAft>
        <a:buFontTx/>
        <a:buNone/>
        <a:defRPr sz="1500" kern="1200" baseline="0">
          <a:solidFill>
            <a:schemeClr val="bg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3.tiff"/><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EB1A0-EF7D-EF00-DF49-969142DE28C7}"/>
              </a:ext>
            </a:extLst>
          </p:cNvPr>
          <p:cNvSpPr>
            <a:spLocks noGrp="1"/>
          </p:cNvSpPr>
          <p:nvPr>
            <p:ph type="ctrTitle"/>
          </p:nvPr>
        </p:nvSpPr>
        <p:spPr/>
        <p:txBody>
          <a:bodyPr>
            <a:normAutofit/>
          </a:bodyPr>
          <a:lstStyle/>
          <a:p>
            <a:r>
              <a:rPr lang="en-US" sz="3200" dirty="0">
                <a:latin typeface="Book Antiqua" charset="0"/>
                <a:ea typeface="Book Antiqua" charset="0"/>
                <a:cs typeface="Book Antiqua" charset="0"/>
              </a:rPr>
              <a:t>Aren’t the gospels mostly fiction?</a:t>
            </a:r>
          </a:p>
        </p:txBody>
      </p:sp>
      <p:pic>
        <p:nvPicPr>
          <p:cNvPr id="2050" name="Picture 2" descr="On Guard: Defending Your Faith with Reason and Precision: William Lane Craig,  Lee Strobel: 9781434764881: Amazon.com: Books">
            <a:extLst>
              <a:ext uri="{FF2B5EF4-FFF2-40B4-BE49-F238E27FC236}">
                <a16:creationId xmlns:a16="http://schemas.microsoft.com/office/drawing/2014/main" id="{CE10C6BA-BAEE-2168-B02F-5891632AEDDF}"/>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8959" b="50000"/>
          <a:stretch/>
        </p:blipFill>
        <p:spPr bwMode="auto">
          <a:xfrm>
            <a:off x="3869527" y="4357511"/>
            <a:ext cx="4224338" cy="1616678"/>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a:extLst>
              <a:ext uri="{FF2B5EF4-FFF2-40B4-BE49-F238E27FC236}">
                <a16:creationId xmlns:a16="http://schemas.microsoft.com/office/drawing/2014/main" id="{EEDAB35D-E642-7B8B-31D8-C8FF091C5633}"/>
              </a:ext>
            </a:extLst>
          </p:cNvPr>
          <p:cNvSpPr>
            <a:spLocks noGrp="1"/>
          </p:cNvSpPr>
          <p:nvPr>
            <p:ph type="subTitle" idx="1"/>
          </p:nvPr>
        </p:nvSpPr>
        <p:spPr>
          <a:xfrm>
            <a:off x="4257486" y="5790468"/>
            <a:ext cx="3400806" cy="881795"/>
          </a:xfrm>
        </p:spPr>
        <p:txBody>
          <a:bodyPr>
            <a:normAutofit/>
          </a:bodyPr>
          <a:lstStyle/>
          <a:p>
            <a:r>
              <a:rPr lang="en-US" sz="3200" dirty="0">
                <a:latin typeface="Book Antiqua" charset="0"/>
                <a:ea typeface="Book Antiqua" charset="0"/>
                <a:cs typeface="Book Antiqua" charset="0"/>
              </a:rPr>
              <a:t>Chapter 8 (Part 1)</a:t>
            </a:r>
          </a:p>
        </p:txBody>
      </p:sp>
    </p:spTree>
    <p:extLst>
      <p:ext uri="{BB962C8B-B14F-4D97-AF65-F5344CB8AC3E}">
        <p14:creationId xmlns:p14="http://schemas.microsoft.com/office/powerpoint/2010/main" val="16750094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914400" y="914400"/>
            <a:ext cx="10820400" cy="6186309"/>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32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endParaRPr>
          </a:p>
          <a:p>
            <a:pPr marL="914400" marR="0" lvl="1" indent="-457200" algn="l" defTabSz="914400" rtl="0" eaLnBrk="1" fontAlgn="auto" latinLnBrk="0" hangingPunct="1">
              <a:lnSpc>
                <a:spcPct val="100000"/>
              </a:lnSpc>
              <a:spcBef>
                <a:spcPts val="0"/>
              </a:spcBef>
              <a:spcAft>
                <a:spcPts val="0"/>
              </a:spcAft>
              <a:buClrTx/>
              <a:buSzTx/>
              <a:buFont typeface="Arial" charset="0"/>
              <a:buChar char="•"/>
              <a:tabLst/>
              <a:defRPr/>
            </a:pPr>
            <a:r>
              <a:rPr kumimoji="0" lang="en-US" sz="32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rPr>
              <a:t>Matthew: Healing of Centurion’s Servant (8)</a:t>
            </a:r>
            <a:br>
              <a:rPr kumimoji="0" lang="en-US" sz="32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rPr>
            </a:br>
            <a:r>
              <a:rPr kumimoji="0" lang="en-US" sz="32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rPr>
              <a:t>                  Plucking Grain on Sabbath (12:1ff)</a:t>
            </a:r>
            <a:br>
              <a:rPr kumimoji="0" lang="en-US" sz="32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rPr>
            </a:br>
            <a:r>
              <a:rPr kumimoji="0" lang="en-US" sz="32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rPr>
              <a:t>                  Healing Man with Withered Hand (12:9ff)</a:t>
            </a:r>
          </a:p>
          <a:p>
            <a:pPr marL="914400" marR="0" lvl="1" indent="-4572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32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endParaRPr>
          </a:p>
          <a:p>
            <a:pPr marL="914400" marR="0" lvl="1" indent="-457200" algn="l" defTabSz="914400" rtl="0" eaLnBrk="1" fontAlgn="auto" latinLnBrk="0" hangingPunct="1">
              <a:lnSpc>
                <a:spcPct val="100000"/>
              </a:lnSpc>
              <a:spcBef>
                <a:spcPts val="0"/>
              </a:spcBef>
              <a:spcAft>
                <a:spcPts val="0"/>
              </a:spcAft>
              <a:buClrTx/>
              <a:buSzTx/>
              <a:buFont typeface="Arial" charset="0"/>
              <a:buChar char="•"/>
              <a:tabLst/>
              <a:defRPr/>
            </a:pPr>
            <a:r>
              <a:rPr kumimoji="0" lang="en-US" sz="32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rPr>
              <a:t>Luke:        Plucking of Grain on Sabbath (6:1ff)</a:t>
            </a:r>
            <a:br>
              <a:rPr kumimoji="0" lang="en-US" sz="32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rPr>
            </a:br>
            <a:r>
              <a:rPr kumimoji="0" lang="en-US" sz="32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rPr>
              <a:t>                  Healing of Man with Withered Hand (6:6ff)</a:t>
            </a:r>
            <a:br>
              <a:rPr kumimoji="0" lang="en-US" sz="32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rPr>
            </a:br>
            <a:r>
              <a:rPr kumimoji="0" lang="en-US" sz="32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rPr>
              <a:t>                  Healing of Centurion’s Servant (7)</a:t>
            </a: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28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endParaRP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28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endParaRP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28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endParaRP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28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endParaRP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28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endParaRPr>
          </a:p>
        </p:txBody>
      </p:sp>
    </p:spTree>
    <p:extLst>
      <p:ext uri="{BB962C8B-B14F-4D97-AF65-F5344CB8AC3E}">
        <p14:creationId xmlns:p14="http://schemas.microsoft.com/office/powerpoint/2010/main" val="1010212322"/>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457200"/>
            <a:ext cx="7729728" cy="1188720"/>
          </a:xfrm>
        </p:spPr>
        <p:txBody>
          <a:bodyPr/>
          <a:lstStyle/>
          <a:p>
            <a:r>
              <a:rPr lang="en-US">
                <a:latin typeface="Book Antiqua" charset="0"/>
                <a:ea typeface="Book Antiqua" charset="0"/>
                <a:cs typeface="Book Antiqua" charset="0"/>
              </a:rPr>
              <a:t>characteristics of </a:t>
            </a:r>
            <a:r>
              <a:rPr lang="en-US" dirty="0">
                <a:latin typeface="Book Antiqua" charset="0"/>
                <a:ea typeface="Book Antiqua" charset="0"/>
                <a:cs typeface="Book Antiqua" charset="0"/>
              </a:rPr>
              <a:t>ancient historical narrative</a:t>
            </a:r>
          </a:p>
        </p:txBody>
      </p:sp>
      <p:sp>
        <p:nvSpPr>
          <p:cNvPr id="7" name="TextBox 6"/>
          <p:cNvSpPr txBox="1"/>
          <p:nvPr/>
        </p:nvSpPr>
        <p:spPr>
          <a:xfrm>
            <a:off x="838200" y="1981200"/>
            <a:ext cx="10439400" cy="4708981"/>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r>
              <a:rPr kumimoji="0" lang="en-US" sz="32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rPr>
              <a:t>contain no quotation marks</a:t>
            </a: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r>
              <a:rPr kumimoji="0" lang="en-US" sz="32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rPr>
              <a:t>are highly selective in the events they narrate</a:t>
            </a: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r>
              <a:rPr kumimoji="0" lang="en-US" sz="32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rPr>
              <a:t>abridge long accounts</a:t>
            </a: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r>
              <a:rPr kumimoji="0" lang="en-US" sz="32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rPr>
              <a:t>aren’t necessarily arranged chronologically</a:t>
            </a: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r>
              <a:rPr kumimoji="0" lang="en-US" sz="32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rPr>
              <a:t>contain the author’s own commentary</a:t>
            </a: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28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endParaRP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28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endParaRP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28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endParaRP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28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endParaRP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28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endParaRPr>
          </a:p>
        </p:txBody>
      </p:sp>
    </p:spTree>
    <p:extLst>
      <p:ext uri="{BB962C8B-B14F-4D97-AF65-F5344CB8AC3E}">
        <p14:creationId xmlns:p14="http://schemas.microsoft.com/office/powerpoint/2010/main" val="205785862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457200"/>
            <a:ext cx="7729728" cy="1188720"/>
          </a:xfrm>
        </p:spPr>
        <p:txBody>
          <a:bodyPr/>
          <a:lstStyle/>
          <a:p>
            <a:r>
              <a:rPr lang="en-US">
                <a:latin typeface="Book Antiqua" charset="0"/>
                <a:ea typeface="Book Antiqua" charset="0"/>
                <a:cs typeface="Book Antiqua" charset="0"/>
              </a:rPr>
              <a:t>characteristics of </a:t>
            </a:r>
            <a:r>
              <a:rPr lang="en-US" dirty="0">
                <a:latin typeface="Book Antiqua" charset="0"/>
                <a:ea typeface="Book Antiqua" charset="0"/>
                <a:cs typeface="Book Antiqua" charset="0"/>
              </a:rPr>
              <a:t>ancient historical narrative</a:t>
            </a:r>
          </a:p>
        </p:txBody>
      </p:sp>
      <p:sp>
        <p:nvSpPr>
          <p:cNvPr id="7" name="TextBox 6"/>
          <p:cNvSpPr txBox="1"/>
          <p:nvPr/>
        </p:nvSpPr>
        <p:spPr>
          <a:xfrm>
            <a:off x="838200" y="1981200"/>
            <a:ext cx="10439400" cy="5201424"/>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r>
              <a:rPr kumimoji="0" lang="en-US" sz="32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rPr>
              <a:t>contain no quotation marks</a:t>
            </a: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r>
              <a:rPr kumimoji="0" lang="en-US" sz="32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rPr>
              <a:t>are highly selective in the events they narrate</a:t>
            </a: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r>
              <a:rPr kumimoji="0" lang="en-US" sz="32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rPr>
              <a:t>abridge long accounts</a:t>
            </a: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r>
              <a:rPr kumimoji="0" lang="en-US" sz="32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rPr>
              <a:t>aren’t necessarily arranged chronologically</a:t>
            </a: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r>
              <a:rPr kumimoji="0" lang="en-US" sz="32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rPr>
              <a:t>contain the author’s own commentary</a:t>
            </a: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r>
              <a:rPr kumimoji="0" lang="en-US" sz="32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rPr>
              <a:t>often focus on small portion of a person’s life</a:t>
            </a: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28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endParaRP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28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endParaRP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28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endParaRP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28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endParaRP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28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endParaRPr>
          </a:p>
        </p:txBody>
      </p:sp>
    </p:spTree>
    <p:extLst>
      <p:ext uri="{BB962C8B-B14F-4D97-AF65-F5344CB8AC3E}">
        <p14:creationId xmlns:p14="http://schemas.microsoft.com/office/powerpoint/2010/main" val="1281889785"/>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457200"/>
            <a:ext cx="7729728" cy="1188720"/>
          </a:xfrm>
        </p:spPr>
        <p:txBody>
          <a:bodyPr/>
          <a:lstStyle/>
          <a:p>
            <a:r>
              <a:rPr lang="en-US">
                <a:latin typeface="Book Antiqua" charset="0"/>
                <a:ea typeface="Book Antiqua" charset="0"/>
                <a:cs typeface="Book Antiqua" charset="0"/>
              </a:rPr>
              <a:t>characteristics of </a:t>
            </a:r>
            <a:r>
              <a:rPr lang="en-US" dirty="0">
                <a:latin typeface="Book Antiqua" charset="0"/>
                <a:ea typeface="Book Antiqua" charset="0"/>
                <a:cs typeface="Book Antiqua" charset="0"/>
              </a:rPr>
              <a:t>ancient historical narrative</a:t>
            </a:r>
          </a:p>
        </p:txBody>
      </p:sp>
      <p:sp>
        <p:nvSpPr>
          <p:cNvPr id="7" name="TextBox 6"/>
          <p:cNvSpPr txBox="1"/>
          <p:nvPr/>
        </p:nvSpPr>
        <p:spPr>
          <a:xfrm>
            <a:off x="838200" y="1981200"/>
            <a:ext cx="10439400" cy="5693866"/>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r>
              <a:rPr kumimoji="0" lang="en-US" sz="32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rPr>
              <a:t>contain no quotation marks</a:t>
            </a: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r>
              <a:rPr kumimoji="0" lang="en-US" sz="32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rPr>
              <a:t>are highly selective in the events they narrate</a:t>
            </a: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r>
              <a:rPr kumimoji="0" lang="en-US" sz="32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rPr>
              <a:t>abridge long accounts</a:t>
            </a: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r>
              <a:rPr kumimoji="0" lang="en-US" sz="32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rPr>
              <a:t>aren’t necessarily arranged chronologically</a:t>
            </a: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r>
              <a:rPr kumimoji="0" lang="en-US" sz="32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rPr>
              <a:t>contain the author’s own commentary</a:t>
            </a: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r>
              <a:rPr kumimoji="0" lang="en-US" sz="32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rPr>
              <a:t>often focus on small portion of a person’s life</a:t>
            </a: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r>
              <a:rPr kumimoji="0" lang="en-US" sz="32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rPr>
              <a:t>were written with an ideological lens (bias)</a:t>
            </a: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28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endParaRP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28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endParaRP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28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endParaRP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28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endParaRP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28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endParaRPr>
          </a:p>
        </p:txBody>
      </p:sp>
    </p:spTree>
    <p:extLst>
      <p:ext uri="{BB962C8B-B14F-4D97-AF65-F5344CB8AC3E}">
        <p14:creationId xmlns:p14="http://schemas.microsoft.com/office/powerpoint/2010/main" val="28876937"/>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a:xfrm>
            <a:off x="2231136" y="685800"/>
            <a:ext cx="7729728" cy="1188720"/>
          </a:xfrm>
        </p:spPr>
        <p:txBody>
          <a:bodyPr>
            <a:normAutofit fontScale="90000"/>
          </a:bodyPr>
          <a:lstStyle/>
          <a:p>
            <a:r>
              <a:rPr lang="en-US" sz="3200" dirty="0">
                <a:latin typeface="Book Antiqua" charset="0"/>
                <a:ea typeface="Book Antiqua" charset="0"/>
                <a:cs typeface="Book Antiqua" charset="0"/>
              </a:rPr>
              <a:t>Are the gospels historically reliable documents?</a:t>
            </a:r>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a:xfrm>
            <a:off x="1143000" y="2133600"/>
            <a:ext cx="9829800" cy="4343400"/>
          </a:xfrm>
        </p:spPr>
        <p:txBody>
          <a:bodyPr>
            <a:normAutofit/>
          </a:bodyPr>
          <a:lstStyle/>
          <a:p>
            <a:r>
              <a:rPr lang="en-US" sz="3200" dirty="0">
                <a:solidFill>
                  <a:schemeClr val="bg1"/>
                </a:solidFill>
                <a:latin typeface="Book Antiqua" charset="0"/>
                <a:ea typeface="Book Antiqua" charset="0"/>
                <a:cs typeface="Book Antiqua" charset="0"/>
              </a:rPr>
              <a:t>Were the authors trying to write history?</a:t>
            </a:r>
          </a:p>
          <a:p>
            <a:r>
              <a:rPr lang="en-US" sz="3200" dirty="0">
                <a:solidFill>
                  <a:schemeClr val="bg1"/>
                </a:solidFill>
                <a:latin typeface="Book Antiqua" charset="0"/>
                <a:ea typeface="Book Antiqua" charset="0"/>
                <a:cs typeface="Book Antiqua" charset="0"/>
              </a:rPr>
              <a:t>Were they interested in preserving </a:t>
            </a:r>
            <a:r>
              <a:rPr lang="en-US" sz="3200" i="1" dirty="0">
                <a:solidFill>
                  <a:schemeClr val="bg1"/>
                </a:solidFill>
                <a:latin typeface="Book Antiqua" charset="0"/>
                <a:ea typeface="Book Antiqua" charset="0"/>
                <a:cs typeface="Book Antiqua" charset="0"/>
              </a:rPr>
              <a:t>accurate</a:t>
            </a:r>
            <a:r>
              <a:rPr lang="en-US" sz="3200" dirty="0">
                <a:solidFill>
                  <a:schemeClr val="bg1"/>
                </a:solidFill>
                <a:latin typeface="Book Antiqua" charset="0"/>
                <a:ea typeface="Book Antiqua" charset="0"/>
                <a:cs typeface="Book Antiqua" charset="0"/>
              </a:rPr>
              <a:t> history?</a:t>
            </a:r>
          </a:p>
        </p:txBody>
      </p:sp>
    </p:spTree>
    <p:extLst>
      <p:ext uri="{BB962C8B-B14F-4D97-AF65-F5344CB8AC3E}">
        <p14:creationId xmlns:p14="http://schemas.microsoft.com/office/powerpoint/2010/main" val="1351126974"/>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a:xfrm>
            <a:off x="1219200" y="990600"/>
            <a:ext cx="9829800" cy="4953000"/>
          </a:xfrm>
        </p:spPr>
        <p:txBody>
          <a:bodyPr>
            <a:normAutofit lnSpcReduction="10000"/>
          </a:bodyPr>
          <a:lstStyle/>
          <a:p>
            <a:pPr marL="0" lvl="0" indent="0">
              <a:spcBef>
                <a:spcPts val="0"/>
              </a:spcBef>
              <a:buClrTx/>
              <a:buNone/>
            </a:pPr>
            <a:r>
              <a:rPr lang="en-US" sz="3200">
                <a:solidFill>
                  <a:schemeClr val="bg1"/>
                </a:solidFill>
                <a:latin typeface="Book Antiqua" charset="0"/>
                <a:ea typeface="Book Antiqua" charset="0"/>
                <a:cs typeface="Book Antiqua" charset="0"/>
              </a:rPr>
              <a:t>Luke 1:1-4</a:t>
            </a:r>
          </a:p>
          <a:p>
            <a:pPr marL="0" lvl="0" indent="0">
              <a:spcBef>
                <a:spcPts val="0"/>
              </a:spcBef>
              <a:buClrTx/>
              <a:buNone/>
            </a:pPr>
            <a:r>
              <a:rPr lang="en-US" sz="3200" dirty="0">
                <a:solidFill>
                  <a:schemeClr val="bg1"/>
                </a:solidFill>
                <a:latin typeface="Book Antiqua" charset="0"/>
                <a:ea typeface="Book Antiqua" charset="0"/>
                <a:cs typeface="Book Antiqua" charset="0"/>
              </a:rPr>
              <a:t>Many have undertaken to draw up an account of the things that have been fulfilled</a:t>
            </a:r>
            <a:r>
              <a:rPr lang="en-US" sz="3200" baseline="30000" dirty="0">
                <a:solidFill>
                  <a:schemeClr val="bg1"/>
                </a:solidFill>
                <a:latin typeface="Book Antiqua" charset="0"/>
                <a:ea typeface="Book Antiqua" charset="0"/>
                <a:cs typeface="Book Antiqua" charset="0"/>
              </a:rPr>
              <a:t> </a:t>
            </a:r>
            <a:r>
              <a:rPr lang="en-US" sz="3200" dirty="0">
                <a:solidFill>
                  <a:schemeClr val="bg1"/>
                </a:solidFill>
                <a:latin typeface="Book Antiqua" charset="0"/>
                <a:ea typeface="Book Antiqua" charset="0"/>
                <a:cs typeface="Book Antiqua" charset="0"/>
              </a:rPr>
              <a:t>among us, </a:t>
            </a:r>
            <a:r>
              <a:rPr lang="en-US" sz="3200" b="1" baseline="30000" dirty="0">
                <a:solidFill>
                  <a:schemeClr val="bg1"/>
                </a:solidFill>
                <a:latin typeface="Book Antiqua" charset="0"/>
                <a:ea typeface="Book Antiqua" charset="0"/>
                <a:cs typeface="Book Antiqua" charset="0"/>
              </a:rPr>
              <a:t> </a:t>
            </a:r>
            <a:r>
              <a:rPr lang="en-US" sz="3200" dirty="0">
                <a:solidFill>
                  <a:schemeClr val="bg1"/>
                </a:solidFill>
                <a:latin typeface="Book Antiqua" charset="0"/>
                <a:ea typeface="Book Antiqua" charset="0"/>
                <a:cs typeface="Book Antiqua" charset="0"/>
              </a:rPr>
              <a:t>just as they were handed down to us by those who from the first were eyewitnesses and servants of the word. </a:t>
            </a:r>
            <a:r>
              <a:rPr lang="en-US" sz="3200" b="1" baseline="30000" dirty="0">
                <a:solidFill>
                  <a:schemeClr val="bg1"/>
                </a:solidFill>
                <a:latin typeface="Book Antiqua" charset="0"/>
                <a:ea typeface="Book Antiqua" charset="0"/>
                <a:cs typeface="Book Antiqua" charset="0"/>
              </a:rPr>
              <a:t> </a:t>
            </a:r>
            <a:r>
              <a:rPr lang="en-US" sz="3200" dirty="0">
                <a:solidFill>
                  <a:schemeClr val="bg1"/>
                </a:solidFill>
                <a:latin typeface="Book Antiqua" charset="0"/>
                <a:ea typeface="Book Antiqua" charset="0"/>
                <a:cs typeface="Book Antiqua" charset="0"/>
              </a:rPr>
              <a:t>With this in mind, since I myself have carefully investigated everything from the beginning, I too decided to write an orderly account for you, most excellent </a:t>
            </a:r>
            <a:r>
              <a:rPr lang="en-US" sz="3200" dirty="0" err="1">
                <a:solidFill>
                  <a:schemeClr val="bg1"/>
                </a:solidFill>
                <a:latin typeface="Book Antiqua" charset="0"/>
                <a:ea typeface="Book Antiqua" charset="0"/>
                <a:cs typeface="Book Antiqua" charset="0"/>
              </a:rPr>
              <a:t>Theophilus</a:t>
            </a:r>
            <a:r>
              <a:rPr lang="en-US" sz="3200" dirty="0">
                <a:solidFill>
                  <a:schemeClr val="bg1"/>
                </a:solidFill>
                <a:latin typeface="Book Antiqua" charset="0"/>
                <a:ea typeface="Book Antiqua" charset="0"/>
                <a:cs typeface="Book Antiqua" charset="0"/>
              </a:rPr>
              <a:t>, so that you may know the certainty of the things you have been taught.</a:t>
            </a:r>
          </a:p>
        </p:txBody>
      </p:sp>
    </p:spTree>
    <p:extLst>
      <p:ext uri="{BB962C8B-B14F-4D97-AF65-F5344CB8AC3E}">
        <p14:creationId xmlns:p14="http://schemas.microsoft.com/office/powerpoint/2010/main" val="710911125"/>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a:xfrm>
            <a:off x="2231136" y="685800"/>
            <a:ext cx="7729728" cy="1188720"/>
          </a:xfrm>
        </p:spPr>
        <p:txBody>
          <a:bodyPr>
            <a:normAutofit fontScale="90000"/>
          </a:bodyPr>
          <a:lstStyle/>
          <a:p>
            <a:r>
              <a:rPr lang="en-US" sz="3200" dirty="0">
                <a:latin typeface="Book Antiqua" charset="0"/>
                <a:ea typeface="Book Antiqua" charset="0"/>
                <a:cs typeface="Book Antiqua" charset="0"/>
              </a:rPr>
              <a:t>Are the gospels historically reliable documents?</a:t>
            </a:r>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a:xfrm>
            <a:off x="1143000" y="2133600"/>
            <a:ext cx="9829800" cy="4343400"/>
          </a:xfrm>
        </p:spPr>
        <p:txBody>
          <a:bodyPr>
            <a:normAutofit/>
          </a:bodyPr>
          <a:lstStyle/>
          <a:p>
            <a:r>
              <a:rPr lang="en-US" sz="3200" dirty="0">
                <a:solidFill>
                  <a:schemeClr val="bg1"/>
                </a:solidFill>
                <a:latin typeface="Book Antiqua" charset="0"/>
                <a:ea typeface="Book Antiqua" charset="0"/>
                <a:cs typeface="Book Antiqua" charset="0"/>
              </a:rPr>
              <a:t>Were the authors trying to write history?</a:t>
            </a:r>
          </a:p>
          <a:p>
            <a:r>
              <a:rPr lang="en-US" sz="3200" dirty="0">
                <a:solidFill>
                  <a:schemeClr val="bg1"/>
                </a:solidFill>
                <a:latin typeface="Book Antiqua" charset="0"/>
                <a:ea typeface="Book Antiqua" charset="0"/>
                <a:cs typeface="Book Antiqua" charset="0"/>
              </a:rPr>
              <a:t>Were they interested in preserving </a:t>
            </a:r>
            <a:r>
              <a:rPr lang="en-US" sz="3200" i="1" dirty="0">
                <a:solidFill>
                  <a:schemeClr val="bg1"/>
                </a:solidFill>
                <a:latin typeface="Book Antiqua" charset="0"/>
                <a:ea typeface="Book Antiqua" charset="0"/>
                <a:cs typeface="Book Antiqua" charset="0"/>
              </a:rPr>
              <a:t>accurate</a:t>
            </a:r>
            <a:r>
              <a:rPr lang="en-US" sz="3200" dirty="0">
                <a:solidFill>
                  <a:schemeClr val="bg1"/>
                </a:solidFill>
                <a:latin typeface="Book Antiqua" charset="0"/>
                <a:ea typeface="Book Antiqua" charset="0"/>
                <a:cs typeface="Book Antiqua" charset="0"/>
              </a:rPr>
              <a:t> history?</a:t>
            </a:r>
          </a:p>
          <a:p>
            <a:r>
              <a:rPr lang="en-US" sz="3200" dirty="0">
                <a:solidFill>
                  <a:schemeClr val="bg1"/>
                </a:solidFill>
                <a:latin typeface="Book Antiqua" charset="0"/>
                <a:ea typeface="Book Antiqua" charset="0"/>
                <a:cs typeface="Book Antiqua" charset="0"/>
              </a:rPr>
              <a:t>Did the have the ability to write accurately?</a:t>
            </a:r>
          </a:p>
          <a:p>
            <a:endParaRPr lang="en-US" sz="3200" dirty="0">
              <a:solidFill>
                <a:schemeClr val="bg1"/>
              </a:solidFill>
              <a:latin typeface="Book Antiqua" charset="0"/>
              <a:ea typeface="Book Antiqua" charset="0"/>
              <a:cs typeface="Book Antiqua" charset="0"/>
            </a:endParaRPr>
          </a:p>
        </p:txBody>
      </p:sp>
    </p:spTree>
    <p:extLst>
      <p:ext uri="{BB962C8B-B14F-4D97-AF65-F5344CB8AC3E}">
        <p14:creationId xmlns:p14="http://schemas.microsoft.com/office/powerpoint/2010/main" val="765831155"/>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a:xfrm>
            <a:off x="2231136" y="685800"/>
            <a:ext cx="7729728" cy="1188720"/>
          </a:xfrm>
        </p:spPr>
        <p:txBody>
          <a:bodyPr>
            <a:normAutofit fontScale="90000"/>
          </a:bodyPr>
          <a:lstStyle/>
          <a:p>
            <a:r>
              <a:rPr lang="en-US" sz="3200" dirty="0">
                <a:latin typeface="Book Antiqua" charset="0"/>
                <a:ea typeface="Book Antiqua" charset="0"/>
                <a:cs typeface="Book Antiqua" charset="0"/>
              </a:rPr>
              <a:t>Are the gospels historically reliable documents?</a:t>
            </a:r>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a:xfrm>
            <a:off x="1143000" y="2133600"/>
            <a:ext cx="9829800" cy="4343400"/>
          </a:xfrm>
        </p:spPr>
        <p:txBody>
          <a:bodyPr>
            <a:normAutofit/>
          </a:bodyPr>
          <a:lstStyle/>
          <a:p>
            <a:r>
              <a:rPr lang="en-US" sz="3200" dirty="0">
                <a:solidFill>
                  <a:schemeClr val="bg1"/>
                </a:solidFill>
                <a:latin typeface="Book Antiqua" charset="0"/>
                <a:ea typeface="Book Antiqua" charset="0"/>
                <a:cs typeface="Book Antiqua" charset="0"/>
              </a:rPr>
              <a:t>Were the authors trying to write history?</a:t>
            </a:r>
          </a:p>
          <a:p>
            <a:r>
              <a:rPr lang="en-US" sz="3200" dirty="0">
                <a:solidFill>
                  <a:schemeClr val="bg1"/>
                </a:solidFill>
                <a:latin typeface="Book Antiqua" charset="0"/>
                <a:ea typeface="Book Antiqua" charset="0"/>
                <a:cs typeface="Book Antiqua" charset="0"/>
              </a:rPr>
              <a:t>Were they interested in preserving </a:t>
            </a:r>
            <a:r>
              <a:rPr lang="en-US" sz="3200" i="1" dirty="0">
                <a:solidFill>
                  <a:schemeClr val="bg1"/>
                </a:solidFill>
                <a:latin typeface="Book Antiqua" charset="0"/>
                <a:ea typeface="Book Antiqua" charset="0"/>
                <a:cs typeface="Book Antiqua" charset="0"/>
              </a:rPr>
              <a:t>accurate</a:t>
            </a:r>
            <a:r>
              <a:rPr lang="en-US" sz="3200" dirty="0">
                <a:solidFill>
                  <a:schemeClr val="bg1"/>
                </a:solidFill>
                <a:latin typeface="Book Antiqua" charset="0"/>
                <a:ea typeface="Book Antiqua" charset="0"/>
                <a:cs typeface="Book Antiqua" charset="0"/>
              </a:rPr>
              <a:t> history?</a:t>
            </a:r>
          </a:p>
          <a:p>
            <a:r>
              <a:rPr lang="en-US" sz="3200" dirty="0">
                <a:solidFill>
                  <a:schemeClr val="bg1"/>
                </a:solidFill>
                <a:latin typeface="Book Antiqua" charset="0"/>
                <a:ea typeface="Book Antiqua" charset="0"/>
                <a:cs typeface="Book Antiqua" charset="0"/>
              </a:rPr>
              <a:t>Did the have the ability to write accurately?</a:t>
            </a:r>
          </a:p>
          <a:p>
            <a:pPr lvl="1"/>
            <a:r>
              <a:rPr lang="en-US" sz="3000" dirty="0">
                <a:solidFill>
                  <a:schemeClr val="bg1"/>
                </a:solidFill>
                <a:latin typeface="Book Antiqua" charset="0"/>
                <a:ea typeface="Book Antiqua" charset="0"/>
                <a:cs typeface="Book Antiqua" charset="0"/>
              </a:rPr>
              <a:t>authorship?</a:t>
            </a:r>
          </a:p>
        </p:txBody>
      </p:sp>
    </p:spTree>
    <p:extLst>
      <p:ext uri="{BB962C8B-B14F-4D97-AF65-F5344CB8AC3E}">
        <p14:creationId xmlns:p14="http://schemas.microsoft.com/office/powerpoint/2010/main" val="1661123194"/>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a:xfrm>
            <a:off x="2231136" y="685800"/>
            <a:ext cx="7729728" cy="1188720"/>
          </a:xfrm>
        </p:spPr>
        <p:txBody>
          <a:bodyPr>
            <a:normAutofit fontScale="90000"/>
          </a:bodyPr>
          <a:lstStyle/>
          <a:p>
            <a:r>
              <a:rPr lang="en-US" sz="3200" dirty="0">
                <a:latin typeface="Book Antiqua" charset="0"/>
                <a:ea typeface="Book Antiqua" charset="0"/>
                <a:cs typeface="Book Antiqua" charset="0"/>
              </a:rPr>
              <a:t>Are the gospels historically reliable documents?</a:t>
            </a:r>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a:xfrm>
            <a:off x="1143000" y="2133600"/>
            <a:ext cx="9829800" cy="4343400"/>
          </a:xfrm>
        </p:spPr>
        <p:txBody>
          <a:bodyPr>
            <a:normAutofit/>
          </a:bodyPr>
          <a:lstStyle/>
          <a:p>
            <a:r>
              <a:rPr lang="en-US" sz="3200" dirty="0">
                <a:solidFill>
                  <a:schemeClr val="bg1"/>
                </a:solidFill>
                <a:latin typeface="Book Antiqua" charset="0"/>
                <a:ea typeface="Book Antiqua" charset="0"/>
                <a:cs typeface="Book Antiqua" charset="0"/>
              </a:rPr>
              <a:t>Were the authors trying to write history?</a:t>
            </a:r>
          </a:p>
          <a:p>
            <a:r>
              <a:rPr lang="en-US" sz="3200" dirty="0">
                <a:solidFill>
                  <a:schemeClr val="bg1"/>
                </a:solidFill>
                <a:latin typeface="Book Antiqua" charset="0"/>
                <a:ea typeface="Book Antiqua" charset="0"/>
                <a:cs typeface="Book Antiqua" charset="0"/>
              </a:rPr>
              <a:t>Were they interested in preserving </a:t>
            </a:r>
            <a:r>
              <a:rPr lang="en-US" sz="3200" i="1" dirty="0">
                <a:solidFill>
                  <a:schemeClr val="bg1"/>
                </a:solidFill>
                <a:latin typeface="Book Antiqua" charset="0"/>
                <a:ea typeface="Book Antiqua" charset="0"/>
                <a:cs typeface="Book Antiqua" charset="0"/>
              </a:rPr>
              <a:t>accurate</a:t>
            </a:r>
            <a:r>
              <a:rPr lang="en-US" sz="3200" dirty="0">
                <a:solidFill>
                  <a:schemeClr val="bg1"/>
                </a:solidFill>
                <a:latin typeface="Book Antiqua" charset="0"/>
                <a:ea typeface="Book Antiqua" charset="0"/>
                <a:cs typeface="Book Antiqua" charset="0"/>
              </a:rPr>
              <a:t> history?</a:t>
            </a:r>
          </a:p>
          <a:p>
            <a:r>
              <a:rPr lang="en-US" sz="3200" dirty="0">
                <a:solidFill>
                  <a:schemeClr val="bg1"/>
                </a:solidFill>
                <a:latin typeface="Book Antiqua" charset="0"/>
                <a:ea typeface="Book Antiqua" charset="0"/>
                <a:cs typeface="Book Antiqua" charset="0"/>
              </a:rPr>
              <a:t>Did the have the ability to write accurately?</a:t>
            </a:r>
          </a:p>
          <a:p>
            <a:pPr lvl="1"/>
            <a:r>
              <a:rPr lang="en-US" sz="3000" dirty="0">
                <a:solidFill>
                  <a:schemeClr val="bg1"/>
                </a:solidFill>
                <a:latin typeface="Book Antiqua" charset="0"/>
                <a:ea typeface="Book Antiqua" charset="0"/>
                <a:cs typeface="Book Antiqua" charset="0"/>
              </a:rPr>
              <a:t>authorship?</a:t>
            </a:r>
          </a:p>
          <a:p>
            <a:pPr lvl="1"/>
            <a:r>
              <a:rPr lang="en-US" sz="3000" dirty="0">
                <a:solidFill>
                  <a:schemeClr val="bg1"/>
                </a:solidFill>
                <a:latin typeface="Book Antiqua" charset="0"/>
                <a:ea typeface="Book Antiqua" charset="0"/>
                <a:cs typeface="Book Antiqua" charset="0"/>
              </a:rPr>
              <a:t>eyewitness sources?</a:t>
            </a:r>
          </a:p>
        </p:txBody>
      </p:sp>
    </p:spTree>
    <p:extLst>
      <p:ext uri="{BB962C8B-B14F-4D97-AF65-F5344CB8AC3E}">
        <p14:creationId xmlns:p14="http://schemas.microsoft.com/office/powerpoint/2010/main" val="1658011216"/>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a:xfrm>
            <a:off x="762000" y="609600"/>
            <a:ext cx="10591800" cy="5867400"/>
          </a:xfrm>
        </p:spPr>
        <p:txBody>
          <a:bodyPr>
            <a:normAutofit fontScale="92500" lnSpcReduction="20000"/>
          </a:bodyPr>
          <a:lstStyle/>
          <a:p>
            <a:pPr marL="0" indent="0">
              <a:buNone/>
            </a:pPr>
            <a:r>
              <a:rPr lang="en-US" sz="3200" dirty="0">
                <a:solidFill>
                  <a:schemeClr val="bg1"/>
                </a:solidFill>
                <a:latin typeface="Book Antiqua" charset="0"/>
                <a:ea typeface="Book Antiqua" charset="0"/>
                <a:cs typeface="Book Antiqua" charset="0"/>
              </a:rPr>
              <a:t>Jn. 19:26-28: When Jesus saw his mother there, and the disciple whom he loved [John] standing nearby, he said to her, “Woman,</a:t>
            </a:r>
            <a:r>
              <a:rPr lang="en-US" sz="3200" baseline="30000" dirty="0">
                <a:solidFill>
                  <a:schemeClr val="bg1"/>
                </a:solidFill>
                <a:latin typeface="Book Antiqua" charset="0"/>
                <a:ea typeface="Book Antiqua" charset="0"/>
                <a:cs typeface="Book Antiqua" charset="0"/>
              </a:rPr>
              <a:t> </a:t>
            </a:r>
            <a:r>
              <a:rPr lang="en-US" sz="3200" dirty="0">
                <a:solidFill>
                  <a:schemeClr val="bg1"/>
                </a:solidFill>
                <a:latin typeface="Book Antiqua" charset="0"/>
                <a:ea typeface="Book Antiqua" charset="0"/>
                <a:cs typeface="Book Antiqua" charset="0"/>
              </a:rPr>
              <a:t>here is your son,” </a:t>
            </a:r>
            <a:r>
              <a:rPr lang="en-US" sz="3200" b="1" baseline="30000" dirty="0">
                <a:solidFill>
                  <a:schemeClr val="bg1"/>
                </a:solidFill>
                <a:latin typeface="Book Antiqua" charset="0"/>
                <a:ea typeface="Book Antiqua" charset="0"/>
                <a:cs typeface="Book Antiqua" charset="0"/>
              </a:rPr>
              <a:t> </a:t>
            </a:r>
            <a:r>
              <a:rPr lang="en-US" sz="3200" dirty="0">
                <a:solidFill>
                  <a:schemeClr val="bg1"/>
                </a:solidFill>
                <a:latin typeface="Book Antiqua" charset="0"/>
                <a:ea typeface="Book Antiqua" charset="0"/>
                <a:cs typeface="Book Antiqua" charset="0"/>
              </a:rPr>
              <a:t>and to the disciple, “Here is your mother.” From that time on, this disciple took her into his home.</a:t>
            </a:r>
          </a:p>
          <a:p>
            <a:pPr marL="0" indent="0">
              <a:buNone/>
            </a:pPr>
            <a:r>
              <a:rPr lang="en-US" sz="3200" dirty="0">
                <a:solidFill>
                  <a:schemeClr val="bg1"/>
                </a:solidFill>
                <a:latin typeface="Book Antiqua" charset="0"/>
                <a:ea typeface="Book Antiqua" charset="0"/>
                <a:cs typeface="Book Antiqua" charset="0"/>
              </a:rPr>
              <a:t>Jn. 19:35: The man who saw it has given testimony, and his testimony is true. He knows that he tells the truth, and he testifies so that you also may believe.</a:t>
            </a:r>
          </a:p>
          <a:p>
            <a:pPr marL="0" indent="0">
              <a:buNone/>
            </a:pPr>
            <a:r>
              <a:rPr lang="en-US" sz="3200" dirty="0">
                <a:solidFill>
                  <a:schemeClr val="bg1"/>
                </a:solidFill>
                <a:latin typeface="Book Antiqua" charset="0"/>
                <a:ea typeface="Book Antiqua" charset="0"/>
                <a:cs typeface="Book Antiqua" charset="0"/>
              </a:rPr>
              <a:t>Jn. 21:20, 24: Peter turned and saw that the disciple whom Jesus loved was following them. (This was the one who had leaned back against Jesus at the supper and had said, “Lord, who is going to betray you?”) . . . This is the disciple who testifies to these things and who wrote them down. We know that his testimony is true.</a:t>
            </a:r>
            <a:endParaRPr lang="en-US" sz="3000" dirty="0">
              <a:solidFill>
                <a:schemeClr val="bg1"/>
              </a:solidFill>
              <a:latin typeface="Book Antiqua" charset="0"/>
              <a:ea typeface="Book Antiqua" charset="0"/>
              <a:cs typeface="Book Antiqua" charset="0"/>
            </a:endParaRPr>
          </a:p>
        </p:txBody>
      </p:sp>
    </p:spTree>
    <p:extLst>
      <p:ext uri="{BB962C8B-B14F-4D97-AF65-F5344CB8AC3E}">
        <p14:creationId xmlns:p14="http://schemas.microsoft.com/office/powerpoint/2010/main" val="315060295"/>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a:xfrm>
            <a:off x="2231136" y="685800"/>
            <a:ext cx="7729728" cy="1188720"/>
          </a:xfrm>
        </p:spPr>
        <p:txBody>
          <a:bodyPr>
            <a:normAutofit fontScale="90000"/>
          </a:bodyPr>
          <a:lstStyle/>
          <a:p>
            <a:r>
              <a:rPr lang="en-US" sz="3200" dirty="0">
                <a:latin typeface="Book Antiqua" charset="0"/>
                <a:ea typeface="Book Antiqua" charset="0"/>
                <a:cs typeface="Book Antiqua" charset="0"/>
              </a:rPr>
              <a:t>Are the gospels historically reliable documents?</a:t>
            </a:r>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a:xfrm>
            <a:off x="1143000" y="2133600"/>
            <a:ext cx="9829800" cy="4343400"/>
          </a:xfrm>
        </p:spPr>
        <p:txBody>
          <a:bodyPr>
            <a:normAutofit/>
          </a:bodyPr>
          <a:lstStyle/>
          <a:p>
            <a:r>
              <a:rPr lang="en-US" sz="3200" dirty="0">
                <a:solidFill>
                  <a:schemeClr val="bg1"/>
                </a:solidFill>
                <a:latin typeface="Book Antiqua" charset="0"/>
                <a:ea typeface="Book Antiqua" charset="0"/>
                <a:cs typeface="Book Antiqua" charset="0"/>
              </a:rPr>
              <a:t>Were the authors trying to write history?</a:t>
            </a:r>
          </a:p>
        </p:txBody>
      </p:sp>
    </p:spTree>
    <p:extLst>
      <p:ext uri="{BB962C8B-B14F-4D97-AF65-F5344CB8AC3E}">
        <p14:creationId xmlns:p14="http://schemas.microsoft.com/office/powerpoint/2010/main" val="284758981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a:xfrm>
            <a:off x="762000" y="609600"/>
            <a:ext cx="10591800" cy="5867400"/>
          </a:xfrm>
        </p:spPr>
        <p:txBody>
          <a:bodyPr>
            <a:normAutofit/>
          </a:bodyPr>
          <a:lstStyle/>
          <a:p>
            <a:pPr marL="0" indent="0">
              <a:buNone/>
            </a:pPr>
            <a:r>
              <a:rPr lang="en-US" sz="3200" dirty="0">
                <a:solidFill>
                  <a:schemeClr val="bg1"/>
                </a:solidFill>
                <a:latin typeface="Book Antiqua" charset="0"/>
                <a:ea typeface="Book Antiqua" charset="0"/>
                <a:cs typeface="Book Antiqua" charset="0"/>
              </a:rPr>
              <a:t>1 Jn. 1:1-3</a:t>
            </a:r>
          </a:p>
          <a:p>
            <a:pPr marL="0" indent="0">
              <a:buNone/>
            </a:pPr>
            <a:r>
              <a:rPr lang="en-US" sz="3200" dirty="0">
                <a:solidFill>
                  <a:schemeClr val="bg1"/>
                </a:solidFill>
                <a:latin typeface="Book Antiqua" charset="0"/>
                <a:ea typeface="Book Antiqua" charset="0"/>
                <a:cs typeface="Book Antiqua" charset="0"/>
              </a:rPr>
              <a:t>That which was from the beginning, which we have heard, which we have seen with our eyes, which we have looked at and our hands have touched—this we proclaim concerning the Word of life. </a:t>
            </a:r>
            <a:r>
              <a:rPr lang="en-US" sz="3200" b="1" baseline="30000" dirty="0">
                <a:solidFill>
                  <a:schemeClr val="bg1"/>
                </a:solidFill>
                <a:latin typeface="Book Antiqua" charset="0"/>
                <a:ea typeface="Book Antiqua" charset="0"/>
                <a:cs typeface="Book Antiqua" charset="0"/>
              </a:rPr>
              <a:t>2 </a:t>
            </a:r>
            <a:r>
              <a:rPr lang="en-US" sz="3200" dirty="0">
                <a:solidFill>
                  <a:schemeClr val="bg1"/>
                </a:solidFill>
                <a:latin typeface="Book Antiqua" charset="0"/>
                <a:ea typeface="Book Antiqua" charset="0"/>
                <a:cs typeface="Book Antiqua" charset="0"/>
              </a:rPr>
              <a:t>The life appeared; we have seen it and testify to it, and we proclaim to you the eternal life, which was with the Father and has appeared to us. </a:t>
            </a:r>
            <a:r>
              <a:rPr lang="en-US" sz="3200" b="1" baseline="30000" dirty="0">
                <a:solidFill>
                  <a:schemeClr val="bg1"/>
                </a:solidFill>
                <a:latin typeface="Book Antiqua" charset="0"/>
                <a:ea typeface="Book Antiqua" charset="0"/>
                <a:cs typeface="Book Antiqua" charset="0"/>
              </a:rPr>
              <a:t>3 </a:t>
            </a:r>
            <a:r>
              <a:rPr lang="en-US" sz="3200" dirty="0">
                <a:solidFill>
                  <a:schemeClr val="bg1"/>
                </a:solidFill>
                <a:latin typeface="Book Antiqua" charset="0"/>
                <a:ea typeface="Book Antiqua" charset="0"/>
                <a:cs typeface="Book Antiqua" charset="0"/>
              </a:rPr>
              <a:t>We proclaim to you what we have seen and heard, so that you also may have fellowship with us.</a:t>
            </a:r>
            <a:endParaRPr lang="en-US" sz="3000" dirty="0">
              <a:solidFill>
                <a:schemeClr val="bg1"/>
              </a:solidFill>
              <a:latin typeface="Book Antiqua" charset="0"/>
              <a:ea typeface="Book Antiqua" charset="0"/>
              <a:cs typeface="Book Antiqua" charset="0"/>
            </a:endParaRPr>
          </a:p>
        </p:txBody>
      </p:sp>
    </p:spTree>
    <p:extLst>
      <p:ext uri="{BB962C8B-B14F-4D97-AF65-F5344CB8AC3E}">
        <p14:creationId xmlns:p14="http://schemas.microsoft.com/office/powerpoint/2010/main" val="1970463909"/>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a:xfrm>
            <a:off x="762000" y="609600"/>
            <a:ext cx="10591800" cy="5867400"/>
          </a:xfrm>
        </p:spPr>
        <p:txBody>
          <a:bodyPr>
            <a:normAutofit/>
          </a:bodyPr>
          <a:lstStyle/>
          <a:p>
            <a:pPr marL="0" indent="0">
              <a:buNone/>
            </a:pPr>
            <a:r>
              <a:rPr lang="en-US" sz="3200" dirty="0">
                <a:solidFill>
                  <a:schemeClr val="bg1"/>
                </a:solidFill>
                <a:latin typeface="Book Antiqua" charset="0"/>
                <a:ea typeface="Book Antiqua" charset="0"/>
                <a:cs typeface="Book Antiqua" charset="0"/>
              </a:rPr>
              <a:t>Irenaeus, A.D. 180:</a:t>
            </a:r>
          </a:p>
          <a:p>
            <a:pPr marL="0" indent="0">
              <a:buNone/>
            </a:pPr>
            <a:r>
              <a:rPr lang="en-US" sz="3200" dirty="0">
                <a:solidFill>
                  <a:schemeClr val="bg1"/>
                </a:solidFill>
                <a:latin typeface="Book Antiqua" charset="0"/>
                <a:ea typeface="Book Antiqua" charset="0"/>
                <a:cs typeface="Book Antiqua" charset="0"/>
              </a:rPr>
              <a:t>“</a:t>
            </a:r>
            <a:r>
              <a:rPr lang="en-US" sz="3200" b="1" dirty="0">
                <a:solidFill>
                  <a:schemeClr val="bg1"/>
                </a:solidFill>
                <a:latin typeface="Book Antiqua" charset="0"/>
                <a:ea typeface="Book Antiqua" charset="0"/>
                <a:cs typeface="Book Antiqua" charset="0"/>
              </a:rPr>
              <a:t>Matthew</a:t>
            </a:r>
            <a:r>
              <a:rPr lang="en-US" sz="3200" dirty="0">
                <a:solidFill>
                  <a:schemeClr val="bg1"/>
                </a:solidFill>
                <a:latin typeface="Book Antiqua" charset="0"/>
                <a:ea typeface="Book Antiqua" charset="0"/>
                <a:cs typeface="Book Antiqua" charset="0"/>
              </a:rPr>
              <a:t> published his own Gospel among the Hebrews in their own tongue, when Peter and Paul were preaching the gospel in Rome and founding the church there. After their departure, </a:t>
            </a:r>
            <a:r>
              <a:rPr lang="en-US" sz="3200" b="1" dirty="0">
                <a:solidFill>
                  <a:schemeClr val="bg1"/>
                </a:solidFill>
                <a:latin typeface="Book Antiqua" charset="0"/>
                <a:ea typeface="Book Antiqua" charset="0"/>
                <a:cs typeface="Book Antiqua" charset="0"/>
              </a:rPr>
              <a:t>Mark, the disciple and interpreter of Peter himself</a:t>
            </a:r>
            <a:r>
              <a:rPr lang="en-US" sz="3200" dirty="0">
                <a:solidFill>
                  <a:schemeClr val="bg1"/>
                </a:solidFill>
                <a:latin typeface="Book Antiqua" charset="0"/>
                <a:ea typeface="Book Antiqua" charset="0"/>
                <a:cs typeface="Book Antiqua" charset="0"/>
              </a:rPr>
              <a:t>, handed down to us in writing the substance of Peter’s preaching. </a:t>
            </a:r>
            <a:r>
              <a:rPr lang="en-US" sz="3200" b="1" dirty="0">
                <a:solidFill>
                  <a:schemeClr val="bg1"/>
                </a:solidFill>
                <a:latin typeface="Book Antiqua" charset="0"/>
                <a:ea typeface="Book Antiqua" charset="0"/>
                <a:cs typeface="Book Antiqua" charset="0"/>
              </a:rPr>
              <a:t>Luke, the follower of Paul</a:t>
            </a:r>
            <a:r>
              <a:rPr lang="en-US" sz="3200" dirty="0">
                <a:solidFill>
                  <a:schemeClr val="bg1"/>
                </a:solidFill>
                <a:latin typeface="Book Antiqua" charset="0"/>
                <a:ea typeface="Book Antiqua" charset="0"/>
                <a:cs typeface="Book Antiqua" charset="0"/>
              </a:rPr>
              <a:t>, set down in a book the Gospel preached by his teacher. Then </a:t>
            </a:r>
            <a:r>
              <a:rPr lang="en-US" sz="3200" b="1" dirty="0">
                <a:solidFill>
                  <a:schemeClr val="bg1"/>
                </a:solidFill>
                <a:latin typeface="Book Antiqua" charset="0"/>
                <a:ea typeface="Book Antiqua" charset="0"/>
                <a:cs typeface="Book Antiqua" charset="0"/>
              </a:rPr>
              <a:t>John</a:t>
            </a:r>
            <a:r>
              <a:rPr lang="en-US" sz="3200" dirty="0">
                <a:solidFill>
                  <a:schemeClr val="bg1"/>
                </a:solidFill>
                <a:latin typeface="Book Antiqua" charset="0"/>
                <a:ea typeface="Book Antiqua" charset="0"/>
                <a:cs typeface="Book Antiqua" charset="0"/>
              </a:rPr>
              <a:t>, the disciple of the Lord, who also leaned on his breast, himself produced his Gospel while he was living at Ephesus in Asia.”</a:t>
            </a:r>
            <a:endParaRPr lang="en-US" sz="3000" dirty="0">
              <a:solidFill>
                <a:schemeClr val="bg1"/>
              </a:solidFill>
              <a:latin typeface="Book Antiqua" charset="0"/>
              <a:ea typeface="Book Antiqua" charset="0"/>
              <a:cs typeface="Book Antiqua" charset="0"/>
            </a:endParaRPr>
          </a:p>
        </p:txBody>
      </p:sp>
    </p:spTree>
    <p:extLst>
      <p:ext uri="{BB962C8B-B14F-4D97-AF65-F5344CB8AC3E}">
        <p14:creationId xmlns:p14="http://schemas.microsoft.com/office/powerpoint/2010/main" val="46055201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a:xfrm>
            <a:off x="2231136" y="685800"/>
            <a:ext cx="7729728" cy="1188720"/>
          </a:xfrm>
        </p:spPr>
        <p:txBody>
          <a:bodyPr>
            <a:normAutofit fontScale="90000"/>
          </a:bodyPr>
          <a:lstStyle/>
          <a:p>
            <a:r>
              <a:rPr lang="en-US" sz="3200" dirty="0">
                <a:latin typeface="Book Antiqua" charset="0"/>
                <a:ea typeface="Book Antiqua" charset="0"/>
                <a:cs typeface="Book Antiqua" charset="0"/>
              </a:rPr>
              <a:t>Are the gospels historically reliable documents?</a:t>
            </a:r>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a:xfrm>
            <a:off x="1143000" y="2133600"/>
            <a:ext cx="9829800" cy="4343400"/>
          </a:xfrm>
        </p:spPr>
        <p:txBody>
          <a:bodyPr>
            <a:normAutofit/>
          </a:bodyPr>
          <a:lstStyle/>
          <a:p>
            <a:r>
              <a:rPr lang="en-US" sz="3200" dirty="0">
                <a:solidFill>
                  <a:schemeClr val="bg1"/>
                </a:solidFill>
                <a:latin typeface="Book Antiqua" charset="0"/>
                <a:ea typeface="Book Antiqua" charset="0"/>
                <a:cs typeface="Book Antiqua" charset="0"/>
              </a:rPr>
              <a:t>Were the authors trying to write history?</a:t>
            </a:r>
          </a:p>
          <a:p>
            <a:r>
              <a:rPr lang="en-US" sz="3200" dirty="0">
                <a:solidFill>
                  <a:schemeClr val="bg1"/>
                </a:solidFill>
                <a:latin typeface="Book Antiqua" charset="0"/>
                <a:ea typeface="Book Antiqua" charset="0"/>
                <a:cs typeface="Book Antiqua" charset="0"/>
              </a:rPr>
              <a:t>Were they interested in preserving </a:t>
            </a:r>
            <a:r>
              <a:rPr lang="en-US" sz="3200" i="1" dirty="0">
                <a:solidFill>
                  <a:schemeClr val="bg1"/>
                </a:solidFill>
                <a:latin typeface="Book Antiqua" charset="0"/>
                <a:ea typeface="Book Antiqua" charset="0"/>
                <a:cs typeface="Book Antiqua" charset="0"/>
              </a:rPr>
              <a:t>accurate</a:t>
            </a:r>
            <a:r>
              <a:rPr lang="en-US" sz="3200" dirty="0">
                <a:solidFill>
                  <a:schemeClr val="bg1"/>
                </a:solidFill>
                <a:latin typeface="Book Antiqua" charset="0"/>
                <a:ea typeface="Book Antiqua" charset="0"/>
                <a:cs typeface="Book Antiqua" charset="0"/>
              </a:rPr>
              <a:t> history?</a:t>
            </a:r>
          </a:p>
          <a:p>
            <a:r>
              <a:rPr lang="en-US" sz="3200" dirty="0">
                <a:solidFill>
                  <a:schemeClr val="bg1"/>
                </a:solidFill>
                <a:latin typeface="Book Antiqua" charset="0"/>
                <a:ea typeface="Book Antiqua" charset="0"/>
                <a:cs typeface="Book Antiqua" charset="0"/>
              </a:rPr>
              <a:t>Did the have the ability to write accurately?</a:t>
            </a:r>
          </a:p>
          <a:p>
            <a:pPr lvl="1"/>
            <a:r>
              <a:rPr lang="en-US" sz="3000" dirty="0">
                <a:solidFill>
                  <a:schemeClr val="bg1"/>
                </a:solidFill>
                <a:latin typeface="Book Antiqua" charset="0"/>
                <a:ea typeface="Book Antiqua" charset="0"/>
                <a:cs typeface="Book Antiqua" charset="0"/>
              </a:rPr>
              <a:t>authorship?</a:t>
            </a:r>
          </a:p>
          <a:p>
            <a:pPr lvl="1"/>
            <a:r>
              <a:rPr lang="en-US" sz="3000" dirty="0">
                <a:solidFill>
                  <a:schemeClr val="bg1"/>
                </a:solidFill>
                <a:latin typeface="Book Antiqua" charset="0"/>
                <a:ea typeface="Book Antiqua" charset="0"/>
                <a:cs typeface="Book Antiqua" charset="0"/>
              </a:rPr>
              <a:t>eyewitness sources?</a:t>
            </a:r>
          </a:p>
          <a:p>
            <a:pPr lvl="1"/>
            <a:r>
              <a:rPr lang="en-US" sz="3000" dirty="0">
                <a:solidFill>
                  <a:schemeClr val="bg1"/>
                </a:solidFill>
                <a:latin typeface="Book Antiqua" charset="0"/>
                <a:ea typeface="Book Antiqua" charset="0"/>
                <a:cs typeface="Book Antiqua" charset="0"/>
              </a:rPr>
              <a:t>time lapse? reliable preservation during that interval?</a:t>
            </a:r>
          </a:p>
        </p:txBody>
      </p:sp>
    </p:spTree>
    <p:extLst>
      <p:ext uri="{BB962C8B-B14F-4D97-AF65-F5344CB8AC3E}">
        <p14:creationId xmlns:p14="http://schemas.microsoft.com/office/powerpoint/2010/main" val="1872144457"/>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a:xfrm>
            <a:off x="2231136" y="685800"/>
            <a:ext cx="7729728" cy="1188720"/>
          </a:xfrm>
        </p:spPr>
        <p:txBody>
          <a:bodyPr>
            <a:normAutofit fontScale="90000"/>
          </a:bodyPr>
          <a:lstStyle/>
          <a:p>
            <a:r>
              <a:rPr lang="en-US" sz="3200" dirty="0">
                <a:latin typeface="Book Antiqua" charset="0"/>
                <a:ea typeface="Book Antiqua" charset="0"/>
                <a:cs typeface="Book Antiqua" charset="0"/>
              </a:rPr>
              <a:t>Are the gospels historically reliable documents?</a:t>
            </a:r>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a:xfrm>
            <a:off x="1143000" y="2133600"/>
            <a:ext cx="9829800" cy="4343400"/>
          </a:xfrm>
        </p:spPr>
        <p:txBody>
          <a:bodyPr>
            <a:normAutofit/>
          </a:bodyPr>
          <a:lstStyle/>
          <a:p>
            <a:r>
              <a:rPr lang="en-US" sz="3200" dirty="0">
                <a:solidFill>
                  <a:schemeClr val="bg1"/>
                </a:solidFill>
                <a:latin typeface="Book Antiqua" charset="0"/>
                <a:ea typeface="Book Antiqua" charset="0"/>
                <a:cs typeface="Book Antiqua" charset="0"/>
              </a:rPr>
              <a:t>Were the authors trying to write history?</a:t>
            </a:r>
          </a:p>
          <a:p>
            <a:r>
              <a:rPr lang="en-US" sz="3200" dirty="0">
                <a:solidFill>
                  <a:schemeClr val="bg1"/>
                </a:solidFill>
                <a:latin typeface="Book Antiqua" charset="0"/>
                <a:ea typeface="Book Antiqua" charset="0"/>
                <a:cs typeface="Book Antiqua" charset="0"/>
              </a:rPr>
              <a:t>Were they interested in preserving </a:t>
            </a:r>
            <a:r>
              <a:rPr lang="en-US" sz="3200" i="1" dirty="0">
                <a:solidFill>
                  <a:schemeClr val="bg1"/>
                </a:solidFill>
                <a:latin typeface="Book Antiqua" charset="0"/>
                <a:ea typeface="Book Antiqua" charset="0"/>
                <a:cs typeface="Book Antiqua" charset="0"/>
              </a:rPr>
              <a:t>accurate</a:t>
            </a:r>
            <a:r>
              <a:rPr lang="en-US" sz="3200" dirty="0">
                <a:solidFill>
                  <a:schemeClr val="bg1"/>
                </a:solidFill>
                <a:latin typeface="Book Antiqua" charset="0"/>
                <a:ea typeface="Book Antiqua" charset="0"/>
                <a:cs typeface="Book Antiqua" charset="0"/>
              </a:rPr>
              <a:t> history?</a:t>
            </a:r>
          </a:p>
          <a:p>
            <a:r>
              <a:rPr lang="en-US" sz="3200" dirty="0">
                <a:solidFill>
                  <a:schemeClr val="bg1"/>
                </a:solidFill>
                <a:latin typeface="Book Antiqua" charset="0"/>
                <a:ea typeface="Book Antiqua" charset="0"/>
                <a:cs typeface="Book Antiqua" charset="0"/>
              </a:rPr>
              <a:t>Did the have the ability to write accurately?</a:t>
            </a:r>
          </a:p>
          <a:p>
            <a:r>
              <a:rPr lang="en-US" sz="3200" dirty="0">
                <a:solidFill>
                  <a:schemeClr val="bg1"/>
                </a:solidFill>
                <a:latin typeface="Book Antiqua" charset="0"/>
                <a:ea typeface="Book Antiqua" charset="0"/>
                <a:cs typeface="Book Antiqua" charset="0"/>
              </a:rPr>
              <a:t>Did they record accurately even when it was embarrassing or inconvenient?</a:t>
            </a:r>
          </a:p>
          <a:p>
            <a:pPr lvl="1"/>
            <a:endParaRPr lang="en-US" sz="3000" dirty="0">
              <a:solidFill>
                <a:schemeClr val="bg1"/>
              </a:solidFill>
              <a:latin typeface="Book Antiqua" charset="0"/>
              <a:ea typeface="Book Antiqua" charset="0"/>
              <a:cs typeface="Book Antiqua" charset="0"/>
            </a:endParaRPr>
          </a:p>
        </p:txBody>
      </p:sp>
    </p:spTree>
    <p:extLst>
      <p:ext uri="{BB962C8B-B14F-4D97-AF65-F5344CB8AC3E}">
        <p14:creationId xmlns:p14="http://schemas.microsoft.com/office/powerpoint/2010/main" val="2133234082"/>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a:xfrm>
            <a:off x="1143000" y="2133600"/>
            <a:ext cx="9829800" cy="4343400"/>
          </a:xfrm>
        </p:spPr>
        <p:txBody>
          <a:bodyPr>
            <a:normAutofit/>
          </a:bodyPr>
          <a:lstStyle/>
          <a:p>
            <a:r>
              <a:rPr lang="en-US" sz="3200" dirty="0">
                <a:solidFill>
                  <a:schemeClr val="bg1"/>
                </a:solidFill>
                <a:latin typeface="Book Antiqua" charset="0"/>
                <a:ea typeface="Book Antiqua" charset="0"/>
                <a:cs typeface="Book Antiqua" charset="0"/>
              </a:rPr>
              <a:t>Additional support in Pauline epistles</a:t>
            </a:r>
          </a:p>
          <a:p>
            <a:pPr lvl="1"/>
            <a:endParaRPr lang="en-US" sz="3000" dirty="0">
              <a:solidFill>
                <a:schemeClr val="bg1"/>
              </a:solidFill>
              <a:latin typeface="Book Antiqua" charset="0"/>
              <a:ea typeface="Book Antiqua" charset="0"/>
              <a:cs typeface="Book Antiqua" charset="0"/>
            </a:endParaRPr>
          </a:p>
        </p:txBody>
      </p:sp>
    </p:spTree>
    <p:extLst>
      <p:ext uri="{BB962C8B-B14F-4D97-AF65-F5344CB8AC3E}">
        <p14:creationId xmlns:p14="http://schemas.microsoft.com/office/powerpoint/2010/main" val="1917381217"/>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a:xfrm>
            <a:off x="2231136" y="685800"/>
            <a:ext cx="7729728" cy="1188720"/>
          </a:xfrm>
        </p:spPr>
        <p:txBody>
          <a:bodyPr>
            <a:normAutofit fontScale="90000"/>
          </a:bodyPr>
          <a:lstStyle/>
          <a:p>
            <a:r>
              <a:rPr lang="en-US" sz="3200" dirty="0">
                <a:latin typeface="Book Antiqua" charset="0"/>
                <a:ea typeface="Book Antiqua" charset="0"/>
                <a:cs typeface="Book Antiqua" charset="0"/>
              </a:rPr>
              <a:t>Are the gospels historically reliable documents?</a:t>
            </a:r>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a:xfrm>
            <a:off x="1143000" y="2133600"/>
            <a:ext cx="10820400" cy="4343400"/>
          </a:xfrm>
        </p:spPr>
        <p:txBody>
          <a:bodyPr>
            <a:normAutofit/>
          </a:bodyPr>
          <a:lstStyle/>
          <a:p>
            <a:r>
              <a:rPr lang="en-US" sz="3200" dirty="0">
                <a:solidFill>
                  <a:schemeClr val="bg1"/>
                </a:solidFill>
                <a:latin typeface="Book Antiqua" charset="0"/>
                <a:ea typeface="Book Antiqua" charset="0"/>
                <a:cs typeface="Book Antiqua" charset="0"/>
              </a:rPr>
              <a:t>Were the authors trying to write history?</a:t>
            </a:r>
          </a:p>
          <a:p>
            <a:r>
              <a:rPr lang="en-US" sz="3200" dirty="0">
                <a:solidFill>
                  <a:schemeClr val="bg1"/>
                </a:solidFill>
                <a:latin typeface="Book Antiqua" charset="0"/>
                <a:ea typeface="Book Antiqua" charset="0"/>
                <a:cs typeface="Book Antiqua" charset="0"/>
              </a:rPr>
              <a:t>Were they interested in preserving </a:t>
            </a:r>
            <a:r>
              <a:rPr lang="en-US" sz="3200" i="1" dirty="0">
                <a:solidFill>
                  <a:schemeClr val="bg1"/>
                </a:solidFill>
                <a:latin typeface="Book Antiqua" charset="0"/>
                <a:ea typeface="Book Antiqua" charset="0"/>
                <a:cs typeface="Book Antiqua" charset="0"/>
              </a:rPr>
              <a:t>accurate</a:t>
            </a:r>
            <a:r>
              <a:rPr lang="en-US" sz="3200" dirty="0">
                <a:solidFill>
                  <a:schemeClr val="bg1"/>
                </a:solidFill>
                <a:latin typeface="Book Antiqua" charset="0"/>
                <a:ea typeface="Book Antiqua" charset="0"/>
                <a:cs typeface="Book Antiqua" charset="0"/>
              </a:rPr>
              <a:t> history?</a:t>
            </a:r>
          </a:p>
          <a:p>
            <a:r>
              <a:rPr lang="en-US" sz="3200" dirty="0">
                <a:solidFill>
                  <a:schemeClr val="bg1"/>
                </a:solidFill>
                <a:latin typeface="Book Antiqua" charset="0"/>
                <a:ea typeface="Book Antiqua" charset="0"/>
                <a:cs typeface="Book Antiqua" charset="0"/>
              </a:rPr>
              <a:t>Did the have the ability to write accurately?</a:t>
            </a:r>
          </a:p>
          <a:p>
            <a:r>
              <a:rPr lang="en-US" sz="3200" dirty="0">
                <a:solidFill>
                  <a:schemeClr val="bg1"/>
                </a:solidFill>
                <a:latin typeface="Book Antiqua" charset="0"/>
                <a:ea typeface="Book Antiqua" charset="0"/>
                <a:cs typeface="Book Antiqua" charset="0"/>
              </a:rPr>
              <a:t>Did they record accurately even when it was embarrassing or inconvenient?</a:t>
            </a:r>
          </a:p>
          <a:p>
            <a:r>
              <a:rPr lang="en-US" sz="3200" dirty="0">
                <a:solidFill>
                  <a:schemeClr val="bg1"/>
                </a:solidFill>
                <a:latin typeface="Book Antiqua" charset="0"/>
                <a:ea typeface="Book Antiqua" charset="0"/>
                <a:cs typeface="Book Antiqua" charset="0"/>
              </a:rPr>
              <a:t>Are the apparent contradictions evidence of unreliability?</a:t>
            </a:r>
          </a:p>
          <a:p>
            <a:pPr lvl="1"/>
            <a:endParaRPr lang="en-US" sz="3000" dirty="0">
              <a:solidFill>
                <a:schemeClr val="bg1"/>
              </a:solidFill>
              <a:latin typeface="Book Antiqua" charset="0"/>
              <a:ea typeface="Book Antiqua" charset="0"/>
              <a:cs typeface="Book Antiqua" charset="0"/>
            </a:endParaRPr>
          </a:p>
        </p:txBody>
      </p:sp>
    </p:spTree>
    <p:extLst>
      <p:ext uri="{BB962C8B-B14F-4D97-AF65-F5344CB8AC3E}">
        <p14:creationId xmlns:p14="http://schemas.microsoft.com/office/powerpoint/2010/main" val="519669397"/>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a:xfrm>
            <a:off x="2231136" y="685800"/>
            <a:ext cx="7729728" cy="1188720"/>
          </a:xfrm>
        </p:spPr>
        <p:txBody>
          <a:bodyPr>
            <a:normAutofit fontScale="90000"/>
          </a:bodyPr>
          <a:lstStyle/>
          <a:p>
            <a:r>
              <a:rPr lang="en-US" sz="3200" dirty="0">
                <a:latin typeface="Book Antiqua" charset="0"/>
                <a:ea typeface="Book Antiqua" charset="0"/>
                <a:cs typeface="Book Antiqua" charset="0"/>
              </a:rPr>
              <a:t>Are the gospels historically reliable documents?</a:t>
            </a:r>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a:xfrm>
            <a:off x="1143000" y="2133600"/>
            <a:ext cx="10820400" cy="4343400"/>
          </a:xfrm>
        </p:spPr>
        <p:txBody>
          <a:bodyPr>
            <a:normAutofit/>
          </a:bodyPr>
          <a:lstStyle/>
          <a:p>
            <a:r>
              <a:rPr lang="en-US" sz="3200" dirty="0">
                <a:solidFill>
                  <a:schemeClr val="bg1"/>
                </a:solidFill>
                <a:latin typeface="Book Antiqua" charset="0"/>
                <a:ea typeface="Book Antiqua" charset="0"/>
                <a:cs typeface="Book Antiqua" charset="0"/>
              </a:rPr>
              <a:t>Were the authors trying to write history?</a:t>
            </a:r>
          </a:p>
          <a:p>
            <a:r>
              <a:rPr lang="en-US" sz="3200" dirty="0">
                <a:solidFill>
                  <a:schemeClr val="bg1"/>
                </a:solidFill>
                <a:latin typeface="Book Antiqua" charset="0"/>
                <a:ea typeface="Book Antiqua" charset="0"/>
                <a:cs typeface="Book Antiqua" charset="0"/>
              </a:rPr>
              <a:t>Were they interested in preserving </a:t>
            </a:r>
            <a:r>
              <a:rPr lang="en-US" sz="3200" i="1" dirty="0">
                <a:solidFill>
                  <a:schemeClr val="bg1"/>
                </a:solidFill>
                <a:latin typeface="Book Antiqua" charset="0"/>
                <a:ea typeface="Book Antiqua" charset="0"/>
                <a:cs typeface="Book Antiqua" charset="0"/>
              </a:rPr>
              <a:t>accurate</a:t>
            </a:r>
            <a:r>
              <a:rPr lang="en-US" sz="3200" dirty="0">
                <a:solidFill>
                  <a:schemeClr val="bg1"/>
                </a:solidFill>
                <a:latin typeface="Book Antiqua" charset="0"/>
                <a:ea typeface="Book Antiqua" charset="0"/>
                <a:cs typeface="Book Antiqua" charset="0"/>
              </a:rPr>
              <a:t> history?</a:t>
            </a:r>
          </a:p>
          <a:p>
            <a:r>
              <a:rPr lang="en-US" sz="3200" dirty="0">
                <a:solidFill>
                  <a:schemeClr val="bg1"/>
                </a:solidFill>
                <a:latin typeface="Book Antiqua" charset="0"/>
                <a:ea typeface="Book Antiqua" charset="0"/>
                <a:cs typeface="Book Antiqua" charset="0"/>
              </a:rPr>
              <a:t>Did the have the ability to write accurately?</a:t>
            </a:r>
          </a:p>
          <a:p>
            <a:r>
              <a:rPr lang="en-US" sz="3200" dirty="0">
                <a:solidFill>
                  <a:schemeClr val="bg1"/>
                </a:solidFill>
                <a:latin typeface="Book Antiqua" charset="0"/>
                <a:ea typeface="Book Antiqua" charset="0"/>
                <a:cs typeface="Book Antiqua" charset="0"/>
              </a:rPr>
              <a:t>Did they record accurately even when it was embarrassing or inconvenient?</a:t>
            </a:r>
          </a:p>
          <a:p>
            <a:r>
              <a:rPr lang="en-US" sz="3200" dirty="0">
                <a:solidFill>
                  <a:schemeClr val="bg1"/>
                </a:solidFill>
                <a:latin typeface="Book Antiqua" charset="0"/>
                <a:ea typeface="Book Antiqua" charset="0"/>
                <a:cs typeface="Book Antiqua" charset="0"/>
              </a:rPr>
              <a:t>Are the apparent contradictions evidence of unreliability?</a:t>
            </a:r>
          </a:p>
          <a:p>
            <a:r>
              <a:rPr lang="en-US" sz="3200" dirty="0">
                <a:solidFill>
                  <a:schemeClr val="bg1"/>
                </a:solidFill>
                <a:latin typeface="Book Antiqua" charset="0"/>
                <a:ea typeface="Book Antiqua" charset="0"/>
                <a:cs typeface="Book Antiqua" charset="0"/>
              </a:rPr>
              <a:t>Is there corroborating evidence outside the NT?</a:t>
            </a:r>
          </a:p>
          <a:p>
            <a:pPr lvl="1"/>
            <a:endParaRPr lang="en-US" sz="3000" dirty="0">
              <a:solidFill>
                <a:schemeClr val="bg1"/>
              </a:solidFill>
              <a:latin typeface="Book Antiqua" charset="0"/>
              <a:ea typeface="Book Antiqua" charset="0"/>
              <a:cs typeface="Book Antiqua" charset="0"/>
            </a:endParaRPr>
          </a:p>
        </p:txBody>
      </p:sp>
    </p:spTree>
    <p:extLst>
      <p:ext uri="{BB962C8B-B14F-4D97-AF65-F5344CB8AC3E}">
        <p14:creationId xmlns:p14="http://schemas.microsoft.com/office/powerpoint/2010/main" val="730742359"/>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a:xfrm>
            <a:off x="762000" y="381000"/>
            <a:ext cx="10820400" cy="6019800"/>
          </a:xfrm>
        </p:spPr>
        <p:txBody>
          <a:bodyPr>
            <a:normAutofit/>
          </a:bodyPr>
          <a:lstStyle/>
          <a:p>
            <a:pPr marL="0" indent="0">
              <a:buNone/>
            </a:pPr>
            <a:r>
              <a:rPr lang="en-US" sz="3200" dirty="0">
                <a:solidFill>
                  <a:schemeClr val="bg1"/>
                </a:solidFill>
                <a:latin typeface="Book Antiqua" charset="0"/>
                <a:ea typeface="Book Antiqua" charset="0"/>
                <a:cs typeface="Book Antiqua" charset="0"/>
              </a:rPr>
              <a:t>Facts about Jesus found in extra-Biblical sources:</a:t>
            </a:r>
          </a:p>
          <a:p>
            <a:r>
              <a:rPr lang="en-US" sz="3200" dirty="0">
                <a:solidFill>
                  <a:schemeClr val="bg1"/>
                </a:solidFill>
                <a:latin typeface="Book Antiqua" charset="0"/>
                <a:ea typeface="Book Antiqua" charset="0"/>
                <a:cs typeface="Book Antiqua" charset="0"/>
              </a:rPr>
              <a:t>He was a Jewish teacher.</a:t>
            </a:r>
          </a:p>
          <a:p>
            <a:r>
              <a:rPr lang="en-US" sz="3200" dirty="0">
                <a:solidFill>
                  <a:schemeClr val="bg1"/>
                </a:solidFill>
                <a:latin typeface="Book Antiqua" charset="0"/>
                <a:ea typeface="Book Antiqua" charset="0"/>
                <a:cs typeface="Book Antiqua" charset="0"/>
              </a:rPr>
              <a:t>He had a reputation as a miracle-worker.</a:t>
            </a:r>
          </a:p>
          <a:p>
            <a:r>
              <a:rPr lang="en-US" sz="3200" dirty="0">
                <a:solidFill>
                  <a:schemeClr val="bg1"/>
                </a:solidFill>
                <a:latin typeface="Book Antiqua" charset="0"/>
                <a:ea typeface="Book Antiqua" charset="0"/>
                <a:cs typeface="Book Antiqua" charset="0"/>
              </a:rPr>
              <a:t>Some people believed he was the Messiah.</a:t>
            </a:r>
          </a:p>
          <a:p>
            <a:r>
              <a:rPr lang="en-US" sz="3200" dirty="0">
                <a:solidFill>
                  <a:schemeClr val="bg1"/>
                </a:solidFill>
                <a:latin typeface="Book Antiqua" charset="0"/>
                <a:ea typeface="Book Antiqua" charset="0"/>
                <a:cs typeface="Book Antiqua" charset="0"/>
              </a:rPr>
              <a:t>He was rejected by Jewish leaders.</a:t>
            </a:r>
          </a:p>
          <a:p>
            <a:r>
              <a:rPr lang="en-US" sz="3200" dirty="0">
                <a:solidFill>
                  <a:schemeClr val="bg1"/>
                </a:solidFill>
                <a:latin typeface="Book Antiqua" charset="0"/>
                <a:ea typeface="Book Antiqua" charset="0"/>
                <a:cs typeface="Book Antiqua" charset="0"/>
              </a:rPr>
              <a:t>He was crucified under Pontius Pilate during the reign of Tiberius.</a:t>
            </a:r>
          </a:p>
          <a:p>
            <a:r>
              <a:rPr lang="en-US" sz="3200" dirty="0">
                <a:solidFill>
                  <a:schemeClr val="bg1"/>
                </a:solidFill>
                <a:latin typeface="Book Antiqua" charset="0"/>
                <a:ea typeface="Book Antiqua" charset="0"/>
                <a:cs typeface="Book Antiqua" charset="0"/>
              </a:rPr>
              <a:t>His followers believed he was still alive, and, despite persecution, their number grew even after his death.</a:t>
            </a:r>
          </a:p>
          <a:p>
            <a:r>
              <a:rPr lang="en-US" sz="3200" dirty="0">
                <a:solidFill>
                  <a:schemeClr val="bg1"/>
                </a:solidFill>
                <a:latin typeface="Book Antiqua" charset="0"/>
                <a:ea typeface="Book Antiqua" charset="0"/>
                <a:cs typeface="Book Antiqua" charset="0"/>
              </a:rPr>
              <a:t>He was worshipped as a god.</a:t>
            </a:r>
          </a:p>
          <a:p>
            <a:pPr lvl="1"/>
            <a:endParaRPr lang="en-US" sz="3000" dirty="0">
              <a:solidFill>
                <a:schemeClr val="bg1"/>
              </a:solidFill>
              <a:latin typeface="Book Antiqua" charset="0"/>
              <a:ea typeface="Book Antiqua" charset="0"/>
              <a:cs typeface="Book Antiqua" charset="0"/>
            </a:endParaRPr>
          </a:p>
        </p:txBody>
      </p:sp>
    </p:spTree>
    <p:extLst>
      <p:ext uri="{BB962C8B-B14F-4D97-AF65-F5344CB8AC3E}">
        <p14:creationId xmlns:p14="http://schemas.microsoft.com/office/powerpoint/2010/main" val="767516109"/>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a:xfrm>
            <a:off x="762000" y="381000"/>
            <a:ext cx="10820400" cy="5029200"/>
          </a:xfrm>
        </p:spPr>
        <p:txBody>
          <a:bodyPr>
            <a:normAutofit/>
          </a:bodyPr>
          <a:lstStyle/>
          <a:p>
            <a:pPr marL="0" indent="0">
              <a:buNone/>
            </a:pPr>
            <a:r>
              <a:rPr lang="en-US" sz="3200" dirty="0">
                <a:solidFill>
                  <a:schemeClr val="bg1"/>
                </a:solidFill>
                <a:latin typeface="Book Antiqua" charset="0"/>
                <a:ea typeface="Book Antiqua" charset="0"/>
                <a:cs typeface="Book Antiqua" charset="0"/>
              </a:rPr>
              <a:t>Other details corroborated by extra-Biblical sources:</a:t>
            </a:r>
          </a:p>
          <a:p>
            <a:r>
              <a:rPr lang="en-US" sz="3200" dirty="0">
                <a:solidFill>
                  <a:schemeClr val="bg1"/>
                </a:solidFill>
                <a:latin typeface="Book Antiqua" charset="0"/>
                <a:ea typeface="Book Antiqua" charset="0"/>
                <a:cs typeface="Book Antiqua" charset="0"/>
              </a:rPr>
              <a:t>geographic details</a:t>
            </a:r>
          </a:p>
          <a:p>
            <a:r>
              <a:rPr lang="en-US" sz="3200" dirty="0">
                <a:solidFill>
                  <a:schemeClr val="bg1"/>
                </a:solidFill>
                <a:latin typeface="Book Antiqua" charset="0"/>
                <a:ea typeface="Book Antiqua" charset="0"/>
                <a:cs typeface="Book Antiqua" charset="0"/>
              </a:rPr>
              <a:t>character of Pilate portrayed in the </a:t>
            </a:r>
            <a:br>
              <a:rPr lang="en-US" sz="3200" dirty="0">
                <a:solidFill>
                  <a:schemeClr val="bg1"/>
                </a:solidFill>
                <a:latin typeface="Book Antiqua" charset="0"/>
                <a:ea typeface="Book Antiqua" charset="0"/>
                <a:cs typeface="Book Antiqua" charset="0"/>
              </a:rPr>
            </a:br>
            <a:r>
              <a:rPr lang="en-US" sz="3200" dirty="0">
                <a:solidFill>
                  <a:schemeClr val="bg1"/>
                </a:solidFill>
                <a:latin typeface="Book Antiqua" charset="0"/>
                <a:ea typeface="Book Antiqua" charset="0"/>
                <a:cs typeface="Book Antiqua" charset="0"/>
              </a:rPr>
              <a:t>gospels</a:t>
            </a:r>
          </a:p>
          <a:p>
            <a:r>
              <a:rPr lang="en-US" sz="3200" dirty="0">
                <a:solidFill>
                  <a:schemeClr val="bg1"/>
                </a:solidFill>
                <a:latin typeface="Book Antiqua" charset="0"/>
                <a:ea typeface="Book Antiqua" charset="0"/>
                <a:cs typeface="Book Antiqua" charset="0"/>
              </a:rPr>
              <a:t>details in Luke’s writing,</a:t>
            </a:r>
            <a:br>
              <a:rPr lang="en-US" sz="3200" dirty="0">
                <a:solidFill>
                  <a:schemeClr val="bg1"/>
                </a:solidFill>
                <a:latin typeface="Book Antiqua" charset="0"/>
                <a:ea typeface="Book Antiqua" charset="0"/>
                <a:cs typeface="Book Antiqua" charset="0"/>
              </a:rPr>
            </a:br>
            <a:r>
              <a:rPr lang="en-US" sz="3200" dirty="0">
                <a:solidFill>
                  <a:schemeClr val="bg1"/>
                </a:solidFill>
                <a:latin typeface="Book Antiqua" charset="0"/>
                <a:ea typeface="Book Antiqua" charset="0"/>
                <a:cs typeface="Book Antiqua" charset="0"/>
              </a:rPr>
              <a:t>including correct titles </a:t>
            </a:r>
            <a:br>
              <a:rPr lang="en-US" sz="3200" dirty="0">
                <a:solidFill>
                  <a:schemeClr val="bg1"/>
                </a:solidFill>
                <a:latin typeface="Book Antiqua" charset="0"/>
                <a:ea typeface="Book Antiqua" charset="0"/>
                <a:cs typeface="Book Antiqua" charset="0"/>
              </a:rPr>
            </a:br>
            <a:r>
              <a:rPr lang="en-US" sz="3200" dirty="0">
                <a:solidFill>
                  <a:schemeClr val="bg1"/>
                </a:solidFill>
                <a:latin typeface="Book Antiqua" charset="0"/>
                <a:ea typeface="Book Antiqua" charset="0"/>
                <a:cs typeface="Book Antiqua" charset="0"/>
              </a:rPr>
              <a:t>for local rulers</a:t>
            </a:r>
            <a:br>
              <a:rPr lang="en-US" sz="3200" dirty="0">
                <a:solidFill>
                  <a:schemeClr val="bg1"/>
                </a:solidFill>
                <a:latin typeface="Book Antiqua" charset="0"/>
                <a:ea typeface="Book Antiqua" charset="0"/>
                <a:cs typeface="Book Antiqua" charset="0"/>
              </a:rPr>
            </a:br>
            <a:r>
              <a:rPr lang="en-US" sz="3200" dirty="0">
                <a:solidFill>
                  <a:schemeClr val="bg1"/>
                </a:solidFill>
                <a:latin typeface="Book Antiqua" charset="0"/>
                <a:ea typeface="Book Antiqua" charset="0"/>
                <a:cs typeface="Book Antiqua" charset="0"/>
              </a:rPr>
              <a:t>	</a:t>
            </a:r>
            <a:endParaRPr lang="en-US" sz="3000" dirty="0">
              <a:solidFill>
                <a:schemeClr val="bg1"/>
              </a:solidFill>
              <a:latin typeface="Book Antiqua" charset="0"/>
              <a:ea typeface="Book Antiqua" charset="0"/>
              <a:cs typeface="Book Antiqua" charset="0"/>
            </a:endParaRPr>
          </a:p>
          <a:p>
            <a:pPr lvl="1"/>
            <a:endParaRPr lang="en-US" sz="3000" dirty="0">
              <a:solidFill>
                <a:schemeClr val="bg1"/>
              </a:solidFill>
              <a:latin typeface="Book Antiqua" charset="0"/>
              <a:ea typeface="Book Antiqua" charset="0"/>
              <a:cs typeface="Book Antiqua" charset="0"/>
            </a:endParaRPr>
          </a:p>
        </p:txBody>
      </p:sp>
      <p:pic>
        <p:nvPicPr>
          <p:cNvPr id="4" name="Picture 3"/>
          <p:cNvPicPr>
            <a:picLocks noChangeAspect="1"/>
          </p:cNvPicPr>
          <p:nvPr/>
        </p:nvPicPr>
        <p:blipFill>
          <a:blip r:embed="rId2"/>
          <a:stretch>
            <a:fillRect/>
          </a:stretch>
        </p:blipFill>
        <p:spPr>
          <a:xfrm>
            <a:off x="8737600" y="1295400"/>
            <a:ext cx="2844800" cy="4394200"/>
          </a:xfrm>
          <a:prstGeom prst="rect">
            <a:avLst/>
          </a:prstGeom>
        </p:spPr>
      </p:pic>
      <p:pic>
        <p:nvPicPr>
          <p:cNvPr id="2" name="Picture 1"/>
          <p:cNvPicPr>
            <a:picLocks noChangeAspect="1"/>
          </p:cNvPicPr>
          <p:nvPr/>
        </p:nvPicPr>
        <p:blipFill>
          <a:blip r:embed="rId3"/>
          <a:stretch>
            <a:fillRect/>
          </a:stretch>
        </p:blipFill>
        <p:spPr>
          <a:xfrm>
            <a:off x="5791200" y="2364508"/>
            <a:ext cx="2781300" cy="4214091"/>
          </a:xfrm>
          <a:prstGeom prst="rect">
            <a:avLst/>
          </a:prstGeom>
        </p:spPr>
      </p:pic>
    </p:spTree>
    <p:extLst>
      <p:ext uri="{BB962C8B-B14F-4D97-AF65-F5344CB8AC3E}">
        <p14:creationId xmlns:p14="http://schemas.microsoft.com/office/powerpoint/2010/main" val="418280216"/>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a:xfrm>
            <a:off x="2231136" y="685800"/>
            <a:ext cx="7729728" cy="1188720"/>
          </a:xfrm>
        </p:spPr>
        <p:txBody>
          <a:bodyPr>
            <a:normAutofit fontScale="90000"/>
          </a:bodyPr>
          <a:lstStyle/>
          <a:p>
            <a:r>
              <a:rPr lang="en-US" sz="3200" dirty="0">
                <a:latin typeface="Book Antiqua" charset="0"/>
                <a:ea typeface="Book Antiqua" charset="0"/>
                <a:cs typeface="Book Antiqua" charset="0"/>
              </a:rPr>
              <a:t>Are the gospels historically reliable documents?</a:t>
            </a:r>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a:xfrm>
            <a:off x="1143000" y="2133600"/>
            <a:ext cx="10820400" cy="4343400"/>
          </a:xfrm>
        </p:spPr>
        <p:txBody>
          <a:bodyPr>
            <a:normAutofit/>
          </a:bodyPr>
          <a:lstStyle/>
          <a:p>
            <a:r>
              <a:rPr lang="en-US" sz="3200" dirty="0">
                <a:solidFill>
                  <a:schemeClr val="bg1"/>
                </a:solidFill>
                <a:latin typeface="Book Antiqua" charset="0"/>
                <a:ea typeface="Book Antiqua" charset="0"/>
                <a:cs typeface="Book Antiqua" charset="0"/>
              </a:rPr>
              <a:t>Were the authors trying to write history?</a:t>
            </a:r>
          </a:p>
          <a:p>
            <a:r>
              <a:rPr lang="en-US" sz="3200" dirty="0">
                <a:solidFill>
                  <a:schemeClr val="bg1"/>
                </a:solidFill>
                <a:latin typeface="Book Antiqua" charset="0"/>
                <a:ea typeface="Book Antiqua" charset="0"/>
                <a:cs typeface="Book Antiqua" charset="0"/>
              </a:rPr>
              <a:t>Were they interested in preserving </a:t>
            </a:r>
            <a:r>
              <a:rPr lang="en-US" sz="3200" i="1" dirty="0">
                <a:solidFill>
                  <a:schemeClr val="bg1"/>
                </a:solidFill>
                <a:latin typeface="Book Antiqua" charset="0"/>
                <a:ea typeface="Book Antiqua" charset="0"/>
                <a:cs typeface="Book Antiqua" charset="0"/>
              </a:rPr>
              <a:t>accurate</a:t>
            </a:r>
            <a:r>
              <a:rPr lang="en-US" sz="3200" dirty="0">
                <a:solidFill>
                  <a:schemeClr val="bg1"/>
                </a:solidFill>
                <a:latin typeface="Book Antiqua" charset="0"/>
                <a:ea typeface="Book Antiqua" charset="0"/>
                <a:cs typeface="Book Antiqua" charset="0"/>
              </a:rPr>
              <a:t> history?</a:t>
            </a:r>
          </a:p>
          <a:p>
            <a:r>
              <a:rPr lang="en-US" sz="3200" dirty="0">
                <a:solidFill>
                  <a:schemeClr val="bg1"/>
                </a:solidFill>
                <a:latin typeface="Book Antiqua" charset="0"/>
                <a:ea typeface="Book Antiqua" charset="0"/>
                <a:cs typeface="Book Antiqua" charset="0"/>
              </a:rPr>
              <a:t>Did the have the ability to write accurately?</a:t>
            </a:r>
          </a:p>
          <a:p>
            <a:r>
              <a:rPr lang="en-US" sz="3200" dirty="0">
                <a:solidFill>
                  <a:schemeClr val="bg1"/>
                </a:solidFill>
                <a:latin typeface="Book Antiqua" charset="0"/>
                <a:ea typeface="Book Antiqua" charset="0"/>
                <a:cs typeface="Book Antiqua" charset="0"/>
              </a:rPr>
              <a:t>Did they record accurately even when it was embarrassing or inconvenient?</a:t>
            </a:r>
          </a:p>
          <a:p>
            <a:r>
              <a:rPr lang="en-US" sz="3200" dirty="0">
                <a:solidFill>
                  <a:schemeClr val="bg1"/>
                </a:solidFill>
                <a:latin typeface="Book Antiqua" charset="0"/>
                <a:ea typeface="Book Antiqua" charset="0"/>
                <a:cs typeface="Book Antiqua" charset="0"/>
              </a:rPr>
              <a:t>Are the apparent contradictions evidence of unreliability?</a:t>
            </a:r>
          </a:p>
          <a:p>
            <a:r>
              <a:rPr lang="en-US" sz="3200" dirty="0">
                <a:solidFill>
                  <a:schemeClr val="bg1"/>
                </a:solidFill>
                <a:latin typeface="Book Antiqua" charset="0"/>
                <a:ea typeface="Book Antiqua" charset="0"/>
                <a:cs typeface="Book Antiqua" charset="0"/>
              </a:rPr>
              <a:t>Is there corroborating evidence outside the NT?</a:t>
            </a:r>
          </a:p>
          <a:p>
            <a:pPr lvl="1"/>
            <a:endParaRPr lang="en-US" sz="3000" dirty="0">
              <a:solidFill>
                <a:schemeClr val="bg1"/>
              </a:solidFill>
              <a:latin typeface="Book Antiqua" charset="0"/>
              <a:ea typeface="Book Antiqua" charset="0"/>
              <a:cs typeface="Book Antiqua" charset="0"/>
            </a:endParaRPr>
          </a:p>
        </p:txBody>
      </p:sp>
    </p:spTree>
    <p:extLst>
      <p:ext uri="{BB962C8B-B14F-4D97-AF65-F5344CB8AC3E}">
        <p14:creationId xmlns:p14="http://schemas.microsoft.com/office/powerpoint/2010/main" val="98727523"/>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2209800" y="685800"/>
            <a:ext cx="2933700" cy="4394200"/>
          </a:xfrm>
          <a:prstGeom prst="rect">
            <a:avLst/>
          </a:prstGeom>
        </p:spPr>
      </p:pic>
    </p:spTree>
    <p:extLst>
      <p:ext uri="{BB962C8B-B14F-4D97-AF65-F5344CB8AC3E}">
        <p14:creationId xmlns:p14="http://schemas.microsoft.com/office/powerpoint/2010/main" val="1035341753"/>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2209800" y="685800"/>
            <a:ext cx="2933700" cy="4394200"/>
          </a:xfrm>
          <a:prstGeom prst="rect">
            <a:avLst/>
          </a:prstGeom>
        </p:spPr>
      </p:pic>
      <p:pic>
        <p:nvPicPr>
          <p:cNvPr id="2" name="Picture 1"/>
          <p:cNvPicPr>
            <a:picLocks noChangeAspect="1"/>
          </p:cNvPicPr>
          <p:nvPr/>
        </p:nvPicPr>
        <p:blipFill>
          <a:blip r:embed="rId3"/>
          <a:stretch>
            <a:fillRect/>
          </a:stretch>
        </p:blipFill>
        <p:spPr>
          <a:xfrm>
            <a:off x="6858000" y="1447800"/>
            <a:ext cx="2844800" cy="4394200"/>
          </a:xfrm>
          <a:prstGeom prst="rect">
            <a:avLst/>
          </a:prstGeom>
        </p:spPr>
      </p:pic>
    </p:spTree>
    <p:extLst>
      <p:ext uri="{BB962C8B-B14F-4D97-AF65-F5344CB8AC3E}">
        <p14:creationId xmlns:p14="http://schemas.microsoft.com/office/powerpoint/2010/main" val="85904297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457200"/>
            <a:ext cx="7729728" cy="1188720"/>
          </a:xfrm>
        </p:spPr>
        <p:txBody>
          <a:bodyPr/>
          <a:lstStyle/>
          <a:p>
            <a:r>
              <a:rPr lang="en-US">
                <a:latin typeface="Book Antiqua" charset="0"/>
                <a:ea typeface="Book Antiqua" charset="0"/>
                <a:cs typeface="Book Antiqua" charset="0"/>
              </a:rPr>
              <a:t>characteristics of </a:t>
            </a:r>
            <a:r>
              <a:rPr lang="en-US" dirty="0">
                <a:latin typeface="Book Antiqua" charset="0"/>
                <a:ea typeface="Book Antiqua" charset="0"/>
                <a:cs typeface="Book Antiqua" charset="0"/>
              </a:rPr>
              <a:t>ancient historical narrative</a:t>
            </a:r>
          </a:p>
        </p:txBody>
      </p:sp>
    </p:spTree>
    <p:extLst>
      <p:ext uri="{BB962C8B-B14F-4D97-AF65-F5344CB8AC3E}">
        <p14:creationId xmlns:p14="http://schemas.microsoft.com/office/powerpoint/2010/main" val="402638009"/>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457200"/>
            <a:ext cx="7729728" cy="1188720"/>
          </a:xfrm>
        </p:spPr>
        <p:txBody>
          <a:bodyPr/>
          <a:lstStyle/>
          <a:p>
            <a:r>
              <a:rPr lang="en-US">
                <a:latin typeface="Book Antiqua" charset="0"/>
                <a:ea typeface="Book Antiqua" charset="0"/>
                <a:cs typeface="Book Antiqua" charset="0"/>
              </a:rPr>
              <a:t>characteristics of </a:t>
            </a:r>
            <a:r>
              <a:rPr lang="en-US" dirty="0">
                <a:latin typeface="Book Antiqua" charset="0"/>
                <a:ea typeface="Book Antiqua" charset="0"/>
                <a:cs typeface="Book Antiqua" charset="0"/>
              </a:rPr>
              <a:t>ancient historical narrative</a:t>
            </a:r>
          </a:p>
        </p:txBody>
      </p:sp>
      <p:sp>
        <p:nvSpPr>
          <p:cNvPr id="7" name="TextBox 6"/>
          <p:cNvSpPr txBox="1"/>
          <p:nvPr/>
        </p:nvSpPr>
        <p:spPr>
          <a:xfrm>
            <a:off x="838200" y="1981200"/>
            <a:ext cx="10439400" cy="3231654"/>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r>
              <a:rPr kumimoji="0" lang="en-US" sz="32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rPr>
              <a:t>contain no quotation marks</a:t>
            </a: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32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endParaRP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28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endParaRP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28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endParaRP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28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endParaRP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28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endParaRP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28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endParaRPr>
          </a:p>
        </p:txBody>
      </p:sp>
    </p:spTree>
    <p:extLst>
      <p:ext uri="{BB962C8B-B14F-4D97-AF65-F5344CB8AC3E}">
        <p14:creationId xmlns:p14="http://schemas.microsoft.com/office/powerpoint/2010/main" val="627521041"/>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457200"/>
            <a:ext cx="7729728" cy="1188720"/>
          </a:xfrm>
        </p:spPr>
        <p:txBody>
          <a:bodyPr/>
          <a:lstStyle/>
          <a:p>
            <a:r>
              <a:rPr lang="en-US">
                <a:latin typeface="Book Antiqua" charset="0"/>
                <a:ea typeface="Book Antiqua" charset="0"/>
                <a:cs typeface="Book Antiqua" charset="0"/>
              </a:rPr>
              <a:t>characteristics of </a:t>
            </a:r>
            <a:r>
              <a:rPr lang="en-US" dirty="0">
                <a:latin typeface="Book Antiqua" charset="0"/>
                <a:ea typeface="Book Antiqua" charset="0"/>
                <a:cs typeface="Book Antiqua" charset="0"/>
              </a:rPr>
              <a:t>ancient historical narrative</a:t>
            </a:r>
          </a:p>
        </p:txBody>
      </p:sp>
      <p:sp>
        <p:nvSpPr>
          <p:cNvPr id="7" name="TextBox 6"/>
          <p:cNvSpPr txBox="1"/>
          <p:nvPr/>
        </p:nvSpPr>
        <p:spPr>
          <a:xfrm>
            <a:off x="838200" y="1981200"/>
            <a:ext cx="10439400" cy="3231654"/>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r>
              <a:rPr kumimoji="0" lang="en-US" sz="32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rPr>
              <a:t>contain no quotation marks</a:t>
            </a: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r>
              <a:rPr kumimoji="0" lang="en-US" sz="32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rPr>
              <a:t>are highly selective in the events they narrate</a:t>
            </a: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28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endParaRP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28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endParaRP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28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endParaRP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28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endParaRP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28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endParaRPr>
          </a:p>
        </p:txBody>
      </p:sp>
    </p:spTree>
    <p:extLst>
      <p:ext uri="{BB962C8B-B14F-4D97-AF65-F5344CB8AC3E}">
        <p14:creationId xmlns:p14="http://schemas.microsoft.com/office/powerpoint/2010/main" val="163408096"/>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457200"/>
            <a:ext cx="7729728" cy="1188720"/>
          </a:xfrm>
        </p:spPr>
        <p:txBody>
          <a:bodyPr/>
          <a:lstStyle/>
          <a:p>
            <a:r>
              <a:rPr lang="en-US">
                <a:latin typeface="Book Antiqua" charset="0"/>
                <a:ea typeface="Book Antiqua" charset="0"/>
                <a:cs typeface="Book Antiqua" charset="0"/>
              </a:rPr>
              <a:t>characteristics of </a:t>
            </a:r>
            <a:r>
              <a:rPr lang="en-US" dirty="0">
                <a:latin typeface="Book Antiqua" charset="0"/>
                <a:ea typeface="Book Antiqua" charset="0"/>
                <a:cs typeface="Book Antiqua" charset="0"/>
              </a:rPr>
              <a:t>ancient historical narrative</a:t>
            </a:r>
          </a:p>
        </p:txBody>
      </p:sp>
      <p:sp>
        <p:nvSpPr>
          <p:cNvPr id="7" name="TextBox 6"/>
          <p:cNvSpPr txBox="1"/>
          <p:nvPr/>
        </p:nvSpPr>
        <p:spPr>
          <a:xfrm>
            <a:off x="838200" y="1981200"/>
            <a:ext cx="10439400" cy="3724096"/>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r>
              <a:rPr kumimoji="0" lang="en-US" sz="32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rPr>
              <a:t>contain no quotation marks</a:t>
            </a: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r>
              <a:rPr kumimoji="0" lang="en-US" sz="32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rPr>
              <a:t>are highly selective in the events they narrate</a:t>
            </a: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r>
              <a:rPr kumimoji="0" lang="en-US" sz="32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rPr>
              <a:t>abridge long accounts</a:t>
            </a: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28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endParaRP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28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endParaRP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28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endParaRP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28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endParaRP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28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endParaRPr>
          </a:p>
        </p:txBody>
      </p:sp>
    </p:spTree>
    <p:extLst>
      <p:ext uri="{BB962C8B-B14F-4D97-AF65-F5344CB8AC3E}">
        <p14:creationId xmlns:p14="http://schemas.microsoft.com/office/powerpoint/2010/main" val="169170100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457200"/>
            <a:ext cx="7729728" cy="1188720"/>
          </a:xfrm>
        </p:spPr>
        <p:txBody>
          <a:bodyPr/>
          <a:lstStyle/>
          <a:p>
            <a:r>
              <a:rPr lang="en-US">
                <a:latin typeface="Book Antiqua" charset="0"/>
                <a:ea typeface="Book Antiqua" charset="0"/>
                <a:cs typeface="Book Antiqua" charset="0"/>
              </a:rPr>
              <a:t>characteristics of </a:t>
            </a:r>
            <a:r>
              <a:rPr lang="en-US" dirty="0">
                <a:latin typeface="Book Antiqua" charset="0"/>
                <a:ea typeface="Book Antiqua" charset="0"/>
                <a:cs typeface="Book Antiqua" charset="0"/>
              </a:rPr>
              <a:t>ancient historical narrative</a:t>
            </a:r>
          </a:p>
        </p:txBody>
      </p:sp>
      <p:sp>
        <p:nvSpPr>
          <p:cNvPr id="7" name="TextBox 6"/>
          <p:cNvSpPr txBox="1"/>
          <p:nvPr/>
        </p:nvSpPr>
        <p:spPr>
          <a:xfrm>
            <a:off x="838200" y="1981200"/>
            <a:ext cx="10439400" cy="4216539"/>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r>
              <a:rPr kumimoji="0" lang="en-US" sz="32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rPr>
              <a:t>contain no quotation marks</a:t>
            </a: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r>
              <a:rPr kumimoji="0" lang="en-US" sz="32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rPr>
              <a:t>are highly selective in the events they narrate</a:t>
            </a: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r>
              <a:rPr kumimoji="0" lang="en-US" sz="32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rPr>
              <a:t>abridge long accounts</a:t>
            </a: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r>
              <a:rPr kumimoji="0" lang="en-US" sz="32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rPr>
              <a:t>aren’t necessarily arranged chronologically</a:t>
            </a: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28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endParaRP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28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endParaRP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28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endParaRP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28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endParaRPr>
          </a:p>
          <a:p>
            <a:pPr marL="457200" marR="0" lvl="0" indent="-4572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2800" b="0" i="0" u="none" strike="noStrike" kern="1200" cap="none" spc="0" normalizeH="0" baseline="0" noProof="0" dirty="0">
              <a:ln>
                <a:noFill/>
              </a:ln>
              <a:solidFill>
                <a:srgbClr val="FFFFFF"/>
              </a:solidFill>
              <a:effectLst/>
              <a:uLnTx/>
              <a:uFillTx/>
              <a:latin typeface="Book Antiqua" charset="0"/>
              <a:ea typeface="Book Antiqua" charset="0"/>
              <a:cs typeface="Book Antiqua" charset="0"/>
            </a:endParaRPr>
          </a:p>
        </p:txBody>
      </p:sp>
    </p:spTree>
    <p:extLst>
      <p:ext uri="{BB962C8B-B14F-4D97-AF65-F5344CB8AC3E}">
        <p14:creationId xmlns:p14="http://schemas.microsoft.com/office/powerpoint/2010/main" val="1588241271"/>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theme/theme1.xml><?xml version="1.0" encoding="utf-8"?>
<a:theme xmlns:a="http://schemas.openxmlformats.org/drawingml/2006/main" name="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3.xml><?xml version="1.0" encoding="utf-8"?>
<a:theme xmlns:a="http://schemas.openxmlformats.org/drawingml/2006/main" name="7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13688</TotalTime>
  <Words>1247</Words>
  <Application>Microsoft Office PowerPoint</Application>
  <PresentationFormat>Widescreen</PresentationFormat>
  <Paragraphs>141</Paragraphs>
  <Slides>29</Slides>
  <Notes>0</Notes>
  <HiddenSlides>0</HiddenSlides>
  <MMClips>0</MMClips>
  <ScaleCrop>false</ScaleCrop>
  <HeadingPairs>
    <vt:vector size="8" baseType="variant">
      <vt:variant>
        <vt:lpstr>Fonts Used</vt:lpstr>
      </vt:variant>
      <vt:variant>
        <vt:i4>4</vt:i4>
      </vt:variant>
      <vt:variant>
        <vt:lpstr>Theme</vt:lpstr>
      </vt:variant>
      <vt:variant>
        <vt:i4>3</vt:i4>
      </vt:variant>
      <vt:variant>
        <vt:lpstr>Slide Titles</vt:lpstr>
      </vt:variant>
      <vt:variant>
        <vt:i4>29</vt:i4>
      </vt:variant>
      <vt:variant>
        <vt:lpstr>Custom Shows</vt:lpstr>
      </vt:variant>
      <vt:variant>
        <vt:i4>1</vt:i4>
      </vt:variant>
    </vt:vector>
  </HeadingPairs>
  <TitlesOfParts>
    <vt:vector size="37" baseType="lpstr">
      <vt:lpstr>Arial</vt:lpstr>
      <vt:lpstr>Book Antiqua</vt:lpstr>
      <vt:lpstr>Calibri</vt:lpstr>
      <vt:lpstr>Gill Sans MT</vt:lpstr>
      <vt:lpstr>1_WJB1</vt:lpstr>
      <vt:lpstr>Parcel</vt:lpstr>
      <vt:lpstr>7_WJB1</vt:lpstr>
      <vt:lpstr>Aren’t the gospels mostly fiction?</vt:lpstr>
      <vt:lpstr>Are the gospels historically reliable documents?</vt:lpstr>
      <vt:lpstr>PowerPoint Presentation</vt:lpstr>
      <vt:lpstr>PowerPoint Presentation</vt:lpstr>
      <vt:lpstr>characteristics of ancient historical narrative</vt:lpstr>
      <vt:lpstr>characteristics of ancient historical narrative</vt:lpstr>
      <vt:lpstr>characteristics of ancient historical narrative</vt:lpstr>
      <vt:lpstr>characteristics of ancient historical narrative</vt:lpstr>
      <vt:lpstr>characteristics of ancient historical narrative</vt:lpstr>
      <vt:lpstr>PowerPoint Presentation</vt:lpstr>
      <vt:lpstr>characteristics of ancient historical narrative</vt:lpstr>
      <vt:lpstr>characteristics of ancient historical narrative</vt:lpstr>
      <vt:lpstr>characteristics of ancient historical narrative</vt:lpstr>
      <vt:lpstr>Are the gospels historically reliable documents?</vt:lpstr>
      <vt:lpstr>PowerPoint Presentation</vt:lpstr>
      <vt:lpstr>Are the gospels historically reliable documents?</vt:lpstr>
      <vt:lpstr>Are the gospels historically reliable documents?</vt:lpstr>
      <vt:lpstr>Are the gospels historically reliable documents?</vt:lpstr>
      <vt:lpstr>PowerPoint Presentation</vt:lpstr>
      <vt:lpstr>PowerPoint Presentation</vt:lpstr>
      <vt:lpstr>PowerPoint Presentation</vt:lpstr>
      <vt:lpstr>Are the gospels historically reliable documents?</vt:lpstr>
      <vt:lpstr>Are the gospels historically reliable documents?</vt:lpstr>
      <vt:lpstr>PowerPoint Presentation</vt:lpstr>
      <vt:lpstr>Are the gospels historically reliable documents?</vt:lpstr>
      <vt:lpstr>Are the gospels historically reliable documents?</vt:lpstr>
      <vt:lpstr>PowerPoint Presentation</vt:lpstr>
      <vt:lpstr>PowerPoint Presentation</vt:lpstr>
      <vt:lpstr>Are the gospels historically reliable documents?</vt:lpstr>
      <vt:lpstr>Memes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 E ∙ S ∙ T </dc:title>
  <dc:creator>Wendell Brane</dc:creator>
  <cp:lastModifiedBy>Joshua Miles</cp:lastModifiedBy>
  <cp:revision>866</cp:revision>
  <cp:lastPrinted>2022-08-21T12:02:35Z</cp:lastPrinted>
  <dcterms:created xsi:type="dcterms:W3CDTF">2021-01-08T23:52:50Z</dcterms:created>
  <dcterms:modified xsi:type="dcterms:W3CDTF">2022-10-24T15:52:32Z</dcterms:modified>
</cp:coreProperties>
</file>